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84" r:id="rId13"/>
    <p:sldId id="282" r:id="rId14"/>
    <p:sldId id="283" r:id="rId15"/>
    <p:sldId id="275" r:id="rId16"/>
    <p:sldId id="285" r:id="rId17"/>
    <p:sldId id="28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1AF"/>
    <a:srgbClr val="827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19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29DBE-32C9-45A1-AA2E-97B3209441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808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E0100-A1DD-4ECB-99F7-C57334FD4E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89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D4485-0082-44FE-9DE0-F1173BE1C4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622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AD43E-88FB-4CF7-945A-020DA29D0B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975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5556E-44AD-4D95-BD0D-B728953F33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37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9B9FF-8168-4AA5-96D6-76489783F9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26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16584-256B-4426-A4BF-988964DEDD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28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5A366-7607-4A01-AFD0-319C8D5F7F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286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BA3B5-60A0-4E5A-B2B6-2B48E401DE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12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146BA-3AC3-4D6D-A333-4E63E0DE0F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094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8087E-591A-4318-9BF2-83DB87765B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451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41583-8C6E-4F13-B657-2A522BDF1E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34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player.myshared.ru/403597/data/images/img0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1BE138E-C1D6-4F4D-BA54-DB7725037A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1B98EC6-E06F-2FDE-7B5F-B79251D7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81000"/>
            <a:ext cx="8003232" cy="2183904"/>
          </a:xfrm>
        </p:spPr>
        <p:txBody>
          <a:bodyPr/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Безмолвные страницы: тайны «тихих» книг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Без слов не значит без смысла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r>
              <a:rPr lang="ru-RU" sz="2800" dirty="0"/>
              <a:t>Подготовила:</a:t>
            </a:r>
            <a:br>
              <a:rPr lang="ru-RU" sz="2800" dirty="0"/>
            </a:br>
            <a:r>
              <a:rPr lang="ru-RU" sz="2800" dirty="0"/>
              <a:t>учитель начальных классов</a:t>
            </a:r>
            <a:br>
              <a:rPr lang="ru-RU" sz="2800" dirty="0"/>
            </a:br>
            <a:r>
              <a:rPr lang="ru-RU" sz="2800" dirty="0"/>
              <a:t>Карманова Ольга Леонидовна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/>
              <a:t>Майя </a:t>
            </a:r>
            <a:r>
              <a:rPr lang="ru-RU" err="1"/>
              <a:t>Кастелиц</a:t>
            </a:r>
            <a:r>
              <a:rPr lang="ru-RU"/>
              <a:t> «Мальчик и дом»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92252A-FAB3-B552-0F09-9712751E7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 wrap="square" anchor="t">
            <a:normAutofit/>
          </a:bodyPr>
          <a:lstStyle/>
          <a:p>
            <a:r>
              <a:rPr lang="ru-RU" dirty="0"/>
              <a:t>Почему мальчик пошёл вслед за котом?</a:t>
            </a:r>
          </a:p>
          <a:p>
            <a:r>
              <a:rPr lang="ru-RU" dirty="0"/>
              <a:t>В какой из комнат тебе захотелось задержаться подольше?</a:t>
            </a:r>
          </a:p>
          <a:p>
            <a:r>
              <a:rPr lang="ru-RU" dirty="0"/>
              <a:t>О чём эта история для тебя?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0067600-9460-1315-3AEE-2A57EA633B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024" y="1981200"/>
            <a:ext cx="304495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ru-RU" dirty="0" err="1"/>
              <a:t>Найвэнь</a:t>
            </a:r>
            <a:r>
              <a:rPr lang="ru-RU" dirty="0"/>
              <a:t>, Го «Щенок»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F9BCDF-06BE-0F4E-8639-8BF22036D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 wrap="square" anchor="t">
            <a:normAutofit/>
          </a:bodyPr>
          <a:lstStyle/>
          <a:p>
            <a:r>
              <a:rPr lang="ru-RU" dirty="0"/>
              <a:t>Горечь от случившейся беды вспоминается даже спустя десятки лет</a:t>
            </a:r>
          </a:p>
          <a:p>
            <a:r>
              <a:rPr lang="ru-RU" dirty="0"/>
              <a:t>Даже в самой грустной истории есть место для радости и надежды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691E30-0C8F-D12E-1567-DF318836DF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438305"/>
            <a:ext cx="4038600" cy="320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 wrap="square" anchor="ctr">
            <a:normAutofit/>
          </a:bodyPr>
          <a:lstStyle/>
          <a:p>
            <a:r>
              <a:rPr lang="ru-RU" dirty="0"/>
              <a:t>Крис Рашка «Мяч для Дейзи»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ED5709E8-36B2-9859-FA1D-F0FC5CF35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 wrap="square" anchor="t">
            <a:normAutofit/>
          </a:bodyPr>
          <a:lstStyle/>
          <a:p>
            <a:r>
              <a:rPr lang="ru-RU" dirty="0"/>
              <a:t>Кто такая Дейзи?</a:t>
            </a:r>
          </a:p>
          <a:p>
            <a:r>
              <a:rPr lang="ru-RU" dirty="0"/>
              <a:t>Что у неё случилось?</a:t>
            </a:r>
          </a:p>
          <a:p>
            <a:r>
              <a:rPr lang="ru-RU" dirty="0"/>
              <a:t>Как же пережить потерю?</a:t>
            </a:r>
          </a:p>
          <a:p>
            <a:r>
              <a:rPr lang="ru-RU" dirty="0"/>
              <a:t>Может ли что-то помочь Дейзи?</a:t>
            </a:r>
          </a:p>
          <a:p>
            <a:r>
              <a:rPr lang="ru-RU" dirty="0"/>
              <a:t>Выход всегда найдётся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673F148-2D19-8A11-FAFB-0D58816832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1270" y="1981200"/>
            <a:ext cx="3672459" cy="4114800"/>
          </a:xfr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/>
              <a:t>Анастасия Тен «Вот так треугольник!»</a:t>
            </a:r>
            <a:endParaRPr lang="ru-RU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F0787DF-2E49-B1BA-F1ED-4F451E643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Книга – эксперимент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 dirty="0"/>
              <a:t>Три варианта финала: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 dirty="0"/>
              <a:t>Вернуться к началу и перечитать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 dirty="0"/>
              <a:t>Два треугольника образовали ромб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 dirty="0"/>
              <a:t>Последний – поле для нашей фантазии</a:t>
            </a:r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46D1CE5-7D98-0F35-D699-08BE34D676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0719" y="1981200"/>
            <a:ext cx="33535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/>
              <a:t>Ольга Фадеева «А в это время…»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C3C346-1545-CC1C-7576-3768A9B5C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 wrap="square" anchor="t">
            <a:normAutofit/>
          </a:bodyPr>
          <a:lstStyle/>
          <a:p>
            <a:r>
              <a:rPr lang="ru-RU" dirty="0"/>
              <a:t>Что происходит на севере?</a:t>
            </a:r>
          </a:p>
          <a:p>
            <a:r>
              <a:rPr lang="ru-RU" dirty="0"/>
              <a:t>Где прячется ягуар?</a:t>
            </a:r>
          </a:p>
          <a:p>
            <a:r>
              <a:rPr lang="ru-RU" dirty="0"/>
              <a:t>Как шумит Нью-Йорк?</a:t>
            </a:r>
          </a:p>
          <a:p>
            <a:r>
              <a:rPr lang="ru-RU" dirty="0"/>
              <a:t>Рассмотри и придумай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F6EA118-0FD5-C2B3-4E2B-6B992C823C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" r="1" b="24526"/>
          <a:stretch>
            <a:fillRect/>
          </a:stretch>
        </p:blipFill>
        <p:spPr bwMode="auto">
          <a:xfrm>
            <a:off x="4648200" y="19812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Захар </a:t>
            </a:r>
            <a:r>
              <a:rPr lang="ru-RU" dirty="0" err="1"/>
              <a:t>Ящин</a:t>
            </a:r>
            <a:r>
              <a:rPr lang="ru-RU" dirty="0"/>
              <a:t> «Последний лесной гном»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F7D264F-EA27-6F6B-6EE6-D7984E0244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759" y="2121768"/>
            <a:ext cx="3884241" cy="432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6035859-E508-E1B5-D549-852EF8193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609256"/>
          </a:xfrm>
        </p:spPr>
        <p:txBody>
          <a:bodyPr/>
          <a:lstStyle/>
          <a:p>
            <a:r>
              <a:rPr lang="ru-RU" dirty="0"/>
              <a:t>Откуда ждать опасности?</a:t>
            </a:r>
          </a:p>
          <a:p>
            <a:r>
              <a:rPr lang="ru-RU" dirty="0"/>
              <a:t>Как разобраться, с тобой друзья или враги?</a:t>
            </a:r>
          </a:p>
          <a:p>
            <a:r>
              <a:rPr lang="ru-RU" dirty="0"/>
              <a:t>Жизнь трудна, когда ты всего лишь маленький гном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D8B9F-8637-E59F-359C-4B345B543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 wrap="square" anchor="ctr">
            <a:normAutofit/>
          </a:bodyPr>
          <a:lstStyle/>
          <a:p>
            <a:r>
              <a:rPr lang="ru-RU" dirty="0"/>
              <a:t>Марк Янссен «Остров»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29B428-79FC-6F44-E210-D38F737E6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/>
              <a:t>Как выжить после кораблекрушения?</a:t>
            </a:r>
          </a:p>
          <a:p>
            <a:pPr>
              <a:lnSpc>
                <a:spcPct val="90000"/>
              </a:lnSpc>
            </a:pPr>
            <a:r>
              <a:rPr lang="ru-RU" sz="2400"/>
              <a:t>Маленький остров посреди океана</a:t>
            </a:r>
          </a:p>
          <a:p>
            <a:pPr>
              <a:lnSpc>
                <a:spcPct val="90000"/>
              </a:lnSpc>
            </a:pPr>
            <a:r>
              <a:rPr lang="ru-RU" sz="2400"/>
              <a:t>Надежда на снисходительность природы</a:t>
            </a:r>
          </a:p>
          <a:p>
            <a:pPr>
              <a:lnSpc>
                <a:spcPct val="90000"/>
              </a:lnSpc>
            </a:pPr>
            <a:r>
              <a:rPr lang="ru-RU" sz="2400"/>
              <a:t>В оригинале книга вышла без слов</a:t>
            </a:r>
          </a:p>
          <a:p>
            <a:pPr>
              <a:lnSpc>
                <a:spcPct val="90000"/>
              </a:lnSpc>
            </a:pPr>
            <a:r>
              <a:rPr lang="ru-RU" sz="2400"/>
              <a:t>Текст – в русском издании</a:t>
            </a:r>
            <a:endParaRPr lang="en-US" sz="240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E916533-4994-96A7-4D5F-BD7A422856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7894" y="1981200"/>
            <a:ext cx="283921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1845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BF78F-493C-B9F6-38CE-91C38DB5E506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5800" y="908720"/>
            <a:ext cx="7772400" cy="2063080"/>
          </a:xfrm>
        </p:spPr>
        <p:txBody>
          <a:bodyPr/>
          <a:lstStyle/>
          <a:p>
            <a:r>
              <a:rPr lang="ru-RU" sz="5400" dirty="0"/>
              <a:t>«Тихие книги – чтобы говорить!»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42EC04-C8A8-ACE5-F11E-9D7DC90C3DC2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/>
          <a:p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0680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0752D5F-B20A-3105-F346-FD76A2C0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Жанры графического повествования</a:t>
            </a:r>
            <a:endParaRPr lang="ru-RU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154FE443-9B39-A060-D401-57ACAF974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 wrap="square" anchor="t">
            <a:normAutofit/>
          </a:bodyPr>
          <a:lstStyle/>
          <a:p>
            <a:r>
              <a:rPr lang="ru-RU" dirty="0"/>
              <a:t>Комикс – от двух английских слов: </a:t>
            </a:r>
            <a:r>
              <a:rPr lang="en-US" dirty="0" err="1"/>
              <a:t>comis</a:t>
            </a:r>
            <a:r>
              <a:rPr lang="en-US" dirty="0"/>
              <a:t> (</a:t>
            </a:r>
            <a:r>
              <a:rPr lang="ru-RU" dirty="0"/>
              <a:t>комический, смешной) и</a:t>
            </a:r>
            <a:r>
              <a:rPr lang="en-US" dirty="0"/>
              <a:t> strip</a:t>
            </a:r>
            <a:r>
              <a:rPr lang="ru-RU" dirty="0"/>
              <a:t> (полоса, картинка). Появился в США в конце </a:t>
            </a:r>
            <a:r>
              <a:rPr lang="en-US" dirty="0"/>
              <a:t>XIX </a:t>
            </a:r>
            <a:r>
              <a:rPr lang="ru-RU" dirty="0"/>
              <a:t>века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B48667-FDEB-9FCB-FE58-E02CDB00F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21" y="1981200"/>
            <a:ext cx="2643758" cy="4114800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09600" y="533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ru-RU"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/>
              <a:t>Жанры графического повествования</a:t>
            </a:r>
            <a:endParaRPr lang="ru-RU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49CA5D0F-CBDD-B750-7029-10A701081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 wrap="square" anchor="t">
            <a:normAutofit/>
          </a:bodyPr>
          <a:lstStyle/>
          <a:p>
            <a:r>
              <a:rPr lang="ru-RU" dirty="0"/>
              <a:t>Манга – японские комиксы с уникальной манерой и своеобразными сюжетами. Основное отличие –чёрно-белый  цвет. Появились в конце 1950-х гг.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CCB32C-2D18-865F-77FC-9B800939A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29" y="1981200"/>
            <a:ext cx="2736341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/>
              <a:t>Жанры графического повествования</a:t>
            </a:r>
            <a:endParaRPr lang="ru-RU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440F54A4-0268-73B5-0046-63085BAE4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/>
              <a:t> </a:t>
            </a:r>
            <a:r>
              <a:rPr lang="ru-RU" sz="2400" err="1"/>
              <a:t>Виммельбух</a:t>
            </a:r>
            <a:r>
              <a:rPr lang="ru-RU" sz="2400"/>
              <a:t> – в переводе с немецкого «мельтешащая книга» (от «</a:t>
            </a:r>
            <a:r>
              <a:rPr lang="ru-RU" sz="2400" err="1"/>
              <a:t>виммельн</a:t>
            </a:r>
            <a:r>
              <a:rPr lang="ru-RU" sz="2400"/>
              <a:t>»- мельтешить, «бух» - книга). Ещё их называют книгами-гляделками, то есть книги, в которых нет текста. Появились в конце 1960-х гг. в Германии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09102E1-1393-33A9-2AE0-AD8889A896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897695"/>
            <a:ext cx="4038600" cy="228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/>
              <a:t>Жанр графического повествования</a:t>
            </a:r>
            <a:endParaRPr lang="ru-RU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C6ACACBA-820C-533D-05A1-CB970060F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1981200"/>
            <a:ext cx="3884240" cy="4400128"/>
          </a:xfrm>
        </p:spPr>
        <p:txBody>
          <a:bodyPr wrap="square" anchor="t">
            <a:normAutofit/>
          </a:bodyPr>
          <a:lstStyle/>
          <a:p>
            <a:r>
              <a:rPr lang="ru-RU" dirty="0"/>
              <a:t>«Тихая книга» (англ. </a:t>
            </a:r>
            <a:r>
              <a:rPr lang="en-US" dirty="0"/>
              <a:t>Silent book) – </a:t>
            </a:r>
            <a:r>
              <a:rPr lang="ru-RU" dirty="0"/>
              <a:t>рисованная история  без слов, рассказанная исключительно визуальными (иконическими) средствами - иллюстрациями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02EEB7-E2D3-D347-C226-273984B0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473"/>
          <a:stretch>
            <a:fillRect/>
          </a:stretch>
        </p:blipFill>
        <p:spPr>
          <a:xfrm>
            <a:off x="4648200" y="1981200"/>
            <a:ext cx="4038600" cy="4400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/>
              <a:t>Юли </a:t>
            </a:r>
            <a:r>
              <a:rPr lang="ru-RU" dirty="0" err="1"/>
              <a:t>Фёльк</a:t>
            </a:r>
            <a:r>
              <a:rPr lang="ru-RU" dirty="0"/>
              <a:t> «Доброе утро, трамвайчик!»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8DD320-E247-30E7-A4A6-42BBA6A6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 wrap="square" anchor="t">
            <a:normAutofit/>
          </a:bodyPr>
          <a:lstStyle/>
          <a:p>
            <a:r>
              <a:rPr lang="ru-RU" dirty="0"/>
              <a:t>Можем ли мы понять, в какое время года происходит действие?</a:t>
            </a:r>
          </a:p>
          <a:p>
            <a:r>
              <a:rPr lang="ru-RU" dirty="0"/>
              <a:t>Какие детали мы можем заметить внутри и снаружи</a:t>
            </a:r>
          </a:p>
          <a:p>
            <a:r>
              <a:rPr lang="ru-RU" dirty="0"/>
              <a:t>Новые персонажи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18EE294-AA20-6A2F-A486-E710F7E83E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483739"/>
            <a:ext cx="4038600" cy="310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/>
              <a:t>Гуоджин</a:t>
            </a:r>
            <a:r>
              <a:rPr lang="ru-RU" dirty="0"/>
              <a:t> «Гроза»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68313" y="19891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11559" y="1124744"/>
            <a:ext cx="808635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11559" y="1124744"/>
            <a:ext cx="808635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D7CA4D-6D44-0019-E8E0-FCF379622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124744"/>
            <a:ext cx="396043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34B5CF0-7311-D307-7838-79E31D55A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52513"/>
            <a:ext cx="4402832" cy="29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kern="0" dirty="0">
                <a:latin typeface="+mj-lt"/>
              </a:rPr>
              <a:t>Поэт Д. Сухоросов: «Прижимаю к лицу собаки ладони озябшего сердца».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kern="0" dirty="0">
                <a:latin typeface="+mj-lt"/>
              </a:rPr>
              <a:t>Помогают ли эти строки понять рассказанную  историю?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kern="0" dirty="0">
                <a:latin typeface="+mj-lt"/>
              </a:rPr>
              <a:t>Кто больше нуждается в дружбе, девочка или собака?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ru-RU"/>
              <a:t>Татьяна Ухова «Кузнечик»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CC6D0D-33ED-5AA5-C91D-5055F6DE2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Из-за чего девочка пугается?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 dirty="0"/>
              <a:t>Что ей нравится?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 dirty="0"/>
              <a:t>Из-за чего она грустит?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 dirty="0"/>
              <a:t>Как художник показывает нам, что в мире всё на всё похоже</a:t>
            </a:r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B650C4C-F17A-08F5-DF13-B35390F326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450" y="1981200"/>
            <a:ext cx="308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/>
              <a:t>Александр Шатохин «Голубая машинка»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15162F-3F0A-5AFF-ABED-F87A2897D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 wrap="square" anchor="t">
            <a:normAutofit/>
          </a:bodyPr>
          <a:lstStyle/>
          <a:p>
            <a:r>
              <a:rPr lang="ru-RU" dirty="0"/>
              <a:t>Что можно рассказать о машинке?</a:t>
            </a:r>
          </a:p>
          <a:p>
            <a:r>
              <a:rPr lang="ru-RU" dirty="0"/>
              <a:t>С кем она знакомится в морской пучине?</a:t>
            </a:r>
          </a:p>
          <a:p>
            <a:r>
              <a:rPr lang="ru-RU" dirty="0"/>
              <a:t>Как машинка сможет помочь своим друзьям?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D29AC2E-9421-2C32-3688-A09A48D96E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9880" y="1981200"/>
            <a:ext cx="305523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Custom 5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827F4C"/>
      </a:hlink>
      <a:folHlink>
        <a:srgbClr val="827F4C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660</TotalTime>
  <Words>501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Textured</vt:lpstr>
      <vt:lpstr>      Безмолвные страницы: тайны «тихих» книг  Без слов не значит без смысла    Подготовила: учитель начальных классов Карманова Ольга Леонидовна</vt:lpstr>
      <vt:lpstr>Жанры графического повествования</vt:lpstr>
      <vt:lpstr>Жанры графического повествования</vt:lpstr>
      <vt:lpstr>Жанры графического повествования</vt:lpstr>
      <vt:lpstr>Жанр графического повествования</vt:lpstr>
      <vt:lpstr>Юли Фёльк «Доброе утро, трамвайчик!»</vt:lpstr>
      <vt:lpstr>Гуоджин «Гроза»</vt:lpstr>
      <vt:lpstr>Татьяна Ухова «Кузнечик»</vt:lpstr>
      <vt:lpstr>Александр Шатохин «Голубая машинка»</vt:lpstr>
      <vt:lpstr>Майя Кастелиц «Мальчик и дом»</vt:lpstr>
      <vt:lpstr>Найвэнь, Го «Щенок»</vt:lpstr>
      <vt:lpstr>Крис Рашка «Мяч для Дейзи»</vt:lpstr>
      <vt:lpstr>Анастасия Тен «Вот так треугольник!»</vt:lpstr>
      <vt:lpstr>Ольга Фадеева «А в это время…»</vt:lpstr>
      <vt:lpstr>Захар Ящин «Последний лесной гном»</vt:lpstr>
      <vt:lpstr>Марк Янссен «Остров»</vt:lpstr>
      <vt:lpstr>«Тихие книги – чтобы говорить!»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Сергеевич Тургенев 1818 – 1883 г.г.</dc:title>
  <dc:creator>Lena</dc:creator>
  <cp:lastModifiedBy>Ольга Карманова</cp:lastModifiedBy>
  <cp:revision>24</cp:revision>
  <dcterms:created xsi:type="dcterms:W3CDTF">2008-01-05T19:55:28Z</dcterms:created>
  <dcterms:modified xsi:type="dcterms:W3CDTF">2026-03-11T15:38:24Z</dcterms:modified>
</cp:coreProperties>
</file>