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74" r:id="rId5"/>
    <p:sldId id="275" r:id="rId6"/>
    <p:sldId id="259" r:id="rId7"/>
    <p:sldId id="284" r:id="rId8"/>
    <p:sldId id="276" r:id="rId9"/>
    <p:sldId id="285" r:id="rId10"/>
    <p:sldId id="286" r:id="rId11"/>
    <p:sldId id="277" r:id="rId12"/>
    <p:sldId id="288" r:id="rId13"/>
    <p:sldId id="287" r:id="rId14"/>
    <p:sldId id="278" r:id="rId15"/>
    <p:sldId id="279" r:id="rId16"/>
    <p:sldId id="280" r:id="rId17"/>
    <p:sldId id="281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>
        <p:scale>
          <a:sx n="60" d="100"/>
          <a:sy n="60" d="100"/>
        </p:scale>
        <p:origin x="-816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4674-7FBB-4F0B-B4B6-E9331CD747E1}" type="datetimeFigureOut">
              <a:rPr lang="ru-RU" smtClean="0"/>
              <a:t>09.04.25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BEC1-881D-47FD-9746-69006278B3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196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4674-7FBB-4F0B-B4B6-E9331CD747E1}" type="datetimeFigureOut">
              <a:rPr lang="ru-RU" smtClean="0"/>
              <a:t>09.04.25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BEC1-881D-47FD-9746-69006278B3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696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4674-7FBB-4F0B-B4B6-E9331CD747E1}" type="datetimeFigureOut">
              <a:rPr lang="ru-RU" smtClean="0"/>
              <a:t>09.04.25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BEC1-881D-47FD-9746-69006278B3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952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4674-7FBB-4F0B-B4B6-E9331CD747E1}" type="datetimeFigureOut">
              <a:rPr lang="ru-RU" smtClean="0"/>
              <a:t>09.04.25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BEC1-881D-47FD-9746-69006278B3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158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4674-7FBB-4F0B-B4B6-E9331CD747E1}" type="datetimeFigureOut">
              <a:rPr lang="ru-RU" smtClean="0"/>
              <a:t>09.04.25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BEC1-881D-47FD-9746-69006278B3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234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4674-7FBB-4F0B-B4B6-E9331CD747E1}" type="datetimeFigureOut">
              <a:rPr lang="ru-RU" smtClean="0"/>
              <a:t>09.04.25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BEC1-881D-47FD-9746-69006278B3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540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4674-7FBB-4F0B-B4B6-E9331CD747E1}" type="datetimeFigureOut">
              <a:rPr lang="ru-RU" smtClean="0"/>
              <a:t>09.04.25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BEC1-881D-47FD-9746-69006278B3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915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4674-7FBB-4F0B-B4B6-E9331CD747E1}" type="datetimeFigureOut">
              <a:rPr lang="ru-RU" smtClean="0"/>
              <a:t>09.04.25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BEC1-881D-47FD-9746-69006278B3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067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4674-7FBB-4F0B-B4B6-E9331CD747E1}" type="datetimeFigureOut">
              <a:rPr lang="ru-RU" smtClean="0"/>
              <a:t>09.04.25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BEC1-881D-47FD-9746-69006278B3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015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4674-7FBB-4F0B-B4B6-E9331CD747E1}" type="datetimeFigureOut">
              <a:rPr lang="ru-RU" smtClean="0"/>
              <a:t>09.04.25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BEC1-881D-47FD-9746-69006278B3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8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4674-7FBB-4F0B-B4B6-E9331CD747E1}" type="datetimeFigureOut">
              <a:rPr lang="ru-RU" smtClean="0"/>
              <a:t>09.04.25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BEC1-881D-47FD-9746-69006278B3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716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04674-7FBB-4F0B-B4B6-E9331CD747E1}" type="datetimeFigureOut">
              <a:rPr lang="ru-RU" smtClean="0"/>
              <a:t>09.04.25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DBEC1-881D-47FD-9746-69006278B3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079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ecurity\Desktop\54540798761612035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293" y="236483"/>
            <a:ext cx="4741479" cy="632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636" y="339264"/>
            <a:ext cx="9144000" cy="4090846"/>
          </a:xfrm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Реализация проекта </a:t>
            </a:r>
            <a:r>
              <a:rPr lang="ru-RU" sz="44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44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44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"</a:t>
            </a:r>
            <a:r>
              <a:rPr lang="ru-RU" sz="44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Космические классы" </a:t>
            </a:r>
            <a:r>
              <a:rPr lang="ru-RU" sz="44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44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44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в </a:t>
            </a:r>
            <a:r>
              <a:rPr lang="ru-RU" sz="44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МАОУ "Лицей </a:t>
            </a:r>
            <a:r>
              <a:rPr lang="ru-RU" sz="44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№ 21</a:t>
            </a:r>
            <a:r>
              <a:rPr lang="ru-RU" sz="44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": </a:t>
            </a:r>
            <a:r>
              <a:rPr lang="ru-RU" sz="40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перспективы развития </a:t>
            </a:r>
            <a:r>
              <a:rPr lang="ru-RU" sz="40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40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40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космического </a:t>
            </a:r>
            <a:r>
              <a:rPr lang="ru-RU" sz="40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образования </a:t>
            </a:r>
            <a:endParaRPr lang="ru-RU" sz="4000" dirty="0">
              <a:solidFill>
                <a:srgbClr val="7030A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535" y="4680211"/>
            <a:ext cx="9144000" cy="1655762"/>
          </a:xfrm>
        </p:spPr>
        <p:txBody>
          <a:bodyPr/>
          <a:lstStyle/>
          <a:p>
            <a:r>
              <a:rPr lang="ru-RU" dirty="0" smtClean="0"/>
              <a:t>09.04.2025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112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176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Мероприятия космической направленности</a:t>
            </a: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322173"/>
            <a:ext cx="10857931" cy="485479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3200" b="1" i="1" dirty="0" smtClean="0">
                <a:latin typeface="Times New Roman"/>
                <a:ea typeface="Calibri"/>
                <a:cs typeface="Times New Roman"/>
              </a:rPr>
              <a:t>соревнования </a:t>
            </a:r>
            <a:r>
              <a:rPr lang="ru-RU" sz="3200" b="1" i="1" dirty="0">
                <a:latin typeface="Times New Roman"/>
                <a:ea typeface="Calibri"/>
                <a:cs typeface="Times New Roman"/>
              </a:rPr>
              <a:t>планеров, </a:t>
            </a:r>
            <a:endParaRPr lang="ru-RU" sz="3200" b="1" i="1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3200" b="1" i="1" dirty="0" smtClean="0">
                <a:latin typeface="Times New Roman"/>
                <a:ea typeface="Calibri"/>
                <a:cs typeface="Times New Roman"/>
              </a:rPr>
              <a:t>научные </a:t>
            </a:r>
            <a:r>
              <a:rPr lang="ru-RU" sz="3200" b="1" i="1" dirty="0">
                <a:latin typeface="Times New Roman"/>
                <a:ea typeface="Calibri"/>
                <a:cs typeface="Times New Roman"/>
              </a:rPr>
              <a:t>выставки. </a:t>
            </a:r>
            <a:endParaRPr lang="ru-RU" sz="3200" b="1" i="1" dirty="0" smtClean="0">
              <a:latin typeface="Times New Roman"/>
              <a:ea typeface="Calibri"/>
              <a:cs typeface="Times New Roman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3200" b="1" i="1" dirty="0" smtClean="0">
              <a:latin typeface="Times New Roman"/>
              <a:ea typeface="Calibri"/>
              <a:cs typeface="Times New Roman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3200" b="1" dirty="0" smtClean="0">
                <a:latin typeface="Times New Roman"/>
                <a:ea typeface="Calibri"/>
                <a:cs typeface="Times New Roman"/>
              </a:rPr>
              <a:t>     Учащиеся применяют </a:t>
            </a:r>
            <a:r>
              <a:rPr lang="ru-RU" sz="3200" b="1" dirty="0">
                <a:latin typeface="Times New Roman"/>
                <a:ea typeface="Calibri"/>
                <a:cs typeface="Times New Roman"/>
              </a:rPr>
              <a:t>полученные знания на практике, </a:t>
            </a:r>
            <a:r>
              <a:rPr lang="ru-RU" sz="3200" b="1" dirty="0" smtClean="0">
                <a:latin typeface="Times New Roman"/>
                <a:ea typeface="Calibri"/>
                <a:cs typeface="Times New Roman"/>
              </a:rPr>
              <a:t>участвуя </a:t>
            </a:r>
            <a:r>
              <a:rPr lang="ru-RU" sz="3200" b="1" dirty="0">
                <a:latin typeface="Times New Roman"/>
                <a:ea typeface="Calibri"/>
                <a:cs typeface="Times New Roman"/>
              </a:rPr>
              <a:t>в различных конкурсах и олимпиадах. Так, в 2023 году команда лицея стала </a:t>
            </a:r>
            <a:r>
              <a:rPr lang="ru-RU" sz="32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финалистом Всероссийского конкурса </a:t>
            </a:r>
            <a:r>
              <a:rPr lang="ru-RU" sz="3200" b="1" dirty="0">
                <a:latin typeface="Times New Roman"/>
                <a:ea typeface="Calibri"/>
                <a:cs typeface="Times New Roman"/>
              </a:rPr>
              <a:t>"Космический турнир" в номинации "Лучший космический класс". </a:t>
            </a:r>
            <a:endParaRPr lang="ru-RU" sz="24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2701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963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С</a:t>
            </a:r>
            <a:r>
              <a:rPr lang="ru-RU" sz="36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оциальное партнерство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4497" y="1087820"/>
            <a:ext cx="11366937" cy="524991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b="1" dirty="0" smtClean="0">
                <a:latin typeface="Times New Roman"/>
                <a:ea typeface="Calibri"/>
                <a:cs typeface="Times New Roman"/>
              </a:rPr>
              <a:t>       </a:t>
            </a:r>
            <a:r>
              <a:rPr lang="ru-RU" sz="3000" b="1" dirty="0" smtClean="0">
                <a:latin typeface="Times New Roman"/>
                <a:ea typeface="Calibri"/>
                <a:cs typeface="Times New Roman"/>
              </a:rPr>
              <a:t>Лицей </a:t>
            </a:r>
            <a:r>
              <a:rPr lang="ru-RU" sz="3000" b="1" dirty="0">
                <a:latin typeface="Times New Roman"/>
                <a:ea typeface="Calibri"/>
                <a:cs typeface="Times New Roman"/>
              </a:rPr>
              <a:t>активно сотрудничает с предприятиями ракетно-космической отрасли, техническими вузами и центрами дополнительного </a:t>
            </a:r>
            <a:r>
              <a:rPr lang="ru-RU" sz="3000" b="1" dirty="0" smtClean="0">
                <a:latin typeface="Times New Roman"/>
                <a:ea typeface="Calibri"/>
                <a:cs typeface="Times New Roman"/>
              </a:rPr>
              <a:t>образования - создана </a:t>
            </a:r>
            <a:r>
              <a:rPr lang="ru-RU" sz="30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непрерывная образовательная траектория </a:t>
            </a:r>
            <a:r>
              <a:rPr lang="ru-RU" sz="30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"школа-вуз-предприятие</a:t>
            </a:r>
            <a:r>
              <a:rPr lang="ru-RU" sz="3000" b="1" dirty="0">
                <a:latin typeface="Times New Roman"/>
                <a:ea typeface="Calibri"/>
                <a:cs typeface="Times New Roman"/>
              </a:rPr>
              <a:t>". </a:t>
            </a:r>
            <a:r>
              <a:rPr lang="ru-RU" sz="3000" b="1" dirty="0" smtClean="0">
                <a:latin typeface="Times New Roman"/>
                <a:ea typeface="Calibri"/>
                <a:cs typeface="Times New Roman"/>
              </a:rPr>
              <a:t>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0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3000" b="1" dirty="0" smtClean="0">
                <a:latin typeface="Times New Roman"/>
                <a:ea typeface="Calibri"/>
                <a:cs typeface="Times New Roman"/>
              </a:rPr>
              <a:t>     Специалисты </a:t>
            </a:r>
            <a:r>
              <a:rPr lang="ru-RU" sz="3000" b="1" dirty="0">
                <a:latin typeface="Times New Roman"/>
                <a:ea typeface="Calibri"/>
                <a:cs typeface="Times New Roman"/>
              </a:rPr>
              <a:t>предприятий выступают в роли лекторов, проводят экскурсии и мастер-классы для учащихся. Это позволяет лицеистам получить реальное представление о будущей профессии и установить контакты с потенциальными работодателями. </a:t>
            </a:r>
            <a:endParaRPr lang="ru-RU" sz="3000" b="1" dirty="0" smtClean="0">
              <a:latin typeface="Times New Roman"/>
              <a:ea typeface="Calibri"/>
              <a:cs typeface="Times New Roman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0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3000" b="1" dirty="0" smtClean="0">
                <a:latin typeface="Times New Roman"/>
                <a:ea typeface="Calibri"/>
                <a:cs typeface="Times New Roman"/>
              </a:rPr>
              <a:t>      </a:t>
            </a:r>
            <a:endParaRPr lang="ru-RU" sz="30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7399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963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С</a:t>
            </a:r>
            <a:r>
              <a:rPr lang="ru-RU" sz="36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оциальное партнерство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4497" y="1087820"/>
            <a:ext cx="11366937" cy="524991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b="1" dirty="0" smtClean="0">
                <a:latin typeface="Times New Roman"/>
                <a:ea typeface="Calibri"/>
                <a:cs typeface="Times New Roman"/>
              </a:rPr>
              <a:t>       </a:t>
            </a:r>
            <a:endParaRPr lang="ru-RU" sz="3000" b="1" dirty="0">
              <a:ea typeface="Calibri"/>
              <a:cs typeface="Times New Roman"/>
            </a:endParaRPr>
          </a:p>
        </p:txBody>
      </p:sp>
      <p:pic>
        <p:nvPicPr>
          <p:cNvPr id="3074" name="Picture 2" descr="C:\Users\security\Desktop\54540798761612035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02" y="1079936"/>
            <a:ext cx="5633545" cy="422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ecurity\Desktop\54540798761612035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469" y="1079936"/>
            <a:ext cx="4109543" cy="547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18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963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С</a:t>
            </a:r>
            <a:r>
              <a:rPr lang="ru-RU" sz="36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оциальное партнерство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4497" y="1087820"/>
            <a:ext cx="11366937" cy="524991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000" b="1" dirty="0" smtClean="0">
                <a:latin typeface="Times New Roman"/>
                <a:ea typeface="Calibri"/>
                <a:cs typeface="Times New Roman"/>
              </a:rPr>
              <a:t>       В 2024 году </a:t>
            </a:r>
            <a:r>
              <a:rPr lang="ru-RU" sz="3000" b="1" dirty="0">
                <a:latin typeface="Times New Roman"/>
                <a:ea typeface="Calibri"/>
                <a:cs typeface="Times New Roman"/>
              </a:rPr>
              <a:t>лицеисты побывали </a:t>
            </a:r>
            <a:r>
              <a:rPr lang="ru-RU" sz="30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на предприятиях космической </a:t>
            </a:r>
            <a:r>
              <a:rPr lang="ru-RU" sz="30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сферы: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3000" b="1" dirty="0" smtClean="0">
              <a:solidFill>
                <a:srgbClr val="7030A0"/>
              </a:solidFill>
              <a:latin typeface="Times New Roman"/>
              <a:ea typeface="Calibri"/>
              <a:cs typeface="Times New Roman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b="1" i="1" dirty="0" smtClean="0">
                <a:latin typeface="Times New Roman"/>
                <a:ea typeface="Calibri"/>
                <a:cs typeface="Times New Roman"/>
              </a:rPr>
              <a:t>10Б класс </a:t>
            </a:r>
            <a:r>
              <a:rPr lang="ru-RU" sz="3000" b="1" dirty="0" smtClean="0">
                <a:latin typeface="Times New Roman"/>
                <a:ea typeface="Calibri"/>
                <a:cs typeface="Times New Roman"/>
              </a:rPr>
              <a:t>– ВДНХ, Музей космонавтики (г. Москва)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3000" b="1" dirty="0" smtClean="0">
              <a:latin typeface="Times New Roman"/>
              <a:ea typeface="Calibri"/>
              <a:cs typeface="Times New Roman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b="1" i="1" dirty="0" smtClean="0">
                <a:latin typeface="Times New Roman"/>
                <a:ea typeface="Calibri"/>
                <a:cs typeface="Times New Roman"/>
              </a:rPr>
              <a:t>6А класс </a:t>
            </a:r>
            <a:r>
              <a:rPr lang="ru-RU" sz="3000" b="1" dirty="0" smtClean="0">
                <a:latin typeface="Times New Roman"/>
                <a:ea typeface="Calibri"/>
                <a:cs typeface="Times New Roman"/>
              </a:rPr>
              <a:t>– Музей космонавтики и ракетно-космической техники  (г. Екатеринбург)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3000" b="1" dirty="0" smtClean="0">
              <a:latin typeface="Times New Roman"/>
              <a:ea typeface="Calibri"/>
              <a:cs typeface="Times New Roman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b="1" i="1" dirty="0" smtClean="0">
                <a:latin typeface="Times New Roman"/>
                <a:ea typeface="Calibri"/>
                <a:cs typeface="Times New Roman"/>
              </a:rPr>
              <a:t>5А класс </a:t>
            </a:r>
            <a:r>
              <a:rPr lang="ru-RU" sz="3000" b="1" dirty="0" smtClean="0">
                <a:latin typeface="Times New Roman"/>
                <a:ea typeface="Calibri"/>
                <a:cs typeface="Times New Roman"/>
              </a:rPr>
              <a:t>– АО «Научно-исследовательский институт машиностроения» (г. Екатеринбург)</a:t>
            </a:r>
            <a:endParaRPr lang="ru-RU" sz="30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4966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963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Методическая база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4497" y="1087820"/>
            <a:ext cx="11366937" cy="524991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000" b="1" dirty="0" smtClean="0">
                <a:latin typeface="Times New Roman"/>
                <a:ea typeface="Calibri"/>
                <a:cs typeface="Times New Roman"/>
              </a:rPr>
              <a:t>        Для </a:t>
            </a:r>
            <a:r>
              <a:rPr lang="ru-RU" sz="3000" b="1" dirty="0">
                <a:latin typeface="Times New Roman"/>
                <a:ea typeface="Calibri"/>
                <a:cs typeface="Times New Roman"/>
              </a:rPr>
              <a:t>каждой учебной дисциплины разработаны подробные </a:t>
            </a:r>
            <a:r>
              <a:rPr lang="ru-RU" sz="30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поурочные планы, рабочие тетради </a:t>
            </a:r>
            <a:r>
              <a:rPr lang="ru-RU" sz="3000" b="1" dirty="0">
                <a:latin typeface="Times New Roman"/>
                <a:ea typeface="Calibri"/>
                <a:cs typeface="Times New Roman"/>
              </a:rPr>
              <a:t>для учащихся, методические </a:t>
            </a:r>
            <a:r>
              <a:rPr lang="ru-RU" sz="30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рекомендации</a:t>
            </a:r>
            <a:r>
              <a:rPr lang="ru-RU" sz="3000" b="1" dirty="0">
                <a:latin typeface="Times New Roman"/>
                <a:ea typeface="Calibri"/>
                <a:cs typeface="Times New Roman"/>
              </a:rPr>
              <a:t> по выполнению практических работ. </a:t>
            </a:r>
            <a:endParaRPr lang="ru-RU" sz="3000" b="1" dirty="0" smtClean="0">
              <a:latin typeface="Times New Roman"/>
              <a:ea typeface="Calibri"/>
              <a:cs typeface="Times New Roman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0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3000" b="1" dirty="0" smtClean="0">
                <a:latin typeface="Times New Roman"/>
                <a:ea typeface="Calibri"/>
                <a:cs typeface="Times New Roman"/>
              </a:rPr>
              <a:t>       Все </a:t>
            </a:r>
            <a:r>
              <a:rPr lang="ru-RU" sz="3000" b="1" dirty="0">
                <a:latin typeface="Times New Roman"/>
                <a:ea typeface="Calibri"/>
                <a:cs typeface="Times New Roman"/>
              </a:rPr>
              <a:t>материалы </a:t>
            </a:r>
            <a:r>
              <a:rPr lang="ru-RU" sz="30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соответствуют </a:t>
            </a:r>
            <a:r>
              <a:rPr lang="ru-RU" sz="3000" b="1" dirty="0">
                <a:latin typeface="Times New Roman"/>
                <a:ea typeface="Calibri"/>
                <a:cs typeface="Times New Roman"/>
              </a:rPr>
              <a:t>Федеральному закону "Об образовании в Российской Федерации" и современным требованиям к разработке </a:t>
            </a:r>
            <a:r>
              <a:rPr lang="ru-RU" sz="3000" b="1" dirty="0" smtClean="0">
                <a:latin typeface="Times New Roman"/>
                <a:ea typeface="Calibri"/>
                <a:cs typeface="Times New Roman"/>
              </a:rPr>
              <a:t>программ</a:t>
            </a:r>
            <a:r>
              <a:rPr lang="ru-RU" sz="3000" b="1" dirty="0">
                <a:latin typeface="Times New Roman"/>
                <a:ea typeface="Calibri"/>
                <a:cs typeface="Times New Roman"/>
              </a:rPr>
              <a:t>. </a:t>
            </a:r>
            <a:endParaRPr lang="ru-RU" sz="30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7484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963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Результаты реализации </a:t>
            </a:r>
            <a:r>
              <a:rPr lang="ru-RU" sz="36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проекта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4497" y="1355834"/>
            <a:ext cx="11366937" cy="4981903"/>
          </a:xfrm>
        </p:spPr>
        <p:txBody>
          <a:bodyPr>
            <a:noAutofit/>
          </a:bodyPr>
          <a:lstStyle/>
          <a:p>
            <a:pPr marL="514350" indent="-51435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30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Учащиеся</a:t>
            </a:r>
            <a:r>
              <a:rPr lang="ru-RU" sz="30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3000" b="1" dirty="0">
                <a:latin typeface="Times New Roman"/>
                <a:ea typeface="Calibri"/>
                <a:cs typeface="Times New Roman"/>
              </a:rPr>
              <a:t>демонстрируют </a:t>
            </a:r>
            <a:r>
              <a:rPr lang="ru-RU" sz="30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повышенный интерес </a:t>
            </a:r>
            <a:r>
              <a:rPr lang="ru-RU" sz="3000" b="1" dirty="0">
                <a:latin typeface="Times New Roman"/>
                <a:ea typeface="Calibri"/>
                <a:cs typeface="Times New Roman"/>
              </a:rPr>
              <a:t>к техническим дисциплинам, успешно осваивают сложные темы, выходящие за рамки стандартной школьной программы. </a:t>
            </a:r>
            <a:endParaRPr lang="ru-RU" sz="3000" b="1" dirty="0" smtClean="0">
              <a:latin typeface="Times New Roman"/>
              <a:ea typeface="Calibri"/>
              <a:cs typeface="Times New Roman"/>
            </a:endParaRPr>
          </a:p>
          <a:p>
            <a:pPr marL="514350" indent="-514350" algn="just">
              <a:lnSpc>
                <a:spcPct val="100000"/>
              </a:lnSpc>
              <a:spcBef>
                <a:spcPts val="0"/>
              </a:spcBef>
              <a:buAutoNum type="arabicPeriod"/>
            </a:pPr>
            <a:endParaRPr lang="ru-RU" sz="3000" b="1" dirty="0">
              <a:latin typeface="Times New Roman"/>
              <a:ea typeface="Calibri"/>
              <a:cs typeface="Times New Roman"/>
            </a:endParaRPr>
          </a:p>
          <a:p>
            <a:pPr marL="514350" indent="-51435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30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Родители </a:t>
            </a:r>
            <a:r>
              <a:rPr lang="ru-RU" sz="30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положительно оценивают </a:t>
            </a:r>
            <a:r>
              <a:rPr lang="ru-RU" sz="3000" b="1" dirty="0">
                <a:latin typeface="Times New Roman"/>
                <a:ea typeface="Calibri"/>
                <a:cs typeface="Times New Roman"/>
              </a:rPr>
              <a:t>возможность получения углубленных знаний по математике, физике и другим профильным предметам. </a:t>
            </a:r>
            <a:endParaRPr lang="ru-RU" sz="30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1632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963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Перспективы развития проекта 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4497" y="1355834"/>
            <a:ext cx="11366937" cy="4981903"/>
          </a:xfrm>
        </p:spPr>
        <p:txBody>
          <a:bodyPr>
            <a:noAutofit/>
          </a:bodyPr>
          <a:lstStyle/>
          <a:p>
            <a:pPr marL="514350" indent="-514350" algn="just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ru-RU" sz="3000" b="1" dirty="0" smtClean="0">
                <a:latin typeface="Times New Roman"/>
                <a:ea typeface="Calibri"/>
                <a:cs typeface="Times New Roman"/>
              </a:rPr>
              <a:t>расширение </a:t>
            </a:r>
            <a:r>
              <a:rPr lang="ru-RU" sz="3000" b="1" dirty="0">
                <a:latin typeface="Times New Roman"/>
                <a:ea typeface="Calibri"/>
                <a:cs typeface="Times New Roman"/>
              </a:rPr>
              <a:t>сетевого взаимодействия, </a:t>
            </a:r>
            <a:endParaRPr lang="ru-RU" sz="3000" b="1" dirty="0" smtClean="0">
              <a:latin typeface="Times New Roman"/>
              <a:ea typeface="Calibri"/>
              <a:cs typeface="Times New Roman"/>
            </a:endParaRPr>
          </a:p>
          <a:p>
            <a:pPr marL="514350" indent="-514350" algn="just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ru-RU" sz="3000" b="1" dirty="0" smtClean="0">
                <a:latin typeface="Times New Roman"/>
                <a:ea typeface="Calibri"/>
                <a:cs typeface="Times New Roman"/>
              </a:rPr>
              <a:t>внедрение </a:t>
            </a:r>
            <a:r>
              <a:rPr lang="ru-RU" sz="3000" b="1" dirty="0">
                <a:latin typeface="Times New Roman"/>
                <a:ea typeface="Calibri"/>
                <a:cs typeface="Times New Roman"/>
              </a:rPr>
              <a:t>новых образовательных </a:t>
            </a:r>
            <a:r>
              <a:rPr lang="ru-RU" sz="3000" b="1" dirty="0" smtClean="0">
                <a:latin typeface="Times New Roman"/>
                <a:ea typeface="Calibri"/>
                <a:cs typeface="Times New Roman"/>
              </a:rPr>
              <a:t>технологий,</a:t>
            </a:r>
          </a:p>
          <a:p>
            <a:pPr marL="514350" indent="-514350" algn="just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ru-RU" sz="3000" b="1" dirty="0" smtClean="0">
                <a:latin typeface="Times New Roman"/>
                <a:ea typeface="Calibri"/>
                <a:cs typeface="Times New Roman"/>
              </a:rPr>
              <a:t>увеличение </a:t>
            </a:r>
            <a:r>
              <a:rPr lang="ru-RU" sz="3000" b="1" dirty="0">
                <a:latin typeface="Times New Roman"/>
                <a:ea typeface="Calibri"/>
                <a:cs typeface="Times New Roman"/>
              </a:rPr>
              <a:t>доли практической </a:t>
            </a:r>
            <a:r>
              <a:rPr lang="ru-RU" sz="3000" b="1" dirty="0" smtClean="0">
                <a:latin typeface="Times New Roman"/>
                <a:ea typeface="Calibri"/>
                <a:cs typeface="Times New Roman"/>
              </a:rPr>
              <a:t>деятельности,</a:t>
            </a:r>
          </a:p>
          <a:p>
            <a:pPr marL="514350" indent="-514350" algn="just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ru-RU" sz="3000" b="1" dirty="0" smtClean="0">
                <a:latin typeface="Times New Roman"/>
                <a:ea typeface="Calibri"/>
                <a:cs typeface="Times New Roman"/>
              </a:rPr>
              <a:t>развитие </a:t>
            </a:r>
            <a:r>
              <a:rPr lang="ru-RU" sz="3000" b="1" dirty="0">
                <a:latin typeface="Times New Roman"/>
                <a:ea typeface="Calibri"/>
                <a:cs typeface="Times New Roman"/>
              </a:rPr>
              <a:t>направления STEM-образования</a:t>
            </a:r>
            <a:r>
              <a:rPr lang="ru-RU" sz="3000" b="1" dirty="0" smtClean="0">
                <a:latin typeface="Times New Roman"/>
                <a:ea typeface="Calibri"/>
                <a:cs typeface="Times New Roman"/>
              </a:rPr>
              <a:t>,</a:t>
            </a:r>
          </a:p>
          <a:p>
            <a:pPr marL="514350" indent="-514350" algn="just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ru-RU" sz="3000" b="1" dirty="0" smtClean="0">
                <a:latin typeface="Times New Roman"/>
                <a:ea typeface="Calibri"/>
                <a:cs typeface="Times New Roman"/>
              </a:rPr>
              <a:t>усиление </a:t>
            </a:r>
            <a:r>
              <a:rPr lang="ru-RU" sz="3000" b="1" dirty="0">
                <a:latin typeface="Times New Roman"/>
                <a:ea typeface="Calibri"/>
                <a:cs typeface="Times New Roman"/>
              </a:rPr>
              <a:t>междисциплинарных </a:t>
            </a:r>
            <a:r>
              <a:rPr lang="ru-RU" sz="3000" b="1" dirty="0" smtClean="0">
                <a:latin typeface="Times New Roman"/>
                <a:ea typeface="Calibri"/>
                <a:cs typeface="Times New Roman"/>
              </a:rPr>
              <a:t>связей,</a:t>
            </a:r>
          </a:p>
          <a:p>
            <a:pPr marL="514350" indent="-514350" algn="just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ru-RU" sz="3000" b="1" dirty="0" smtClean="0">
                <a:latin typeface="Times New Roman"/>
                <a:ea typeface="Calibri"/>
                <a:cs typeface="Times New Roman"/>
              </a:rPr>
              <a:t>создание </a:t>
            </a:r>
            <a:r>
              <a:rPr lang="ru-RU" sz="3000" b="1" dirty="0">
                <a:latin typeface="Times New Roman"/>
                <a:ea typeface="Calibri"/>
                <a:cs typeface="Times New Roman"/>
              </a:rPr>
              <a:t>новых форм </a:t>
            </a:r>
            <a:r>
              <a:rPr lang="ru-RU" sz="3000" b="1" dirty="0" err="1">
                <a:latin typeface="Times New Roman"/>
                <a:ea typeface="Calibri"/>
                <a:cs typeface="Times New Roman"/>
              </a:rPr>
              <a:t>внеучебной</a:t>
            </a:r>
            <a:r>
              <a:rPr lang="ru-RU" sz="3000" b="1" dirty="0">
                <a:latin typeface="Times New Roman"/>
                <a:ea typeface="Calibri"/>
                <a:cs typeface="Times New Roman"/>
              </a:rPr>
              <a:t> деятельности. </a:t>
            </a:r>
            <a:endParaRPr lang="ru-RU" sz="30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3208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963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Проект </a:t>
            </a:r>
            <a:r>
              <a:rPr lang="ru-RU" sz="36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"Космический класс" </a:t>
            </a:r>
            <a:r>
              <a:rPr lang="ru-RU" sz="36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-  комплексная система 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4497" y="1355834"/>
            <a:ext cx="11366937" cy="498190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000" b="1" dirty="0" smtClean="0">
                <a:latin typeface="Times New Roman"/>
                <a:ea typeface="Calibri"/>
                <a:cs typeface="Times New Roman"/>
              </a:rPr>
              <a:t>       </a:t>
            </a:r>
            <a:r>
              <a:rPr lang="ru-RU" sz="30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Подготовка </a:t>
            </a:r>
            <a:r>
              <a:rPr lang="ru-RU" sz="30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будущих специалистов </a:t>
            </a:r>
            <a:r>
              <a:rPr lang="ru-RU" sz="3000" b="1" dirty="0">
                <a:latin typeface="Times New Roman"/>
                <a:ea typeface="Calibri"/>
                <a:cs typeface="Times New Roman"/>
              </a:rPr>
              <a:t>ракетно-космической </a:t>
            </a:r>
            <a:r>
              <a:rPr lang="ru-RU" sz="3000" b="1" dirty="0" smtClean="0">
                <a:latin typeface="Times New Roman"/>
                <a:ea typeface="Calibri"/>
                <a:cs typeface="Times New Roman"/>
              </a:rPr>
              <a:t>отрасли </a:t>
            </a:r>
            <a:r>
              <a:rPr lang="ru-RU" sz="30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успешно </a:t>
            </a:r>
            <a:r>
              <a:rPr lang="ru-RU" sz="30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сочетает </a:t>
            </a:r>
            <a:r>
              <a:rPr lang="ru-RU" sz="3000" b="1" dirty="0">
                <a:latin typeface="Times New Roman"/>
                <a:ea typeface="Calibri"/>
                <a:cs typeface="Times New Roman"/>
              </a:rPr>
              <a:t>фундаментальное образование с практической деятельностью и </a:t>
            </a:r>
            <a:r>
              <a:rPr lang="ru-RU" sz="3000" b="1" dirty="0" smtClean="0">
                <a:latin typeface="Times New Roman"/>
                <a:ea typeface="Calibri"/>
                <a:cs typeface="Times New Roman"/>
              </a:rPr>
              <a:t>профориентацией</a:t>
            </a:r>
            <a:r>
              <a:rPr lang="ru-RU" sz="3000" b="1" dirty="0">
                <a:latin typeface="Times New Roman"/>
                <a:ea typeface="Calibri"/>
                <a:cs typeface="Times New Roman"/>
              </a:rPr>
              <a:t>. </a:t>
            </a:r>
            <a:endParaRPr lang="ru-RU" sz="3000" b="1" dirty="0" smtClean="0">
              <a:latin typeface="Times New Roman"/>
              <a:ea typeface="Calibri"/>
              <a:cs typeface="Times New Roman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3000" b="1" dirty="0" smtClean="0">
              <a:latin typeface="Times New Roman"/>
              <a:ea typeface="Calibri"/>
              <a:cs typeface="Times New Roman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000" b="1" dirty="0" smtClean="0">
                <a:latin typeface="Times New Roman"/>
                <a:ea typeface="Calibri"/>
                <a:cs typeface="Times New Roman"/>
              </a:rPr>
              <a:t>       Перед </a:t>
            </a:r>
            <a:r>
              <a:rPr lang="ru-RU" sz="3000" b="1" dirty="0">
                <a:latin typeface="Times New Roman"/>
                <a:ea typeface="Calibri"/>
                <a:cs typeface="Times New Roman"/>
              </a:rPr>
              <a:t>лицеистами </a:t>
            </a:r>
            <a:r>
              <a:rPr lang="ru-RU" sz="3000" b="1" dirty="0" smtClean="0">
                <a:latin typeface="Times New Roman"/>
                <a:ea typeface="Calibri"/>
                <a:cs typeface="Times New Roman"/>
              </a:rPr>
              <a:t>открываются безграничные </a:t>
            </a:r>
            <a:r>
              <a:rPr lang="ru-RU" sz="30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возможности для развития и самореализации</a:t>
            </a:r>
            <a:r>
              <a:rPr lang="ru-RU" sz="3000" b="1" dirty="0">
                <a:latin typeface="Times New Roman"/>
                <a:ea typeface="Calibri"/>
                <a:cs typeface="Times New Roman"/>
              </a:rPr>
              <a:t> в одной из самых перспективных областей современной науки и техники.</a:t>
            </a:r>
            <a:endParaRPr lang="ru-RU" sz="30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15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ecurity\Desktop\54540798761612035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020" y="1968132"/>
            <a:ext cx="5395172" cy="348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5670" y="385718"/>
            <a:ext cx="11315640" cy="6305266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2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2022 год </a:t>
            </a:r>
            <a:r>
              <a:rPr lang="ru-RU" sz="3200" dirty="0" smtClean="0">
                <a:latin typeface="Times New Roman"/>
                <a:ea typeface="Calibri"/>
                <a:cs typeface="Times New Roman"/>
              </a:rPr>
              <a:t>– в МАОУ 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>"Лицей </a:t>
            </a:r>
            <a:r>
              <a:rPr lang="ru-RU" sz="3200" dirty="0" smtClean="0">
                <a:latin typeface="Times New Roman"/>
                <a:ea typeface="Calibri"/>
                <a:cs typeface="Times New Roman"/>
              </a:rPr>
              <a:t>№ 21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>" </a:t>
            </a:r>
            <a:r>
              <a:rPr lang="ru-RU" sz="3200" dirty="0" smtClean="0">
                <a:latin typeface="Times New Roman"/>
                <a:ea typeface="Calibri"/>
                <a:cs typeface="Times New Roman"/>
              </a:rPr>
              <a:t>начата реализация </a:t>
            </a:r>
            <a:r>
              <a:rPr lang="ru-RU" sz="32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инновационного образовательного проекта </a:t>
            </a:r>
            <a:r>
              <a:rPr lang="ru-RU" sz="36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"Космический класс</a:t>
            </a:r>
            <a:r>
              <a:rPr lang="ru-RU" sz="36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"</a:t>
            </a:r>
            <a:r>
              <a:rPr lang="ru-RU" sz="3200" dirty="0" smtClean="0">
                <a:latin typeface="Times New Roman"/>
                <a:ea typeface="Calibri"/>
                <a:cs typeface="Times New Roman"/>
              </a:rPr>
              <a:t> при 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>поддержке </a:t>
            </a:r>
            <a:r>
              <a:rPr lang="ru-RU" sz="3200" dirty="0" err="1">
                <a:latin typeface="Times New Roman"/>
                <a:ea typeface="Calibri"/>
                <a:cs typeface="Times New Roman"/>
              </a:rPr>
              <a:t>Госкорпорации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> "</a:t>
            </a:r>
            <a:r>
              <a:rPr lang="ru-RU" sz="3200" dirty="0" err="1">
                <a:latin typeface="Times New Roman"/>
                <a:ea typeface="Calibri"/>
                <a:cs typeface="Times New Roman"/>
              </a:rPr>
              <a:t>Роскосмос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>" и Министерства просвещения </a:t>
            </a:r>
            <a:r>
              <a:rPr lang="ru-RU" sz="3200" dirty="0" smtClean="0">
                <a:latin typeface="Times New Roman"/>
                <a:ea typeface="Calibri"/>
                <a:cs typeface="Times New Roman"/>
              </a:rPr>
              <a:t>РФ.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200" dirty="0">
                <a:latin typeface="Times New Roman"/>
                <a:ea typeface="Calibri"/>
                <a:cs typeface="Times New Roman"/>
              </a:rPr>
              <a:t>Обучение 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>– </a:t>
            </a:r>
            <a:r>
              <a:rPr lang="ru-RU" sz="32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с 5 по 11 класс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2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Задача:  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>последовательно </a:t>
            </a:r>
            <a:endParaRPr lang="ru-RU" sz="3200" dirty="0" smtClean="0">
              <a:latin typeface="Times New Roman"/>
              <a:ea typeface="Calibri"/>
              <a:cs typeface="Times New Roman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200" dirty="0" smtClean="0">
                <a:latin typeface="Times New Roman"/>
                <a:ea typeface="Calibri"/>
                <a:cs typeface="Times New Roman"/>
              </a:rPr>
              <a:t>формировать 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>у обучающихся </a:t>
            </a:r>
            <a:endParaRPr lang="ru-RU" sz="3200" dirty="0" smtClean="0">
              <a:latin typeface="Times New Roman"/>
              <a:ea typeface="Calibri"/>
              <a:cs typeface="Times New Roman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200" dirty="0" smtClean="0">
                <a:latin typeface="Times New Roman"/>
                <a:ea typeface="Calibri"/>
                <a:cs typeface="Times New Roman"/>
              </a:rPr>
              <a:t>знания 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>и практические навыки </a:t>
            </a:r>
            <a:endParaRPr lang="ru-RU" sz="3200" dirty="0" smtClean="0">
              <a:latin typeface="Times New Roman"/>
              <a:ea typeface="Calibri"/>
              <a:cs typeface="Times New Roman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200" dirty="0" smtClean="0">
                <a:latin typeface="Times New Roman"/>
                <a:ea typeface="Calibri"/>
                <a:cs typeface="Times New Roman"/>
              </a:rPr>
              <a:t>в 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>области космонавтики. </a:t>
            </a:r>
            <a:endParaRPr lang="ru-RU" sz="3200" dirty="0">
              <a:latin typeface="Times New Roman"/>
              <a:ea typeface="Calibri"/>
              <a:cs typeface="Times New Roman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3200" dirty="0" smtClean="0">
              <a:latin typeface="Times New Roman"/>
              <a:ea typeface="Calibri"/>
              <a:cs typeface="Times New Roman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200" dirty="0" smtClean="0">
                <a:latin typeface="Times New Roman"/>
                <a:ea typeface="Calibri"/>
                <a:cs typeface="Times New Roman"/>
              </a:rPr>
              <a:t>На сегодня 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>в Лицее </a:t>
            </a:r>
            <a:endParaRPr lang="ru-RU" sz="3200" dirty="0" smtClean="0">
              <a:latin typeface="Times New Roman"/>
              <a:ea typeface="Calibri"/>
              <a:cs typeface="Times New Roman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4 </a:t>
            </a:r>
            <a:r>
              <a:rPr lang="ru-RU" sz="32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космических </a:t>
            </a:r>
            <a:r>
              <a:rPr lang="ru-RU" sz="32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класса </a:t>
            </a:r>
            <a:r>
              <a:rPr lang="ru-RU" sz="32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- </a:t>
            </a:r>
            <a:r>
              <a:rPr lang="ru-RU" sz="32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90 </a:t>
            </a:r>
            <a:r>
              <a:rPr lang="ru-RU" sz="32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учащихся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0483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7797" y="1296536"/>
            <a:ext cx="11286699" cy="5322627"/>
          </a:xfrm>
        </p:spPr>
        <p:txBody>
          <a:bodyPr>
            <a:noAutofit/>
          </a:bodyPr>
          <a:lstStyle/>
          <a:p>
            <a:pPr marL="742950" indent="-742950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ru-RU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Базовый </a:t>
            </a:r>
            <a:r>
              <a:rPr lang="ru-RU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уровень (5-6 классы) </a:t>
            </a:r>
            <a:r>
              <a:rPr lang="ru-RU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- 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знакомство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с фундаментальными принципами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наук.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Дисциплины: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 - "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Математика в космосе", </a:t>
            </a:r>
            <a:endParaRPr lang="ru-RU" b="1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"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Основы моделирования", </a:t>
            </a:r>
            <a:endParaRPr lang="ru-RU" b="1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"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Человек и космос", </a:t>
            </a:r>
            <a:endParaRPr lang="ru-RU" b="1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"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История отечественной космонавтики и авиации". </a:t>
            </a:r>
            <a:endParaRPr lang="ru-RU" b="1" dirty="0" smtClean="0">
              <a:latin typeface="Times New Roman"/>
              <a:ea typeface="Calibri"/>
              <a:cs typeface="Times New Roman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      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       Особое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внимание 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практическим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навыкам</a:t>
            </a:r>
            <a:r>
              <a:rPr lang="ru-RU" dirty="0">
                <a:latin typeface="Times New Roman"/>
                <a:ea typeface="Calibri"/>
                <a:cs typeface="Times New Roman"/>
              </a:rPr>
              <a:t>: конструированию, моделированию и проектированию. </a:t>
            </a:r>
            <a:endParaRPr lang="ru-RU" dirty="0">
              <a:ea typeface="Calibri"/>
              <a:cs typeface="Times New Roman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b="1" dirty="0" smtClean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93576" y="163773"/>
            <a:ext cx="5036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Уровни обучения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07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4967" y="1078172"/>
            <a:ext cx="11286699" cy="5540991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2. </a:t>
            </a:r>
            <a:r>
              <a:rPr lang="ru-RU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Стандартный уровень (7-8 классы) 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-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более глубокое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погружение.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Дисциплины: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«Ф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изика космоса»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«Основы робототехники»,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«Прикладная механику»,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«Аэрокосмическая инженерия»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Доля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проектной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деятельности - не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менее 40% учебного времени. </a:t>
            </a:r>
            <a:endParaRPr lang="ru-RU" dirty="0">
              <a:ea typeface="Calibri"/>
              <a:cs typeface="Times New Roman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b="1" dirty="0" smtClean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93576" y="163773"/>
            <a:ext cx="5036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Уровни обучения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5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4967" y="748548"/>
            <a:ext cx="11286699" cy="5870616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b="1" dirty="0" smtClean="0">
              <a:latin typeface="Times New Roman"/>
              <a:ea typeface="Calibri"/>
              <a:cs typeface="Times New Roman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3. </a:t>
            </a:r>
            <a:r>
              <a:rPr lang="ru-RU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Углубленный </a:t>
            </a:r>
            <a:r>
              <a:rPr lang="ru-RU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уровень (9-11 классы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) готовит будущ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их специалистов космической отрасли. </a:t>
            </a: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   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       Сложные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технические дисциплины: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теория гироскопических систем, асимптотические методы нелинейной механики, сопротивление материалов, околоземная космическая среда.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     Выпускники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получают фундаментальную подготовку, позволяющую успешно поступать в ведущие технические вузы страны. </a:t>
            </a:r>
            <a:endParaRPr lang="ru-RU" dirty="0">
              <a:ea typeface="Calibri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93576" y="163773"/>
            <a:ext cx="5036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Уровни обучения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56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176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Материально-техническое </a:t>
            </a: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оснащение 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322173"/>
            <a:ext cx="10857931" cy="4854790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200" b="1" dirty="0" smtClean="0">
                <a:latin typeface="Times New Roman"/>
                <a:ea typeface="Calibri"/>
                <a:cs typeface="Times New Roman"/>
              </a:rPr>
              <a:t>Установлены: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ru-RU" sz="3600" b="1" i="1" dirty="0" smtClean="0">
                <a:latin typeface="Times New Roman"/>
                <a:ea typeface="Calibri"/>
                <a:cs typeface="Times New Roman"/>
              </a:rPr>
              <a:t>специальные </a:t>
            </a:r>
            <a:r>
              <a:rPr lang="ru-RU" sz="3600" b="1" i="1" dirty="0">
                <a:latin typeface="Times New Roman"/>
                <a:ea typeface="Calibri"/>
                <a:cs typeface="Times New Roman"/>
              </a:rPr>
              <a:t>наборы </a:t>
            </a:r>
            <a:r>
              <a:rPr lang="ru-RU" sz="3600" b="1" i="1" dirty="0" err="1">
                <a:latin typeface="Times New Roman"/>
                <a:ea typeface="Calibri"/>
                <a:cs typeface="Times New Roman"/>
              </a:rPr>
              <a:t>Arduino</a:t>
            </a:r>
            <a:r>
              <a:rPr lang="ru-RU" sz="3600" b="1" i="1" dirty="0">
                <a:latin typeface="Times New Roman"/>
                <a:ea typeface="Calibri"/>
                <a:cs typeface="Times New Roman"/>
              </a:rPr>
              <a:t> для обучения программированию микроконтроллеров, </a:t>
            </a:r>
            <a:endParaRPr lang="ru-RU" sz="3600" b="1" i="1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ru-RU" sz="3600" b="1" i="1" dirty="0" smtClean="0">
                <a:latin typeface="Times New Roman"/>
                <a:ea typeface="Calibri"/>
                <a:cs typeface="Times New Roman"/>
              </a:rPr>
              <a:t>FPV-</a:t>
            </a:r>
            <a:r>
              <a:rPr lang="ru-RU" sz="3600" b="1" i="1" dirty="0" err="1" smtClean="0">
                <a:latin typeface="Times New Roman"/>
                <a:ea typeface="Calibri"/>
                <a:cs typeface="Times New Roman"/>
              </a:rPr>
              <a:t>дроны</a:t>
            </a:r>
            <a:r>
              <a:rPr lang="ru-RU" sz="3600" b="1" i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3600" b="1" i="1" dirty="0">
                <a:latin typeface="Times New Roman"/>
                <a:ea typeface="Calibri"/>
                <a:cs typeface="Times New Roman"/>
              </a:rPr>
              <a:t>с FPV-очками, </a:t>
            </a:r>
            <a:endParaRPr lang="ru-RU" sz="3600" b="1" i="1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ru-RU" sz="3600" b="1" i="1" dirty="0" err="1" smtClean="0">
                <a:latin typeface="Times New Roman"/>
                <a:ea typeface="Calibri"/>
                <a:cs typeface="Times New Roman"/>
              </a:rPr>
              <a:t>авиасимуляторы</a:t>
            </a:r>
            <a:r>
              <a:rPr lang="ru-RU" sz="3600" b="1" i="1" dirty="0">
                <a:latin typeface="Times New Roman"/>
                <a:ea typeface="Calibri"/>
                <a:cs typeface="Times New Roman"/>
              </a:rPr>
              <a:t>. </a:t>
            </a:r>
            <a:endParaRPr lang="ru-RU" sz="3600" b="1" i="1" dirty="0" smtClean="0">
              <a:latin typeface="Times New Roman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3200" b="1" dirty="0" smtClean="0">
                <a:latin typeface="Times New Roman"/>
                <a:ea typeface="Calibri"/>
                <a:cs typeface="Times New Roman"/>
              </a:rPr>
              <a:t>         Это </a:t>
            </a:r>
            <a:r>
              <a:rPr lang="ru-RU" sz="3200" b="1" dirty="0">
                <a:latin typeface="Times New Roman"/>
                <a:ea typeface="Calibri"/>
                <a:cs typeface="Times New Roman"/>
              </a:rPr>
              <a:t>позволяет эффективно развивать у учащихся инженерные и исследовательские компетенции. </a:t>
            </a:r>
            <a:endParaRPr lang="ru-RU" sz="24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445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6669" y="160173"/>
            <a:ext cx="10515600" cy="691165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Мероприятия космической направленности</a:t>
            </a: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9903" y="851338"/>
            <a:ext cx="11286227" cy="532562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3200" b="1" i="1" dirty="0" smtClean="0">
                <a:latin typeface="Times New Roman"/>
                <a:ea typeface="Calibri"/>
                <a:cs typeface="Times New Roman"/>
              </a:rPr>
              <a:t>Декады </a:t>
            </a:r>
            <a:r>
              <a:rPr lang="ru-RU" sz="3200" b="1" i="1" dirty="0">
                <a:latin typeface="Times New Roman"/>
                <a:ea typeface="Calibri"/>
                <a:cs typeface="Times New Roman"/>
              </a:rPr>
              <a:t>Космоса с различной тематикой, </a:t>
            </a:r>
            <a:endParaRPr lang="ru-RU" sz="3200" b="1" i="1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ru-RU" sz="3200" b="1" i="1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ru-RU" sz="3200" b="1" i="1" dirty="0" smtClean="0">
              <a:latin typeface="Times New Roman"/>
              <a:ea typeface="Calibri"/>
              <a:cs typeface="Times New Roman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b="1" dirty="0">
              <a:ea typeface="Calibri"/>
              <a:cs typeface="Times New Roman"/>
            </a:endParaRPr>
          </a:p>
        </p:txBody>
      </p:sp>
      <p:pic>
        <p:nvPicPr>
          <p:cNvPr id="2051" name="Picture 3" descr="C:\Users\security\Desktop\53279474198009476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78" y="1474074"/>
            <a:ext cx="5938345" cy="445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ecurity\Desktop\53279474198009476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565" y="1576549"/>
            <a:ext cx="5665076" cy="424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5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621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Мероприятия космической направленности</a:t>
            </a: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2248" y="961697"/>
            <a:ext cx="11650717" cy="521526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3200" b="1" i="1" dirty="0" smtClean="0">
                <a:latin typeface="Times New Roman"/>
                <a:ea typeface="Calibri"/>
                <a:cs typeface="Times New Roman"/>
              </a:rPr>
              <a:t>кейс-чемпионаты </a:t>
            </a:r>
            <a:r>
              <a:rPr lang="ru-RU" sz="3200" b="1" i="1" dirty="0">
                <a:latin typeface="Times New Roman"/>
                <a:ea typeface="Calibri"/>
                <a:cs typeface="Times New Roman"/>
              </a:rPr>
              <a:t>«На стыке наук</a:t>
            </a:r>
            <a:r>
              <a:rPr lang="ru-RU" sz="3200" b="1" i="1" dirty="0" smtClean="0">
                <a:latin typeface="Times New Roman"/>
                <a:ea typeface="Calibri"/>
                <a:cs typeface="Times New Roman"/>
              </a:rPr>
              <a:t>»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3200" b="1" i="1" dirty="0" smtClean="0"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5122" name="Picture 2" descr="F:\Новая папка\IMG_206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12" b="6376"/>
          <a:stretch/>
        </p:blipFill>
        <p:spPr bwMode="auto">
          <a:xfrm>
            <a:off x="283778" y="1719316"/>
            <a:ext cx="5934406" cy="301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Новая папка\IMG_218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95"/>
          <a:stretch/>
        </p:blipFill>
        <p:spPr bwMode="auto">
          <a:xfrm>
            <a:off x="6218184" y="2791371"/>
            <a:ext cx="5930459" cy="304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55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176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Мероприятия космической направленности</a:t>
            </a: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F:\Новая папка\IMG_209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74" r="18940"/>
          <a:stretch/>
        </p:blipFill>
        <p:spPr bwMode="auto">
          <a:xfrm>
            <a:off x="608533" y="1166648"/>
            <a:ext cx="5902626" cy="3812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Новая папка\IMG_219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23"/>
          <a:stretch/>
        </p:blipFill>
        <p:spPr bwMode="auto">
          <a:xfrm>
            <a:off x="6526923" y="2916620"/>
            <a:ext cx="5536323" cy="310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0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584</Words>
  <Application>Microsoft Office PowerPoint</Application>
  <PresentationFormat>Произвольный</PresentationFormat>
  <Paragraphs>86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Реализация проекта  "Космические классы"  в МАОУ "Лицей № 21": перспективы развития  космического образования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Материально-техническое оснащение </vt:lpstr>
      <vt:lpstr>Мероприятия космической направленности </vt:lpstr>
      <vt:lpstr>Мероприятия космической направленности </vt:lpstr>
      <vt:lpstr>Мероприятия космической направленности </vt:lpstr>
      <vt:lpstr>Мероприятия космической направленности </vt:lpstr>
      <vt:lpstr>Социальное партнерство</vt:lpstr>
      <vt:lpstr>Социальное партнерство</vt:lpstr>
      <vt:lpstr>Социальное партнерство</vt:lpstr>
      <vt:lpstr>Методическая база</vt:lpstr>
      <vt:lpstr>Результаты реализации проекта</vt:lpstr>
      <vt:lpstr>Перспективы развития проекта </vt:lpstr>
      <vt:lpstr>Проект "Космический класс"  -  комплексная система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вопросы декабрь 2024</dc:title>
  <dc:creator>user201</dc:creator>
  <cp:lastModifiedBy>security</cp:lastModifiedBy>
  <cp:revision>23</cp:revision>
  <dcterms:created xsi:type="dcterms:W3CDTF">2024-12-10T05:17:29Z</dcterms:created>
  <dcterms:modified xsi:type="dcterms:W3CDTF">2025-04-09T07:46:27Z</dcterms:modified>
</cp:coreProperties>
</file>