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58" r:id="rId3"/>
    <p:sldId id="259" r:id="rId4"/>
    <p:sldId id="263" r:id="rId5"/>
    <p:sldId id="264" r:id="rId6"/>
    <p:sldId id="266" r:id="rId7"/>
    <p:sldId id="267" r:id="rId8"/>
    <p:sldId id="268" r:id="rId9"/>
  </p:sldIdLst>
  <p:sldSz cx="6858000" cy="51435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 Condensed" panose="020B0604020202020204" charset="0"/>
      <p:regular r:id="rId15"/>
      <p:bold r:id="rId16"/>
      <p:italic r:id="rId17"/>
      <p:boldItalic r:id="rId18"/>
    </p:embeddedFont>
    <p:embeddedFont>
      <p:font typeface="Gill Sans MT Condensed" panose="020B0506020104020203" pitchFamily="34" charset="0"/>
      <p:regular r:id="rId19"/>
    </p:embeddedFont>
    <p:embeddedFont>
      <p:font typeface="Arvo" panose="020B0604020202020204" charset="0"/>
      <p:regular r:id="rId20"/>
      <p:bold r:id="rId21"/>
      <p:italic r:id="rId22"/>
      <p:boldItalic r:id="rId23"/>
    </p:embeddedFont>
    <p:embeddedFont>
      <p:font typeface="Roboto Condensed Ligh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380" y="-10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7203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658362" y="657775"/>
            <a:ext cx="974475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6496049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6635627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2757927" y="4278349"/>
            <a:ext cx="4110622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14350" y="1090750"/>
            <a:ext cx="4025925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6" y="-1"/>
            <a:ext cx="1652123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07035" y="566768"/>
            <a:ext cx="4025925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Публичный отчет за 2024-2025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ММО заместителей директоров  по учебной работе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189"/>
          <p:cNvSpPr txBox="1">
            <a:spLocks/>
          </p:cNvSpPr>
          <p:nvPr/>
        </p:nvSpPr>
        <p:spPr>
          <a:xfrm>
            <a:off x="3184989" y="4194650"/>
            <a:ext cx="3575407" cy="51094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Condensed" pitchFamily="34" charset="0"/>
                <a:ea typeface="Arial"/>
                <a:cs typeface="Arial"/>
                <a:sym typeface="Arial"/>
              </a:rPr>
              <a:t>Рубцова Л.Н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 Condensed" pitchFamily="34" charset="0"/>
                <a:ea typeface="Arial"/>
                <a:cs typeface="Arial"/>
                <a:sym typeface="Arial"/>
              </a:rPr>
              <a:t>, руководитель ММО заместителей директора по УМР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 Condensed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19" y="1318018"/>
            <a:ext cx="2005013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curity\Desktop\Новая папка\5224191158937315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66" y="233252"/>
            <a:ext cx="3316472" cy="24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92"/>
          <p:cNvSpPr txBox="1">
            <a:spLocks noGrp="1"/>
          </p:cNvSpPr>
          <p:nvPr>
            <p:ph type="sldNum" idx="12"/>
          </p:nvPr>
        </p:nvSpPr>
        <p:spPr>
          <a:xfrm>
            <a:off x="571298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174661" y="704666"/>
            <a:ext cx="6508677" cy="4474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indent="-92075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Положительные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моменты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Регулярное проведение </a:t>
            </a: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заседаний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и семинаров, </a:t>
            </a: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активное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участие </a:t>
            </a: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заместителей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директоров.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92075" lvl="0" indent="-92075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Проблема: </a:t>
            </a:r>
            <a:endParaRPr lang="ru-RU" sz="1800" b="1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Фрагментарность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внедрения инноваций и недостаток системности в обмене опытом.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92075" lvl="0" indent="-92075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Что важно: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Необходимо создать единую базу лучших практик для повышения эффективности работы.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Вывод: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Работа ММО в 2024-2025 году показала высокую вовлеченность участников</a:t>
            </a:r>
            <a:endParaRPr lang="ru-RU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9469" y="0"/>
            <a:ext cx="6112329" cy="69668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4499" y="189186"/>
            <a:ext cx="4162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Цели и задачи ММО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414" y="576604"/>
            <a:ext cx="6154858" cy="505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Непрерывное развитие профессиональных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компетенций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заместителей директоров для повышения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качества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образования.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Ключевые задачи: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Внедрение обновленных ФГОС.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Поддержка начинающих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заместителей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через </a:t>
            </a:r>
          </a:p>
          <a:p>
            <a:pPr marL="457200" lvl="1">
              <a:lnSpc>
                <a:spcPct val="115000"/>
              </a:lnSpc>
              <a:spcAft>
                <a:spcPts val="1000"/>
              </a:spcAft>
              <a:buSzPts val="1000"/>
              <a:tabLst>
                <a:tab pos="91440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наставничество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Обмен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опытом через семинары и открытые уроки.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Проблема: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Отсутствие четкой программы наставничества и единой базы знаний.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Вывод: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"Цели ММО амбициозны, но их реализация зависит от создания структурированных механизмов поддержки и практического обмена опытом." </a:t>
            </a:r>
            <a:endParaRPr lang="ru-RU" sz="12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:\Users\security\Desktop\Новая папка\5224191158937315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9" t="5387" b="19614"/>
          <a:stretch/>
        </p:blipFill>
        <p:spPr bwMode="auto">
          <a:xfrm>
            <a:off x="5281481" y="189186"/>
            <a:ext cx="1459785" cy="278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6" name="Прямоугольник 5"/>
          <p:cNvSpPr/>
          <p:nvPr/>
        </p:nvSpPr>
        <p:spPr>
          <a:xfrm>
            <a:off x="1683424" y="42468"/>
            <a:ext cx="2758980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Посещаемость </a:t>
            </a:r>
            <a:endParaRPr lang="ru-RU" sz="28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87" y="598902"/>
            <a:ext cx="6693613" cy="349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Положительные моменты: </a:t>
            </a:r>
            <a:endParaRPr lang="ru-RU" sz="1600" b="1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100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% посещаемость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заседаний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и семинаров.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Проблема: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Высокая посещаемость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не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всегда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означает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высокую вовлеченность. Участники отмечают недостаточную практическую направленность мероприятий.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Вывод: </a:t>
            </a:r>
            <a:r>
              <a:rPr lang="ru-RU" sz="1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"Высокая посещаемость — это успех, но важно сделать каждое мероприятие полезным и ориентированным на решение реальных задач участников." </a:t>
            </a:r>
            <a:endParaRPr lang="ru-RU" sz="16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Picture 3" descr="C:\Users\security\Desktop\Новая папка\52241911589373157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t="16432"/>
          <a:stretch/>
        </p:blipFill>
        <p:spPr bwMode="auto">
          <a:xfrm>
            <a:off x="4160762" y="107206"/>
            <a:ext cx="2638664" cy="21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99665" y="0"/>
            <a:ext cx="2812415" cy="6762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normalizeH="0" baseline="0" noProof="0" dirty="0" smtClean="0">
              <a:ln w="1905"/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137" y="672747"/>
            <a:ext cx="5105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Основные направления и </a:t>
            </a:r>
            <a:endParaRPr lang="ru-RU" sz="2000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мероприятия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. Форма и их эффективность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477" y="1381059"/>
            <a:ext cx="6271524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Формы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работы: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Заседания, семинары-практикумы, круглые столы, выездные мероприятия.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Примеры успешных мероприятий: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Муниципальный методический бой (команда «Завучи ПРО» заняла 3 место).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Семинар-практикум «Преодоление школьной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неуспешности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Проблема: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Мероприятия часто носят теоретический характер, недостаточно практики и конкретных инструментов.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Вывод: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"Мероприятия ММО разнообразны, но их эффективность возрастет при внедрении практических кейсов и интерактивных форм работы." </a:t>
            </a:r>
            <a:endParaRPr lang="ru-RU" sz="12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55" y="220129"/>
            <a:ext cx="1169987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6" name="Прямоугольник 5"/>
          <p:cNvSpPr/>
          <p:nvPr/>
        </p:nvSpPr>
        <p:spPr>
          <a:xfrm>
            <a:off x="2906260" y="189186"/>
            <a:ext cx="25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Проблемы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10800000" flipV="1">
            <a:off x="308225" y="651913"/>
            <a:ext cx="6269148" cy="411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Ключевые проблемы: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Слабое внедрение инноваций.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системы наставничества для начинающих заместителей директоров.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Недостаточное внимание к нормативно-правовой базе.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важно: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регулярных обучающих модулей и четкой программы поддержки молодых специалистов.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решения проблем ММО необходимы конкретные шаги: обучение по нормативным вопросам, развитие наставничества и активное внедрение инноваций."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6" name="Прямоугольник 5"/>
          <p:cNvSpPr/>
          <p:nvPr/>
        </p:nvSpPr>
        <p:spPr>
          <a:xfrm>
            <a:off x="1664414" y="153888"/>
            <a:ext cx="4288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Перспективы </a:t>
            </a:r>
            <a:endParaRPr lang="ru-RU" sz="2000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планирование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113" y="807194"/>
            <a:ext cx="6612448" cy="4365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Перспективы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развития: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marL="452438" lvl="1" indent="-360363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Создание единого образовательного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marL="452438" lvl="1" indent="-360363">
              <a:lnSpc>
                <a:spcPct val="115000"/>
              </a:lnSpc>
              <a:spcAft>
                <a:spcPts val="1000"/>
              </a:spcAft>
              <a:buSzPts val="1000"/>
              <a:tabLst>
                <a:tab pos="914400" algn="l"/>
              </a:tabLs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пространства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452438" lvl="1" indent="-360363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Круглый стол по ВСОКО.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452438" lvl="1" indent="-360363">
              <a:lnSpc>
                <a:spcPct val="115000"/>
              </a:lnSpc>
              <a:spcAft>
                <a:spcPts val="10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Мастер-классы по современным подходам к организации учебной деятельности.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Проблема: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Амбициозные планы требуют детальной проработки и учета ресурсов школ.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Вывод: 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"Перспективы ММО многообещающие, но их успешная реализация зависит от тщательного планирования и учета возможностей участников." </a:t>
            </a:r>
            <a:endParaRPr lang="ru-RU" sz="18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C:\Users\security\Desktop\Новая папка\52241911589373157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9" t="11203" b="14523"/>
          <a:stretch/>
        </p:blipFill>
        <p:spPr bwMode="auto">
          <a:xfrm>
            <a:off x="4014480" y="277402"/>
            <a:ext cx="2752079" cy="18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7" name="Прямоугольник 6"/>
          <p:cNvSpPr/>
          <p:nvPr/>
        </p:nvSpPr>
        <p:spPr>
          <a:xfrm>
            <a:off x="1592494" y="145044"/>
            <a:ext cx="404525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Итоговый вывод </a:t>
            </a:r>
            <a:endParaRPr lang="ru-RU" sz="24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226" y="775662"/>
            <a:ext cx="6439416" cy="3863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Достижения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: </a:t>
            </a:r>
            <a:endParaRPr lang="ru-RU" sz="1800" b="1" dirty="0" smtClean="0">
              <a:latin typeface="Times New Roman"/>
              <a:ea typeface="Calibri"/>
              <a:cs typeface="Times New Roman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Высокая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вовлеченность участников, 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успешные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мероприятия, работа </a:t>
            </a: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над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ключевыми направлениями.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Вызовы: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Необходимость усиления практической направленности, внедрения инноваций и развития наставничества.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Что дальше: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Фокус на решении текущих проблем и создании условий для долгосрочного развития.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Вывод: </a:t>
            </a:r>
            <a:r>
              <a:rPr lang="ru-RU" sz="1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"Успех ММО в будущем зависит от того, как мы сможем преодолеть текущие вызовы и сосредоточиться на реальных потребностях участников." </a:t>
            </a:r>
            <a:endParaRPr lang="ru-RU" sz="18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C:\Users\security\Desktop\Новая папка\52241911589373157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b="28158"/>
          <a:stretch/>
        </p:blipFill>
        <p:spPr bwMode="auto">
          <a:xfrm>
            <a:off x="4109663" y="145045"/>
            <a:ext cx="2748337" cy="178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330</Words>
  <Application>Microsoft Office PowerPoint</Application>
  <PresentationFormat>Произвольный</PresentationFormat>
  <Paragraphs>70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Courier New</vt:lpstr>
      <vt:lpstr>Symbol</vt:lpstr>
      <vt:lpstr>Roboto Condensed</vt:lpstr>
      <vt:lpstr>Gill Sans MT Condensed</vt:lpstr>
      <vt:lpstr>Arvo</vt:lpstr>
      <vt:lpstr>Times New Roman</vt:lpstr>
      <vt:lpstr>Roboto Condensed Light</vt:lpstr>
      <vt:lpstr>Salerio template</vt:lpstr>
      <vt:lpstr>Публичный отчет за 2024-2025 уч.г.   ММО заместителей директоров  по учебной работе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security</cp:lastModifiedBy>
  <cp:revision>59</cp:revision>
  <dcterms:modified xsi:type="dcterms:W3CDTF">2025-04-28T09:42:49Z</dcterms:modified>
</cp:coreProperties>
</file>