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408" r:id="rId3"/>
    <p:sldId id="412" r:id="rId4"/>
    <p:sldId id="432" r:id="rId5"/>
    <p:sldId id="413" r:id="rId6"/>
    <p:sldId id="263" r:id="rId7"/>
    <p:sldId id="373" r:id="rId8"/>
    <p:sldId id="374" r:id="rId9"/>
    <p:sldId id="375" r:id="rId10"/>
    <p:sldId id="377" r:id="rId11"/>
    <p:sldId id="414" r:id="rId12"/>
    <p:sldId id="415" r:id="rId13"/>
    <p:sldId id="416" r:id="rId14"/>
    <p:sldId id="417" r:id="rId15"/>
    <p:sldId id="383" r:id="rId16"/>
    <p:sldId id="424" r:id="rId17"/>
    <p:sldId id="423" r:id="rId18"/>
    <p:sldId id="422" r:id="rId19"/>
    <p:sldId id="421" r:id="rId20"/>
    <p:sldId id="420" r:id="rId21"/>
    <p:sldId id="418" r:id="rId22"/>
    <p:sldId id="425" r:id="rId23"/>
    <p:sldId id="431" r:id="rId24"/>
    <p:sldId id="430" r:id="rId25"/>
    <p:sldId id="429" r:id="rId26"/>
    <p:sldId id="426" r:id="rId27"/>
    <p:sldId id="447" r:id="rId28"/>
    <p:sldId id="398" r:id="rId29"/>
    <p:sldId id="370" r:id="rId30"/>
  </p:sldIdLst>
  <p:sldSz cx="11161713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5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33"/>
    <a:srgbClr val="003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0" y="-102"/>
      </p:cViewPr>
      <p:guideLst>
        <p:guide orient="horz" pos="2160"/>
        <p:guide pos="35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7129" y="2130427"/>
            <a:ext cx="9487456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4257" y="3886200"/>
            <a:ext cx="78131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40496" y="37448"/>
            <a:ext cx="6419601" cy="53837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57406" y="4736266"/>
            <a:ext cx="1785780" cy="21777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92242" y="274640"/>
            <a:ext cx="2511385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8086" y="274640"/>
            <a:ext cx="734812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88968" y="5013176"/>
            <a:ext cx="1584176" cy="16792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699" y="4406902"/>
            <a:ext cx="948745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1699" y="2906713"/>
            <a:ext cx="948745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253264" y="5589656"/>
            <a:ext cx="1595065" cy="13376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8086" y="1600202"/>
            <a:ext cx="492975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73870" y="1600202"/>
            <a:ext cx="492975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085" y="1535113"/>
            <a:ext cx="493169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85" y="2174875"/>
            <a:ext cx="493169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69996" y="1535113"/>
            <a:ext cx="49336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69996" y="2174875"/>
            <a:ext cx="49336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5254848"/>
            <a:ext cx="1883097" cy="15792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86" y="273050"/>
            <a:ext cx="367212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3919" y="273052"/>
            <a:ext cx="623970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8086" y="1435102"/>
            <a:ext cx="367212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7773" y="4800600"/>
            <a:ext cx="669702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87773" y="612775"/>
            <a:ext cx="669702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87773" y="5367338"/>
            <a:ext cx="669702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tint val="44500"/>
                <a:satMod val="160000"/>
              </a:schemeClr>
            </a:gs>
            <a:gs pos="97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86" y="274638"/>
            <a:ext cx="100455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086" y="1600202"/>
            <a:ext cx="1004554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58086" y="6356352"/>
            <a:ext cx="260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ср 25.02.26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813586" y="6356352"/>
            <a:ext cx="35345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99228" y="6356352"/>
            <a:ext cx="260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1161713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CB5AB8-732F-4C60-8708-45B9C9799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128" y="1758950"/>
            <a:ext cx="9487456" cy="1470025"/>
          </a:xfrm>
        </p:spPr>
        <p:txBody>
          <a:bodyPr>
            <a:no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b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</a:t>
            </a:r>
            <a:b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(1895 - 1925)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93869A-A1BC-4B95-A8D3-20B2076F2C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0000"/>
          <a:stretch/>
        </p:blipFill>
        <p:spPr>
          <a:xfrm>
            <a:off x="8482013" y="3429000"/>
            <a:ext cx="2679700" cy="344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543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9C34198-5E20-4CE4-A7E6-5FEB0AC07182}"/>
              </a:ext>
            </a:extLst>
          </p:cNvPr>
          <p:cNvSpPr txBox="1"/>
          <p:nvPr/>
        </p:nvSpPr>
        <p:spPr>
          <a:xfrm>
            <a:off x="1548408" y="1228397"/>
            <a:ext cx="842493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второе четверостишие и ответьте на вопросы: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1.Что рассматривает лирический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2.С кем сравнивает себя </a:t>
            </a: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лирический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3.Назовите метафору. 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409B4F4-8D3C-4022-9A19-E8EBC576E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3104" y="41490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253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7C2BCF1-3CA6-4EDB-BCC8-B3C5B0D918D0}"/>
              </a:ext>
            </a:extLst>
          </p:cNvPr>
          <p:cNvSpPr txBox="1"/>
          <p:nvPr/>
        </p:nvSpPr>
        <p:spPr>
          <a:xfrm>
            <a:off x="1548408" y="1196752"/>
            <a:ext cx="950505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Рассматривая пейзажи, герой чувствует в сердце такую же торжественность и умиротворённость, как во время пребывания в церкви, поэтому себя он сравнивает с богомольцем.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889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DAA413-36AA-41BB-A61F-692620C8F4CC}"/>
              </a:ext>
            </a:extLst>
          </p:cNvPr>
          <p:cNvSpPr txBox="1"/>
          <p:nvPr/>
        </p:nvSpPr>
        <p:spPr>
          <a:xfrm>
            <a:off x="1332384" y="404664"/>
            <a:ext cx="878497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третье четверостишие и ответьте на вопросы: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1.С каким запахами ассоциируется Русь у лирического героя? 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2.Что слышит герой?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3.Назовите эпитеты. </a:t>
            </a:r>
            <a:endParaRPr lang="ru-RU" sz="4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43607CA-1854-487D-8227-F5BD447255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5072" y="3457281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454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E4A0B47-9B0B-4449-B334-F63EB722B84E}"/>
              </a:ext>
            </a:extLst>
          </p:cNvPr>
          <p:cNvSpPr txBox="1"/>
          <p:nvPr/>
        </p:nvSpPr>
        <p:spPr>
          <a:xfrm>
            <a:off x="684312" y="404664"/>
            <a:ext cx="1000911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четвёртое </a:t>
            </a:r>
          </a:p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четверостишие и ответьте </a:t>
            </a:r>
          </a:p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вопросы: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1.Куда побежит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2.Какой звук слышит лирический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3.Какой цвет описывает лирический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4.Назовите сравнение.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8E8BDDB-4C34-4601-9C71-8AF1A99E76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379" b="39873" l="5000" r="51216">
                        <a14:foregroundMark x1="22027" y1="3818" x2="32027" y2="2333"/>
                        <a14:foregroundMark x1="32027" y1="2333" x2="33378" y2="3606"/>
                        <a14:foregroundMark x1="5270" y1="38600" x2="14324" y2="39873"/>
                        <a14:foregroundMark x1="14324" y1="39873" x2="17703" y2="39555"/>
                        <a14:foregroundMark x1="50946" y1="22163" x2="51486" y2="26723"/>
                        <a14:foregroundMark x1="50811" y1="26935" x2="51081" y2="33510"/>
                        <a14:foregroundMark x1="51081" y1="33510" x2="51351" y2="39236"/>
                        <a14:foregroundMark x1="25405" y1="2545" x2="30405" y2="2757"/>
                        <a14:foregroundMark x1="25541" y1="2333" x2="30135" y2="2651"/>
                        <a14:foregroundMark x1="25676" y1="2545" x2="31216" y2="3075"/>
                        <a14:foregroundMark x1="30811" y1="1909" x2="26486" y2="1909"/>
                        <a14:foregroundMark x1="26892" y1="1379" x2="29730" y2="1803"/>
                      </a14:backgroundRemoval>
                    </a14:imgEffect>
                  </a14:imgLayer>
                </a14:imgProps>
              </a:ext>
            </a:extLst>
          </a:blip>
          <a:srcRect r="45986" b="58400"/>
          <a:stretch/>
        </p:blipFill>
        <p:spPr>
          <a:xfrm>
            <a:off x="8245152" y="4221088"/>
            <a:ext cx="2642201" cy="259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996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7681F08-DAA9-429A-97DC-6ADDD8124260}"/>
              </a:ext>
            </a:extLst>
          </p:cNvPr>
          <p:cNvSpPr txBox="1"/>
          <p:nvPr/>
        </p:nvSpPr>
        <p:spPr>
          <a:xfrm>
            <a:off x="1242255" y="620688"/>
            <a:ext cx="867720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пятое четверостишие и ответьте </a:t>
            </a:r>
          </a:p>
          <a:p>
            <a:pPr algn="ctr"/>
            <a:r>
              <a:rPr lang="ru-RU" sz="4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вопросы: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1.Что предлагает «рать святая»? </a:t>
            </a:r>
          </a:p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2.Что для героя дороже рая?</a:t>
            </a:r>
            <a:endParaRPr lang="ru-RU" sz="4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6299EF-EB77-4F26-BFBF-C1E80CA5BB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2100" b="58006" l="4054" r="97838">
                        <a14:foregroundMark x1="10946" y1="49099" x2="15000" y2="42100"/>
                        <a14:foregroundMark x1="15000" y1="42100" x2="25541" y2="42630"/>
                        <a14:foregroundMark x1="25541" y1="42630" x2="27162" y2="48674"/>
                        <a14:foregroundMark x1="26892" y1="48887" x2="33919" y2="53552"/>
                        <a14:foregroundMark x1="33919" y1="53552" x2="31351" y2="57688"/>
                        <a14:foregroundMark x1="10676" y1="49523" x2="4189" y2="55673"/>
                        <a14:foregroundMark x1="4189" y1="55673" x2="7432" y2="58112"/>
                        <a14:foregroundMark x1="89865" y1="45175" x2="97838" y2="45599"/>
                      </a14:backgroundRemoval>
                    </a14:imgEffect>
                  </a14:imgLayer>
                </a14:imgProps>
              </a:ext>
            </a:extLst>
          </a:blip>
          <a:srcRect t="40559" b="40549"/>
          <a:stretch/>
        </p:blipFill>
        <p:spPr>
          <a:xfrm>
            <a:off x="2988568" y="5445224"/>
            <a:ext cx="5381676" cy="129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4692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C6B3828-3C91-46C7-A5B1-4FF355E30659}"/>
              </a:ext>
            </a:extLst>
          </p:cNvPr>
          <p:cNvSpPr txBox="1"/>
          <p:nvPr/>
        </p:nvSpPr>
        <p:spPr>
          <a:xfrm>
            <a:off x="972344" y="1628800"/>
            <a:ext cx="9559274" cy="2818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Лирический герой признаётся Родине в любви, сравнивая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с раем.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308648A-E1B5-4C3D-BBA2-6C2CA8AFB4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2036" b="97773" l="37162" r="97162">
                        <a14:foregroundMark x1="68649" y1="62990" x2="74865" y2="62460"/>
                        <a14:foregroundMark x1="93378" y1="76564" x2="95541" y2="82821"/>
                        <a14:foregroundMark x1="95541" y1="82821" x2="97162" y2="90350"/>
                        <a14:foregroundMark x1="97162" y1="90350" x2="97432" y2="90774"/>
                        <a14:foregroundMark x1="91216" y1="92365" x2="92973" y2="97879"/>
                        <a14:foregroundMark x1="69595" y1="62142" x2="74324" y2="62142"/>
                        <a14:foregroundMark x1="57162" y1="65748" x2="50270" y2="65323"/>
                        <a14:foregroundMark x1="47838" y1="67975" x2="49730" y2="71792"/>
                        <a14:foregroundMark x1="59189" y1="69777" x2="53108" y2="72853"/>
                        <a14:foregroundMark x1="54865" y1="73065" x2="62568" y2="76564"/>
                        <a14:foregroundMark x1="62568" y1="76564" x2="62568" y2="76564"/>
                        <a14:foregroundMark x1="53919" y1="76458" x2="59459" y2="79533"/>
                        <a14:foregroundMark x1="60811" y1="77837" x2="59865" y2="78685"/>
                        <a14:foregroundMark x1="53919" y1="77413" x2="54865" y2="86108"/>
                        <a14:foregroundMark x1="40270" y1="69141" x2="48243" y2="72110"/>
                        <a14:foregroundMark x1="40541" y1="68505" x2="37162" y2="68929"/>
                        <a14:foregroundMark x1="46081" y1="74549" x2="44459" y2="79321"/>
                        <a14:foregroundMark x1="44189" y1="80170" x2="45270" y2="87381"/>
                        <a14:foregroundMark x1="45270" y1="87381" x2="46622" y2="87275"/>
                        <a14:foregroundMark x1="47432" y1="73489" x2="47703" y2="77413"/>
                        <a14:foregroundMark x1="49459" y1="73595" x2="50135" y2="78261"/>
                      </a14:backgroundRemoval>
                    </a14:imgEffect>
                  </a14:imgLayer>
                </a14:imgProps>
              </a:ext>
            </a:extLst>
          </a:blip>
          <a:srcRect l="66047" t="58902"/>
          <a:stretch/>
        </p:blipFill>
        <p:spPr>
          <a:xfrm>
            <a:off x="8893224" y="4027605"/>
            <a:ext cx="1827233" cy="28185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160304C-CA93-4587-BC83-71D84BB742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49627"/>
          <a:stretch/>
        </p:blipFill>
        <p:spPr>
          <a:xfrm>
            <a:off x="369247" y="3717032"/>
            <a:ext cx="1827233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4120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</p:spTree>
    <p:extLst>
      <p:ext uri="{BB962C8B-B14F-4D97-AF65-F5344CB8AC3E}">
        <p14:creationId xmlns:p14="http://schemas.microsoft.com/office/powerpoint/2010/main" xmlns="" val="3933780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73A12-14C8-49CA-A5EA-E99817808092}"/>
              </a:ext>
            </a:extLst>
          </p:cNvPr>
          <p:cNvSpPr txBox="1"/>
          <p:nvPr/>
        </p:nvSpPr>
        <p:spPr>
          <a:xfrm>
            <a:off x="358254" y="782238"/>
            <a:ext cx="437469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73F73C-159E-4B7C-A80B-4D47F97C9231}"/>
              </a:ext>
            </a:extLst>
          </p:cNvPr>
          <p:cNvSpPr txBox="1"/>
          <p:nvPr/>
        </p:nvSpPr>
        <p:spPr>
          <a:xfrm>
            <a:off x="6444952" y="782239"/>
            <a:ext cx="43746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CCB0FC-27E8-4541-8C32-0A20C9372D4B}"/>
              </a:ext>
            </a:extLst>
          </p:cNvPr>
          <p:cNvSpPr txBox="1"/>
          <p:nvPr/>
        </p:nvSpPr>
        <p:spPr>
          <a:xfrm>
            <a:off x="488678" y="5589240"/>
            <a:ext cx="437469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Запахи: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B73214D-34F6-43ED-96E7-4EA2BD2A5905}"/>
              </a:ext>
            </a:extLst>
          </p:cNvPr>
          <p:cNvSpPr txBox="1"/>
          <p:nvPr/>
        </p:nvSpPr>
        <p:spPr>
          <a:xfrm>
            <a:off x="5859993" y="5589240"/>
            <a:ext cx="46805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1EAA944D-B478-44B4-ABB0-65B4F58853E0}"/>
              </a:ext>
            </a:extLst>
          </p:cNvPr>
          <p:cNvCxnSpPr/>
          <p:nvPr/>
        </p:nvCxnSpPr>
        <p:spPr>
          <a:xfrm flipH="1" flipV="1">
            <a:off x="4284712" y="1982567"/>
            <a:ext cx="360040" cy="6543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EB5C399A-827F-4B37-9346-81619DC50309}"/>
              </a:ext>
            </a:extLst>
          </p:cNvPr>
          <p:cNvCxnSpPr>
            <a:cxnSpLocks/>
          </p:cNvCxnSpPr>
          <p:nvPr/>
        </p:nvCxnSpPr>
        <p:spPr>
          <a:xfrm flipV="1">
            <a:off x="6444952" y="1982566"/>
            <a:ext cx="432048" cy="6543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71322557-86A8-4C52-8605-786F3D12CE8C}"/>
              </a:ext>
            </a:extLst>
          </p:cNvPr>
          <p:cNvCxnSpPr>
            <a:cxnSpLocks/>
          </p:cNvCxnSpPr>
          <p:nvPr/>
        </p:nvCxnSpPr>
        <p:spPr>
          <a:xfrm flipH="1">
            <a:off x="4284712" y="4941168"/>
            <a:ext cx="36004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8AA85A05-451D-4929-843B-224C77CCDE10}"/>
              </a:ext>
            </a:extLst>
          </p:cNvPr>
          <p:cNvCxnSpPr>
            <a:cxnSpLocks/>
          </p:cNvCxnSpPr>
          <p:nvPr/>
        </p:nvCxnSpPr>
        <p:spPr>
          <a:xfrm>
            <a:off x="6516962" y="4941168"/>
            <a:ext cx="28803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0449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73A12-14C8-49CA-A5EA-E99817808092}"/>
              </a:ext>
            </a:extLst>
          </p:cNvPr>
          <p:cNvSpPr txBox="1"/>
          <p:nvPr/>
        </p:nvSpPr>
        <p:spPr>
          <a:xfrm>
            <a:off x="358254" y="782238"/>
            <a:ext cx="437469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Звуки: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песни, гул, звон, смех.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73F73C-159E-4B7C-A80B-4D47F97C9231}"/>
              </a:ext>
            </a:extLst>
          </p:cNvPr>
          <p:cNvSpPr txBox="1"/>
          <p:nvPr/>
        </p:nvSpPr>
        <p:spPr>
          <a:xfrm>
            <a:off x="6444952" y="782239"/>
            <a:ext cx="43746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Цвета: 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CCB0FC-27E8-4541-8C32-0A20C9372D4B}"/>
              </a:ext>
            </a:extLst>
          </p:cNvPr>
          <p:cNvSpPr txBox="1"/>
          <p:nvPr/>
        </p:nvSpPr>
        <p:spPr>
          <a:xfrm>
            <a:off x="488678" y="5589240"/>
            <a:ext cx="437469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Запахи: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B73214D-34F6-43ED-96E7-4EA2BD2A5905}"/>
              </a:ext>
            </a:extLst>
          </p:cNvPr>
          <p:cNvSpPr txBox="1"/>
          <p:nvPr/>
        </p:nvSpPr>
        <p:spPr>
          <a:xfrm>
            <a:off x="5859993" y="5589240"/>
            <a:ext cx="46805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1EAA944D-B478-44B4-ABB0-65B4F58853E0}"/>
              </a:ext>
            </a:extLst>
          </p:cNvPr>
          <p:cNvCxnSpPr/>
          <p:nvPr/>
        </p:nvCxnSpPr>
        <p:spPr>
          <a:xfrm flipH="1" flipV="1">
            <a:off x="4284712" y="1982567"/>
            <a:ext cx="360040" cy="6543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EB5C399A-827F-4B37-9346-81619DC50309}"/>
              </a:ext>
            </a:extLst>
          </p:cNvPr>
          <p:cNvCxnSpPr>
            <a:cxnSpLocks/>
          </p:cNvCxnSpPr>
          <p:nvPr/>
        </p:nvCxnSpPr>
        <p:spPr>
          <a:xfrm flipV="1">
            <a:off x="6444952" y="1982566"/>
            <a:ext cx="432048" cy="6543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71322557-86A8-4C52-8605-786F3D12CE8C}"/>
              </a:ext>
            </a:extLst>
          </p:cNvPr>
          <p:cNvCxnSpPr>
            <a:cxnSpLocks/>
          </p:cNvCxnSpPr>
          <p:nvPr/>
        </p:nvCxnSpPr>
        <p:spPr>
          <a:xfrm flipH="1">
            <a:off x="4284712" y="4941168"/>
            <a:ext cx="36004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8AA85A05-451D-4929-843B-224C77CCDE10}"/>
              </a:ext>
            </a:extLst>
          </p:cNvPr>
          <p:cNvCxnSpPr>
            <a:cxnSpLocks/>
          </p:cNvCxnSpPr>
          <p:nvPr/>
        </p:nvCxnSpPr>
        <p:spPr>
          <a:xfrm>
            <a:off x="6516962" y="4941168"/>
            <a:ext cx="28803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0854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73A12-14C8-49CA-A5EA-E99817808092}"/>
              </a:ext>
            </a:extLst>
          </p:cNvPr>
          <p:cNvSpPr txBox="1"/>
          <p:nvPr/>
        </p:nvSpPr>
        <p:spPr>
          <a:xfrm>
            <a:off x="358254" y="782238"/>
            <a:ext cx="437469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Звуки: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песни, гул, звон, смех.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73F73C-159E-4B7C-A80B-4D47F97C9231}"/>
              </a:ext>
            </a:extLst>
          </p:cNvPr>
          <p:cNvSpPr txBox="1"/>
          <p:nvPr/>
        </p:nvSpPr>
        <p:spPr>
          <a:xfrm>
            <a:off x="6444952" y="782239"/>
            <a:ext cx="43746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синий, зелёный.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CCB0FC-27E8-4541-8C32-0A20C9372D4B}"/>
              </a:ext>
            </a:extLst>
          </p:cNvPr>
          <p:cNvSpPr txBox="1"/>
          <p:nvPr/>
        </p:nvSpPr>
        <p:spPr>
          <a:xfrm>
            <a:off x="488678" y="5589240"/>
            <a:ext cx="437469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Запахи: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B73214D-34F6-43ED-96E7-4EA2BD2A5905}"/>
              </a:ext>
            </a:extLst>
          </p:cNvPr>
          <p:cNvSpPr txBox="1"/>
          <p:nvPr/>
        </p:nvSpPr>
        <p:spPr>
          <a:xfrm>
            <a:off x="5859993" y="5589240"/>
            <a:ext cx="46805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1EAA944D-B478-44B4-ABB0-65B4F58853E0}"/>
              </a:ext>
            </a:extLst>
          </p:cNvPr>
          <p:cNvCxnSpPr/>
          <p:nvPr/>
        </p:nvCxnSpPr>
        <p:spPr>
          <a:xfrm flipH="1" flipV="1">
            <a:off x="4284712" y="1982567"/>
            <a:ext cx="360040" cy="6543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EB5C399A-827F-4B37-9346-81619DC50309}"/>
              </a:ext>
            </a:extLst>
          </p:cNvPr>
          <p:cNvCxnSpPr>
            <a:cxnSpLocks/>
          </p:cNvCxnSpPr>
          <p:nvPr/>
        </p:nvCxnSpPr>
        <p:spPr>
          <a:xfrm flipV="1">
            <a:off x="6444952" y="1982566"/>
            <a:ext cx="432048" cy="6543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71322557-86A8-4C52-8605-786F3D12CE8C}"/>
              </a:ext>
            </a:extLst>
          </p:cNvPr>
          <p:cNvCxnSpPr>
            <a:cxnSpLocks/>
          </p:cNvCxnSpPr>
          <p:nvPr/>
        </p:nvCxnSpPr>
        <p:spPr>
          <a:xfrm flipH="1">
            <a:off x="4284712" y="4941168"/>
            <a:ext cx="36004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8AA85A05-451D-4929-843B-224C77CCDE10}"/>
              </a:ext>
            </a:extLst>
          </p:cNvPr>
          <p:cNvCxnSpPr>
            <a:cxnSpLocks/>
          </p:cNvCxnSpPr>
          <p:nvPr/>
        </p:nvCxnSpPr>
        <p:spPr>
          <a:xfrm>
            <a:off x="6516962" y="4941168"/>
            <a:ext cx="28803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1140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FC06BC2-C134-43B5-ABCC-A4071E8AF251}"/>
              </a:ext>
            </a:extLst>
          </p:cNvPr>
          <p:cNvSpPr txBox="1"/>
          <p:nvPr/>
        </p:nvSpPr>
        <p:spPr>
          <a:xfrm>
            <a:off x="828328" y="1340768"/>
            <a:ext cx="97134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Родная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лирике Есенина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FB49B3-F48B-45CB-B970-BBE38886A0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80256" y="3958508"/>
            <a:ext cx="2232248" cy="28100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1EFBD59-54D1-45F7-ACD0-2E37546AA7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167" b="98917" l="10000" r="90000">
                        <a14:foregroundMark x1="42083" y1="10083" x2="50990" y2="9167"/>
                        <a14:foregroundMark x1="50990" y1="9167" x2="51979" y2="10333"/>
                        <a14:foregroundMark x1="48177" y1="89750" x2="46563" y2="989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38309" y="3573016"/>
            <a:ext cx="5022471" cy="313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842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73A12-14C8-49CA-A5EA-E99817808092}"/>
              </a:ext>
            </a:extLst>
          </p:cNvPr>
          <p:cNvSpPr txBox="1"/>
          <p:nvPr/>
        </p:nvSpPr>
        <p:spPr>
          <a:xfrm>
            <a:off x="358254" y="782238"/>
            <a:ext cx="437469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Звуки: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песни, гул, звон, смех.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73F73C-159E-4B7C-A80B-4D47F97C9231}"/>
              </a:ext>
            </a:extLst>
          </p:cNvPr>
          <p:cNvSpPr txBox="1"/>
          <p:nvPr/>
        </p:nvSpPr>
        <p:spPr>
          <a:xfrm>
            <a:off x="6444952" y="782239"/>
            <a:ext cx="43746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синий, зелёный.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CCB0FC-27E8-4541-8C32-0A20C9372D4B}"/>
              </a:ext>
            </a:extLst>
          </p:cNvPr>
          <p:cNvSpPr txBox="1"/>
          <p:nvPr/>
        </p:nvSpPr>
        <p:spPr>
          <a:xfrm>
            <a:off x="488678" y="5589240"/>
            <a:ext cx="437469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Запахи: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мёда, яблок.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B73214D-34F6-43ED-96E7-4EA2BD2A5905}"/>
              </a:ext>
            </a:extLst>
          </p:cNvPr>
          <p:cNvSpPr txBox="1"/>
          <p:nvPr/>
        </p:nvSpPr>
        <p:spPr>
          <a:xfrm>
            <a:off x="5859993" y="5589240"/>
            <a:ext cx="46805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Настроение: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1EAA944D-B478-44B4-ABB0-65B4F58853E0}"/>
              </a:ext>
            </a:extLst>
          </p:cNvPr>
          <p:cNvCxnSpPr/>
          <p:nvPr/>
        </p:nvCxnSpPr>
        <p:spPr>
          <a:xfrm flipH="1" flipV="1">
            <a:off x="4284712" y="1982567"/>
            <a:ext cx="360040" cy="6543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EB5C399A-827F-4B37-9346-81619DC50309}"/>
              </a:ext>
            </a:extLst>
          </p:cNvPr>
          <p:cNvCxnSpPr>
            <a:cxnSpLocks/>
          </p:cNvCxnSpPr>
          <p:nvPr/>
        </p:nvCxnSpPr>
        <p:spPr>
          <a:xfrm flipV="1">
            <a:off x="6444952" y="1982566"/>
            <a:ext cx="432048" cy="6543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71322557-86A8-4C52-8605-786F3D12CE8C}"/>
              </a:ext>
            </a:extLst>
          </p:cNvPr>
          <p:cNvCxnSpPr>
            <a:cxnSpLocks/>
          </p:cNvCxnSpPr>
          <p:nvPr/>
        </p:nvCxnSpPr>
        <p:spPr>
          <a:xfrm flipH="1">
            <a:off x="4284712" y="4941168"/>
            <a:ext cx="36004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8AA85A05-451D-4929-843B-224C77CCDE10}"/>
              </a:ext>
            </a:extLst>
          </p:cNvPr>
          <p:cNvCxnSpPr>
            <a:cxnSpLocks/>
          </p:cNvCxnSpPr>
          <p:nvPr/>
        </p:nvCxnSpPr>
        <p:spPr>
          <a:xfrm>
            <a:off x="6516962" y="4941168"/>
            <a:ext cx="28803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3533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E3E839D3-81AE-403B-9C5D-07DA3CC4EB98}"/>
              </a:ext>
            </a:extLst>
          </p:cNvPr>
          <p:cNvSpPr/>
          <p:nvPr/>
        </p:nvSpPr>
        <p:spPr>
          <a:xfrm>
            <a:off x="3312604" y="2525763"/>
            <a:ext cx="4536504" cy="25202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чем ассоциируется у поэта Родина?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73A12-14C8-49CA-A5EA-E99817808092}"/>
              </a:ext>
            </a:extLst>
          </p:cNvPr>
          <p:cNvSpPr txBox="1"/>
          <p:nvPr/>
        </p:nvSpPr>
        <p:spPr>
          <a:xfrm>
            <a:off x="358254" y="782238"/>
            <a:ext cx="437469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Звуки: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песни, гул, звон, смех.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73F73C-159E-4B7C-A80B-4D47F97C9231}"/>
              </a:ext>
            </a:extLst>
          </p:cNvPr>
          <p:cNvSpPr txBox="1"/>
          <p:nvPr/>
        </p:nvSpPr>
        <p:spPr>
          <a:xfrm>
            <a:off x="6444952" y="782239"/>
            <a:ext cx="437469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Цвета: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синий, зелёный.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CCB0FC-27E8-4541-8C32-0A20C9372D4B}"/>
              </a:ext>
            </a:extLst>
          </p:cNvPr>
          <p:cNvSpPr txBox="1"/>
          <p:nvPr/>
        </p:nvSpPr>
        <p:spPr>
          <a:xfrm>
            <a:off x="488678" y="5589240"/>
            <a:ext cx="437469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Запахи: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мёда, яблок.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B73214D-34F6-43ED-96E7-4EA2BD2A5905}"/>
              </a:ext>
            </a:extLst>
          </p:cNvPr>
          <p:cNvSpPr txBox="1"/>
          <p:nvPr/>
        </p:nvSpPr>
        <p:spPr>
          <a:xfrm>
            <a:off x="5859993" y="5589240"/>
            <a:ext cx="46805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веселое.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1EAA944D-B478-44B4-ABB0-65B4F58853E0}"/>
              </a:ext>
            </a:extLst>
          </p:cNvPr>
          <p:cNvCxnSpPr/>
          <p:nvPr/>
        </p:nvCxnSpPr>
        <p:spPr>
          <a:xfrm flipH="1" flipV="1">
            <a:off x="4284712" y="1982567"/>
            <a:ext cx="360040" cy="6543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EB5C399A-827F-4B37-9346-81619DC50309}"/>
              </a:ext>
            </a:extLst>
          </p:cNvPr>
          <p:cNvCxnSpPr>
            <a:cxnSpLocks/>
          </p:cNvCxnSpPr>
          <p:nvPr/>
        </p:nvCxnSpPr>
        <p:spPr>
          <a:xfrm flipV="1">
            <a:off x="6444952" y="1982566"/>
            <a:ext cx="432048" cy="6543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71322557-86A8-4C52-8605-786F3D12CE8C}"/>
              </a:ext>
            </a:extLst>
          </p:cNvPr>
          <p:cNvCxnSpPr>
            <a:cxnSpLocks/>
          </p:cNvCxnSpPr>
          <p:nvPr/>
        </p:nvCxnSpPr>
        <p:spPr>
          <a:xfrm flipH="1">
            <a:off x="4284712" y="4941168"/>
            <a:ext cx="36004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8AA85A05-451D-4929-843B-224C77CCDE10}"/>
              </a:ext>
            </a:extLst>
          </p:cNvPr>
          <p:cNvCxnSpPr>
            <a:cxnSpLocks/>
          </p:cNvCxnSpPr>
          <p:nvPr/>
        </p:nvCxnSpPr>
        <p:spPr>
          <a:xfrm>
            <a:off x="6516962" y="4941168"/>
            <a:ext cx="288030" cy="64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978922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2A5528D-0B6A-43D6-8340-41EA3734AAE5}"/>
              </a:ext>
            </a:extLst>
          </p:cNvPr>
          <p:cNvSpPr txBox="1"/>
          <p:nvPr/>
        </p:nvSpPr>
        <p:spPr>
          <a:xfrm>
            <a:off x="1656420" y="1124744"/>
            <a:ext cx="784887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Всё стихотворение наполнено звуками, цветами и запахом. Поэт показывает нам русскую землю, которую он любит и которой гордится.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0BDCA34-BD3E-4F3E-AC11-2C7A5DE6A3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624" y="3284984"/>
            <a:ext cx="4395597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352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FF822D-B573-449F-94D6-D8C0D2B83C1E}"/>
              </a:ext>
            </a:extLst>
          </p:cNvPr>
          <p:cNvSpPr txBox="1"/>
          <p:nvPr/>
        </p:nvSpPr>
        <p:spPr>
          <a:xfrm>
            <a:off x="2052464" y="404664"/>
            <a:ext cx="892899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тема этого стихотворения? О чём оно?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423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FF822D-B573-449F-94D6-D8C0D2B83C1E}"/>
              </a:ext>
            </a:extLst>
          </p:cNvPr>
          <p:cNvSpPr txBox="1"/>
          <p:nvPr/>
        </p:nvSpPr>
        <p:spPr>
          <a:xfrm>
            <a:off x="2052464" y="404664"/>
            <a:ext cx="892899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тема этого стихотворения? О чём оно?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Русские просторы, искренняя любовь к родине.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389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FF822D-B573-449F-94D6-D8C0D2B83C1E}"/>
              </a:ext>
            </a:extLst>
          </p:cNvPr>
          <p:cNvSpPr txBox="1"/>
          <p:nvPr/>
        </p:nvSpPr>
        <p:spPr>
          <a:xfrm>
            <a:off x="2052464" y="404664"/>
            <a:ext cx="892899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тема этого стихотворения? О чём оно?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Русские просторы, искренняя любовь к родине.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основная мысль стихотворения? Что хотел сказать поэт?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7869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FF822D-B573-449F-94D6-D8C0D2B83C1E}"/>
              </a:ext>
            </a:extLst>
          </p:cNvPr>
          <p:cNvSpPr txBox="1"/>
          <p:nvPr/>
        </p:nvSpPr>
        <p:spPr>
          <a:xfrm>
            <a:off x="2052464" y="404664"/>
            <a:ext cx="892899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66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тема этого стихотворения? О чём оно?</a:t>
            </a:r>
            <a:r>
              <a:rPr lang="ru-RU" sz="4400" dirty="0">
                <a:solidFill>
                  <a:srgbClr val="0066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Русские просторы, искренняя любовь к родине.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основная мысль стихотворения? Что хотел сказать поэт?</a:t>
            </a:r>
            <a:r>
              <a:rPr lang="ru-RU" sz="44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Родные просторы дороже всего на свете.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3988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E464A3-0470-452D-9280-B0A52286DDFB}"/>
              </a:ext>
            </a:extLst>
          </p:cNvPr>
          <p:cNvSpPr txBox="1"/>
          <p:nvPr/>
        </p:nvSpPr>
        <p:spPr>
          <a:xfrm>
            <a:off x="684312" y="260648"/>
            <a:ext cx="957706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стихотворениях </a:t>
            </a:r>
          </a:p>
          <a:p>
            <a:pPr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метафор, сравнений </a:t>
            </a:r>
          </a:p>
          <a:p>
            <a:pPr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красочных эпитетов.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чего автор использует все эти средства художественной выразительности?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бы читатель зрительно представил красоту природы, которую хотел описать автор.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2865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F728F0F-12A5-466C-90CB-7D13B27B32FE}"/>
              </a:ext>
            </a:extLst>
          </p:cNvPr>
          <p:cNvSpPr/>
          <p:nvPr/>
        </p:nvSpPr>
        <p:spPr>
          <a:xfrm>
            <a:off x="1404392" y="908720"/>
            <a:ext cx="87750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 фразы: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1.Сегодня я узнал (-а)…</a:t>
            </a: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2.Было интересно…</a:t>
            </a: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3.Больше всего мне понравилось стихотворение …, потому что …</a:t>
            </a:r>
          </a:p>
        </p:txBody>
      </p:sp>
    </p:spTree>
    <p:extLst>
      <p:ext uri="{BB962C8B-B14F-4D97-AF65-F5344CB8AC3E}">
        <p14:creationId xmlns:p14="http://schemas.microsoft.com/office/powerpoint/2010/main" xmlns="" val="2016630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DF93422-310A-41B5-83E5-73F25EC87BE3}"/>
              </a:ext>
            </a:extLst>
          </p:cNvPr>
          <p:cNvSpPr/>
          <p:nvPr/>
        </p:nvSpPr>
        <p:spPr>
          <a:xfrm>
            <a:off x="1188368" y="1412776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задание: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2504" y="2348880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Сделайте 3–5 фотографий, которые, на ваш взгляд, отражают есенинский образ Руси в современном мире.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228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EB8B12-51B3-469D-B110-4A2EC4FF4896}"/>
              </a:ext>
            </a:extLst>
          </p:cNvPr>
          <p:cNvSpPr txBox="1"/>
          <p:nvPr/>
        </p:nvSpPr>
        <p:spPr>
          <a:xfrm>
            <a:off x="1836440" y="764704"/>
            <a:ext cx="72550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вы помните о биографии поэта?</a:t>
            </a:r>
            <a:r>
              <a:rPr lang="ru-RU" sz="5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0C170FE-DB15-4E16-938D-ADD4C80E74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8728" y="2515325"/>
            <a:ext cx="2905880" cy="415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464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EB8B12-51B3-469D-B110-4A2EC4FF4896}"/>
              </a:ext>
            </a:extLst>
          </p:cNvPr>
          <p:cNvSpPr txBox="1"/>
          <p:nvPr/>
        </p:nvSpPr>
        <p:spPr>
          <a:xfrm>
            <a:off x="900336" y="1484784"/>
            <a:ext cx="95592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«Гой ты, Русь, моя родная…»</a:t>
            </a: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0C170FE-DB15-4E16-938D-ADD4C80E74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7033" y="2636912"/>
            <a:ext cx="2905880" cy="415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208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CC25B24-BEB8-4362-A524-81DA10FD611F}"/>
              </a:ext>
            </a:extLst>
          </p:cNvPr>
          <p:cNvSpPr/>
          <p:nvPr/>
        </p:nvSpPr>
        <p:spPr>
          <a:xfrm>
            <a:off x="3348608" y="188640"/>
            <a:ext cx="4675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Словарная работа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0696645-96AB-49C2-90E9-431FF947B934}"/>
              </a:ext>
            </a:extLst>
          </p:cNvPr>
          <p:cNvSpPr txBox="1"/>
          <p:nvPr/>
        </p:nvSpPr>
        <p:spPr>
          <a:xfrm>
            <a:off x="1692424" y="1268760"/>
            <a:ext cx="871296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Гой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Старинное приветственное обращение к кому-либо.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Риза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металлический оклад на иконе, оставляющий на иконе открытыми только лицо и руки образа.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3E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церковный праздник (Яблочный Спас, Медовый Спас)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Богомолец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тот, кто верит в Бога, молится Богу, поклоняется церковным святыням.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CC25B24-BEB8-4362-A524-81DA10FD611F}"/>
              </a:ext>
            </a:extLst>
          </p:cNvPr>
          <p:cNvSpPr/>
          <p:nvPr/>
        </p:nvSpPr>
        <p:spPr>
          <a:xfrm>
            <a:off x="3242880" y="188640"/>
            <a:ext cx="4675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Словарная работа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0696645-96AB-49C2-90E9-431FF947B934}"/>
              </a:ext>
            </a:extLst>
          </p:cNvPr>
          <p:cNvSpPr txBox="1"/>
          <p:nvPr/>
        </p:nvSpPr>
        <p:spPr>
          <a:xfrm>
            <a:off x="1836440" y="926093"/>
            <a:ext cx="842493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Околица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изгородь вокруг деревни или </a:t>
            </a:r>
          </a:p>
          <a:p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края деревни.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 err="1">
                <a:solidFill>
                  <a:srgbClr val="6600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Корогод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хоровод.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 err="1">
                <a:solidFill>
                  <a:srgbClr val="003E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Приволь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широкое, просторное место, открытое, свободное пространство.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Стёжка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дорожка, тропинка.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Лехи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луга, поля.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Рать святая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Божью рать, защитники обыкновенных людей, апостолы и Архангела Михаила на вратах рая.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32E9C84-87C5-438F-B3E5-E4B814F3603C}"/>
              </a:ext>
            </a:extLst>
          </p:cNvPr>
          <p:cNvSpPr/>
          <p:nvPr/>
        </p:nvSpPr>
        <p:spPr>
          <a:xfrm>
            <a:off x="396280" y="404664"/>
            <a:ext cx="1015312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Откройте учебник, </a:t>
            </a:r>
          </a:p>
          <a:p>
            <a:pPr algn="ctr"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послушайте стихотворение </a:t>
            </a:r>
          </a:p>
          <a:p>
            <a:pPr algn="ctr"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«Гой ты, Русь, моя родная…» и </a:t>
            </a:r>
          </a:p>
          <a:p>
            <a:pPr algn="ctr"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ответьте на вопрос:</a:t>
            </a:r>
          </a:p>
          <a:p>
            <a:pPr algn="ctr">
              <a:spcAft>
                <a:spcPts val="0"/>
              </a:spcAft>
            </a:pP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Какое время года описывает поэт? 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F85CDE-E28F-4848-AF00-67EFD35C3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84612" y="3140968"/>
            <a:ext cx="439248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202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14E5168-7541-4BED-B50A-263CD8A6E908}"/>
              </a:ext>
            </a:extLst>
          </p:cNvPr>
          <p:cNvSpPr txBox="1"/>
          <p:nvPr/>
        </p:nvSpPr>
        <p:spPr>
          <a:xfrm>
            <a:off x="1440396" y="44624"/>
            <a:ext cx="828092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первое </a:t>
            </a:r>
          </a:p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четверостишие и ответьте </a:t>
            </a:r>
          </a:p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вопросы: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лирический герой обращается к Родине? </a:t>
            </a: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2.С чем ассоциируется Русь у лирического героя? </a:t>
            </a: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3.Какой цвет упоминает </a:t>
            </a: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лирический герой?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4.Найдите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метафору. 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983D91E-D56D-41FC-9D30-6F1FA7F7DF5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2598" y="2924944"/>
            <a:ext cx="5830029" cy="364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51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E94F786-232E-4ED5-AFBD-CC6D6B6C349A}"/>
              </a:ext>
            </a:extLst>
          </p:cNvPr>
          <p:cNvSpPr txBox="1"/>
          <p:nvPr/>
        </p:nvSpPr>
        <p:spPr>
          <a:xfrm>
            <a:off x="1908448" y="764704"/>
            <a:ext cx="835292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Лирический герой наслаждается </a:t>
            </a:r>
          </a:p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видом, который открывается его глазам в деревне. Родные деревенские избы, хаты </a:t>
            </a:r>
            <a:r>
              <a:rPr lang="ru-RU" sz="36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напоминают ему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образа в ризах. Это не случайно: эта деталь указывает на огромное значение религии для русского человека. Герой восхищается бескрайними просторами, наслаждается их синью.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1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601</TotalTime>
  <Words>675</Words>
  <Application>Microsoft Office PowerPoint</Application>
  <PresentationFormat>Произвольный</PresentationFormat>
  <Paragraphs>100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Сергей  Александрович  Есенин (1895 - 1925)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USER</cp:lastModifiedBy>
  <cp:revision>57</cp:revision>
  <dcterms:created xsi:type="dcterms:W3CDTF">2017-07-13T07:53:02Z</dcterms:created>
  <dcterms:modified xsi:type="dcterms:W3CDTF">2026-02-25T13:15:19Z</dcterms:modified>
</cp:coreProperties>
</file>