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278074903785086E-2"/>
          <c:y val="0"/>
          <c:w val="0.93497101729939214"/>
          <c:h val="0.8597998817976664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Физика!$A$2</c:f>
              <c:strCache>
                <c:ptCount val="1"/>
                <c:pt idx="0">
                  <c:v>неудовлетворительный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Liberation Serif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Физика!$B$1:$C$1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Физика!$B$2:$C$2</c:f>
              <c:numCache>
                <c:formatCode>General</c:formatCode>
                <c:ptCount val="2"/>
                <c:pt idx="0">
                  <c:v>10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5C9-44AB-9372-818E5823BD1C}"/>
            </c:ext>
          </c:extLst>
        </c:ser>
        <c:ser>
          <c:idx val="1"/>
          <c:order val="1"/>
          <c:tx>
            <c:strRef>
              <c:f>Физика!$A$3</c:f>
              <c:strCache>
                <c:ptCount val="1"/>
                <c:pt idx="0">
                  <c:v>базовый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Liberation Serif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Физика!$B$1:$C$1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Физика!$B$3:$C$3</c:f>
              <c:numCache>
                <c:formatCode>General</c:formatCode>
                <c:ptCount val="2"/>
                <c:pt idx="0">
                  <c:v>90</c:v>
                </c:pt>
                <c:pt idx="1">
                  <c:v>93.1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5C9-44AB-9372-818E5823BD1C}"/>
            </c:ext>
          </c:extLst>
        </c:ser>
        <c:ser>
          <c:idx val="2"/>
          <c:order val="2"/>
          <c:tx>
            <c:strRef>
              <c:f>Физика!$A$4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Liberation Serif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Физика!$B$1:$C$1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Физика!$B$4:$C$4</c:f>
              <c:numCache>
                <c:formatCode>General</c:formatCode>
                <c:ptCount val="2"/>
                <c:pt idx="0">
                  <c:v>0</c:v>
                </c:pt>
                <c:pt idx="1">
                  <c:v>6.9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5C9-44AB-9372-818E5823BD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0583296"/>
        <c:axId val="100584832"/>
      </c:barChart>
      <c:catAx>
        <c:axId val="1005832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100584832"/>
        <c:crosses val="autoZero"/>
        <c:auto val="1"/>
        <c:lblAlgn val="ctr"/>
        <c:lblOffset val="100"/>
        <c:noMultiLvlLbl val="0"/>
      </c:catAx>
      <c:valAx>
        <c:axId val="1005848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100583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Liberation Serif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Liberation Serif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FAE7-21E2-4981-83D4-BAFACC1D22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BF4E-00B3-4B12-AB8A-2EC58329B4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27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FAE7-21E2-4981-83D4-BAFACC1D22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BF4E-00B3-4B12-AB8A-2EC58329B4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05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FAE7-21E2-4981-83D4-BAFACC1D22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BF4E-00B3-4B12-AB8A-2EC58329B4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25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FAE7-21E2-4981-83D4-BAFACC1D22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BF4E-00B3-4B12-AB8A-2EC58329B4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69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FAE7-21E2-4981-83D4-BAFACC1D22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BF4E-00B3-4B12-AB8A-2EC58329B4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21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FAE7-21E2-4981-83D4-BAFACC1D22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BF4E-00B3-4B12-AB8A-2EC58329B4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20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FAE7-21E2-4981-83D4-BAFACC1D22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BF4E-00B3-4B12-AB8A-2EC58329B4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36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FAE7-21E2-4981-83D4-BAFACC1D22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BF4E-00B3-4B12-AB8A-2EC58329B4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73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FAE7-21E2-4981-83D4-BAFACC1D22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BF4E-00B3-4B12-AB8A-2EC58329B4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89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FAE7-21E2-4981-83D4-BAFACC1D22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BF4E-00B3-4B12-AB8A-2EC58329B4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62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FAE7-21E2-4981-83D4-BAFACC1D22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BF4E-00B3-4B12-AB8A-2EC58329B4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9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2FAE7-21E2-4981-83D4-BAFACC1D22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6BF4E-00B3-4B12-AB8A-2EC58329B4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799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47528" y="2035872"/>
            <a:ext cx="8682020" cy="2781751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Управление образования Артемовского городского округа </a:t>
            </a:r>
            <a:br>
              <a:rPr lang="ru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автономное образовательное учреждение </a:t>
            </a:r>
            <a:br>
              <a:rPr lang="ru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«Лицей №21»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47528" y="4581129"/>
            <a:ext cx="8682020" cy="1296143"/>
          </a:xfrm>
          <a:noFill/>
          <a:effec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i="1" dirty="0">
                <a:solidFill>
                  <a:srgbClr val="000066"/>
                </a:solidFill>
              </a:rPr>
              <a:t> </a:t>
            </a:r>
            <a:r>
              <a:rPr lang="ru-RU" sz="3600" b="1" i="1" dirty="0">
                <a:solidFill>
                  <a:schemeClr val="tx1"/>
                </a:solidFill>
              </a:rPr>
              <a:t>Муниципальный ресурсный информационно – методический центр</a:t>
            </a:r>
            <a:endParaRPr lang="ru-RU" sz="3600" dirty="0">
              <a:solidFill>
                <a:schemeClr val="tx1"/>
              </a:solidFill>
            </a:endParaRPr>
          </a:p>
          <a:p>
            <a:endParaRPr lang="ru-RU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22506" y="6165307"/>
            <a:ext cx="2069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</a:rPr>
              <a:t>03.11.2023</a:t>
            </a:r>
            <a:endParaRPr lang="ru-RU" sz="3200" b="1" dirty="0">
              <a:solidFill>
                <a:srgbClr val="000066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881" y="255161"/>
            <a:ext cx="2371779" cy="15442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526" y="-4763"/>
            <a:ext cx="2609850" cy="17526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7180" y="0"/>
            <a:ext cx="1718810" cy="203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10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412776"/>
            <a:ext cx="1069805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В соответствии с региональной концепцией системы образования Свердловской области по направлению РСОКО 1.1. «Система оценки качества подготовки обучающихся» целью системы образования Свердловской области в части результатов освоения основных образовательных программ основного общего образования на 2022 - 2023 гг. является обеспечение положительной динамики предметных результатов и достижение следующих значений по результатам ГИА у выпускников 9-х классов: </a:t>
            </a:r>
          </a:p>
          <a:p>
            <a:r>
              <a:rPr lang="ru-RU" sz="2800" dirty="0"/>
              <a:t>1. Индекс высокого уровня подготовки – не менее 10%; </a:t>
            </a:r>
          </a:p>
          <a:p>
            <a:r>
              <a:rPr lang="ru-RU" sz="2800" dirty="0"/>
              <a:t>2. Индекс базового уровня подготовки – не менее 85%. </a:t>
            </a:r>
          </a:p>
          <a:p>
            <a:r>
              <a:rPr lang="ru-RU" sz="2800" dirty="0"/>
              <a:t>В 2023 году результаты по долям уровней подготовки распределены следующим образом на диаграмме 1. </a:t>
            </a:r>
          </a:p>
        </p:txBody>
      </p:sp>
    </p:spTree>
    <p:extLst>
      <p:ext uri="{BB962C8B-B14F-4D97-AF65-F5344CB8AC3E}">
        <p14:creationId xmlns:p14="http://schemas.microsoft.com/office/powerpoint/2010/main" val="383213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37" y="627196"/>
            <a:ext cx="11873326" cy="528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03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94704" y="1901018"/>
            <a:ext cx="9762186" cy="4679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effectLst/>
                <a:latin typeface="Liberation Serif"/>
                <a:ea typeface="Calibri" panose="020F0502020204030204" pitchFamily="34" charset="0"/>
                <a:cs typeface="Times New Roman" panose="02020603050405020304" pitchFamily="18" charset="0"/>
              </a:rPr>
              <a:t>Из диаграммы следует, что показатель «индекс высокого уровня подготовки» не менее 10% достигнут по следующему ряду предметов: русский язык, литература, химия и английский язык. Учитывая показатель в 85% по индексу базового уровня подготовки и значение индекса высокого уровня подготовки менее 10 процентов, показатель выполняется в следующем ряде предметов: физика, биология, обществознание и история. По английскому языку показатели достигнуты в полном объеме.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1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34096" y="1456473"/>
            <a:ext cx="10740980" cy="3648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effectLst/>
                <a:latin typeface="Liberation Serif"/>
                <a:ea typeface="Calibri" panose="020F0502020204030204" pitchFamily="34" charset="0"/>
                <a:cs typeface="Times New Roman" panose="02020603050405020304" pitchFamily="18" charset="0"/>
              </a:rPr>
              <a:t>Динамика распределения участников по уровням достижений на ОГЭ по </a:t>
            </a:r>
            <a:r>
              <a:rPr lang="ru-RU" sz="2400" i="1" dirty="0" smtClean="0">
                <a:effectLst/>
                <a:latin typeface="Liberation Serif"/>
                <a:ea typeface="Calibri" panose="020F0502020204030204" pitchFamily="34" charset="0"/>
                <a:cs typeface="Times New Roman" panose="02020603050405020304" pitchFamily="18" charset="0"/>
              </a:rPr>
              <a:t>физике </a:t>
            </a:r>
            <a:r>
              <a:rPr lang="ru-RU" sz="2400" dirty="0" smtClean="0">
                <a:effectLst/>
                <a:latin typeface="Liberation Serif"/>
                <a:ea typeface="Calibri" panose="020F0502020204030204" pitchFamily="34" charset="0"/>
                <a:cs typeface="Times New Roman" panose="02020603050405020304" pitchFamily="18" charset="0"/>
              </a:rPr>
              <a:t>представлена на рис. 5. Как следует из данных, представленных на рис. 5, в 2023 году 100% участников экзамена смогли продемонстрировать освоение ФГОС ООО на базовом и высоком уровнях. При этом по сравнению с прошлым годом увеличилась доля обучающихся, достигающих базового уровня (на 3,1 </a:t>
            </a:r>
            <a:r>
              <a:rPr lang="ru-RU" sz="2400" dirty="0" err="1" smtClean="0">
                <a:effectLst/>
                <a:latin typeface="Liberation Serif"/>
                <a:ea typeface="Calibri" panose="020F0502020204030204" pitchFamily="34" charset="0"/>
                <a:cs typeface="Times New Roman" panose="02020603050405020304" pitchFamily="18" charset="0"/>
              </a:rPr>
              <a:t>п.п</a:t>
            </a:r>
            <a:r>
              <a:rPr lang="ru-RU" sz="2400" dirty="0" smtClean="0">
                <a:effectLst/>
                <a:latin typeface="Liberation Serif"/>
                <a:ea typeface="Calibri" panose="020F0502020204030204" pitchFamily="34" charset="0"/>
                <a:cs typeface="Times New Roman" panose="02020603050405020304" pitchFamily="18" charset="0"/>
              </a:rPr>
              <a:t>.) и высокого уровня (на 6,9 </a:t>
            </a:r>
            <a:r>
              <a:rPr lang="ru-RU" sz="2400" dirty="0" err="1" smtClean="0">
                <a:effectLst/>
                <a:latin typeface="Liberation Serif"/>
                <a:ea typeface="Calibri" panose="020F0502020204030204" pitchFamily="34" charset="0"/>
                <a:cs typeface="Times New Roman" panose="02020603050405020304" pitchFamily="18" charset="0"/>
              </a:rPr>
              <a:t>п.п</a:t>
            </a:r>
            <a:r>
              <a:rPr lang="ru-RU" sz="2400" dirty="0" smtClean="0">
                <a:effectLst/>
                <a:latin typeface="Liberation Serif"/>
                <a:ea typeface="Calibri" panose="020F0502020204030204" pitchFamily="34" charset="0"/>
                <a:cs typeface="Times New Roman" panose="02020603050405020304" pitchFamily="18" charset="0"/>
              </a:rPr>
              <a:t>.). Обучающиеся, продемонстрировавшие неудовлетворительных уровень освоения предметных результатов на территории муниципального образования в текущем году отсутствуют.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17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786F0F4B-9AEE-43F1-A7ED-82036D6A78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8903686"/>
              </p:ext>
            </p:extLst>
          </p:nvPr>
        </p:nvGraphicFramePr>
        <p:xfrm>
          <a:off x="609600" y="515155"/>
          <a:ext cx="11238963" cy="5988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1279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Распределение участников по уровням освоения основной общеобразовательной программы основного общего образования (по результатам ОГЭ по физике)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" y="1200158"/>
            <a:ext cx="11243256" cy="541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8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ГИА -11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82424"/>
              </p:ext>
            </p:extLst>
          </p:nvPr>
        </p:nvGraphicFramePr>
        <p:xfrm>
          <a:off x="844827" y="2833553"/>
          <a:ext cx="8917357" cy="31937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33568"/>
                <a:gridCol w="2213031"/>
                <a:gridCol w="1733568"/>
                <a:gridCol w="1618595"/>
                <a:gridCol w="1618595"/>
              </a:tblGrid>
              <a:tr h="42129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п/п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Предмет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Количество участников ЕГЭ, чел.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12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212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Математика П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212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Математика Б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212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Русский язык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187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6659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Обществознание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212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0" y="1187885"/>
            <a:ext cx="10002592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anose="02020603050405020304"/>
                <a:ea typeface="Times New Roman" panose="02020603050405020304" pitchFamily="18" charset="0"/>
              </a:rPr>
              <a:t>Общая характеристика результатов ЕГЭ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anose="02020603050405020304"/>
                <a:ea typeface="Times New Roman" panose="02020603050405020304" pitchFamily="18" charset="0"/>
              </a:rPr>
              <a:t>Данные о численности участников ЕГЭ в 2021-2023 гг. представлены в табл. 1. </a:t>
            </a:r>
            <a:r>
              <a:rPr lang="ru-RU" altLang="ru-RU" sz="2400" dirty="0"/>
              <a:t>*</a:t>
            </a:r>
            <a:r>
              <a:rPr lang="ru-RU" sz="2400" dirty="0" smtClean="0"/>
              <a:t>устойчивое </a:t>
            </a:r>
            <a:r>
              <a:rPr lang="ru-RU" sz="2400" dirty="0"/>
              <a:t>и значительное снижение количества обучающихся, выбирающих в качестве предмета по выбору </a:t>
            </a:r>
            <a:r>
              <a:rPr lang="ru-RU" sz="2400" dirty="0" smtClean="0"/>
              <a:t>физику! </a:t>
            </a:r>
            <a:endParaRPr lang="ru-RU" sz="2400" dirty="0"/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84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45465" y="1582341"/>
            <a:ext cx="956900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dirty="0" smtClean="0">
                <a:effectLst/>
                <a:latin typeface="Liberation Serif" panose="02020603050405020304"/>
                <a:ea typeface="Times New Roman" panose="02020603050405020304" pitchFamily="18" charset="0"/>
                <a:cs typeface="Times New Roman" panose="02020603050405020304" pitchFamily="18" charset="0"/>
              </a:rPr>
              <a:t>Под высоким уровнем освоения предметных результатов ФГОС СОО в рамках мониторинга понимаются результаты выполнения ВТГ государственной итоговой аттестации в форме ЕГЭ от 81 балла и выше. 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dirty="0" smtClean="0">
                <a:effectLst/>
                <a:latin typeface="Liberation Serif" panose="02020603050405020304"/>
                <a:ea typeface="Times New Roman" panose="02020603050405020304" pitchFamily="18" charset="0"/>
                <a:cs typeface="Times New Roman" panose="02020603050405020304" pitchFamily="18" charset="0"/>
              </a:rPr>
              <a:t>Под базовым уровнем освоения предметных результатов ФГОС СОО в рамках данного мониторинга понимаются результаты выполнения ВТГ ЕГЭ от установленного минимума до 80 баллов.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 smtClean="0">
                <a:effectLst/>
                <a:latin typeface="Liberation Serif" panose="02020603050405020304"/>
                <a:ea typeface="Times New Roman" panose="02020603050405020304" pitchFamily="18" charset="0"/>
                <a:cs typeface="Times New Roman" panose="02020603050405020304" pitchFamily="18" charset="0"/>
              </a:rPr>
              <a:t>Под неудовлетворительным (пониженным) уровнем освоения предметных результатов ФГОС СОО в рамках данного мониторинга понимается результат выполнения ВТГ ЕГЭ ниже установленного минимума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063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763" y="345456"/>
            <a:ext cx="11154435" cy="601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18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Динамика распределения участников по уровням достижений на ЕГЭ по </a:t>
            </a:r>
            <a:r>
              <a:rPr lang="ru-RU" i="1" dirty="0" smtClean="0"/>
              <a:t>физике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285" y="1417637"/>
            <a:ext cx="11018851" cy="500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49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35189" y="1268413"/>
            <a:ext cx="8137525" cy="6477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>
                <a:solidFill>
                  <a:srgbClr val="000066"/>
                </a:solidFill>
              </a:rPr>
              <a:t>Нормативная база: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35189" y="1"/>
            <a:ext cx="8137525" cy="10699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dirty="0">
                <a:solidFill>
                  <a:prstClr val="white"/>
                </a:solidFill>
              </a:rPr>
              <a:t>3. Новожилова Ирина Борисовна  - руководитель ресурсного информационно – методического центра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02807" y="2079289"/>
            <a:ext cx="3743325" cy="2590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200" b="1" dirty="0">
              <a:solidFill>
                <a:prstClr val="white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837238" y="2106613"/>
            <a:ext cx="4679950" cy="4202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200" b="1" dirty="0">
              <a:solidFill>
                <a:prstClr val="white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72412" y="4779291"/>
            <a:ext cx="4068762" cy="180022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200" b="1" dirty="0">
              <a:solidFill>
                <a:srgbClr val="000066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815" y="1863472"/>
            <a:ext cx="3829957" cy="4688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951" y="1835760"/>
            <a:ext cx="3695101" cy="485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447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46975" y="1874729"/>
            <a:ext cx="104705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dirty="0">
                <a:latin typeface="Liberation Serif"/>
                <a:ea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800" dirty="0">
                <a:latin typeface="Liberation Serif"/>
                <a:ea typeface="Times New Roman" panose="02020603050405020304" pitchFamily="18" charset="0"/>
              </a:rPr>
              <a:t>Как следует из данных, представленных на рис. 5, в 2023 году 94,7% выпускников средней школы смогли продемонстрировать освоение ФГОС СОО на базовом уровне и выше. При этом по сравнению с предыдущим годом на 1 </a:t>
            </a:r>
            <a:r>
              <a:rPr lang="ru-RU" sz="2800" dirty="0" err="1">
                <a:latin typeface="Liberation Serif"/>
                <a:ea typeface="Times New Roman" panose="02020603050405020304" pitchFamily="18" charset="0"/>
              </a:rPr>
              <a:t>п.п</a:t>
            </a:r>
            <a:r>
              <a:rPr lang="ru-RU" sz="2800" dirty="0">
                <a:latin typeface="Liberation Serif"/>
                <a:ea typeface="Times New Roman" panose="02020603050405020304" pitchFamily="18" charset="0"/>
              </a:rPr>
              <a:t>. выросла доля участников, продемонстрировавших высокий уровень, на 2 </a:t>
            </a:r>
            <a:r>
              <a:rPr lang="ru-RU" sz="2800" dirty="0" err="1">
                <a:latin typeface="Liberation Serif"/>
                <a:ea typeface="Times New Roman" panose="02020603050405020304" pitchFamily="18" charset="0"/>
              </a:rPr>
              <a:t>п.п</a:t>
            </a:r>
            <a:r>
              <a:rPr lang="ru-RU" sz="2800" dirty="0">
                <a:latin typeface="Liberation Serif"/>
                <a:ea typeface="Times New Roman" panose="02020603050405020304" pitchFamily="18" charset="0"/>
              </a:rPr>
              <a:t>. снизилась доля участников, продемонстрировавших базовый уровень, и на 1 </a:t>
            </a:r>
            <a:r>
              <a:rPr lang="ru-RU" sz="2800" dirty="0" err="1">
                <a:latin typeface="Liberation Serif"/>
                <a:ea typeface="Times New Roman" panose="02020603050405020304" pitchFamily="18" charset="0"/>
              </a:rPr>
              <a:t>п.п</a:t>
            </a:r>
            <a:r>
              <a:rPr lang="ru-RU" sz="2800" dirty="0">
                <a:latin typeface="Liberation Serif"/>
                <a:ea typeface="Times New Roman" panose="02020603050405020304" pitchFamily="18" charset="0"/>
              </a:rPr>
              <a:t>. увеличилась доля участников, получивших неудовлетворительный результат.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26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/>
              <a:t>Распределение участников по уровням освоения основной общеобразовательной программы среднего общего образования (физика)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00" y="1326524"/>
            <a:ext cx="11592200" cy="472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62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1544" y="1052736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/>
              <a:t>Единая методическая тема для работы Муниципального ресурсного информационно – методического центра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07568" y="2551837"/>
            <a:ext cx="80648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1" dirty="0"/>
              <a:t>«Непрерывное образование педагога в инновационном пространстве — основа достижения современного качества образования и воспитания в условиях реализации обновлённых ФГОС, ФОП и приоритетного проекта «Образование». </a:t>
            </a:r>
          </a:p>
        </p:txBody>
      </p:sp>
    </p:spTree>
    <p:extLst>
      <p:ext uri="{BB962C8B-B14F-4D97-AF65-F5344CB8AC3E}">
        <p14:creationId xmlns:p14="http://schemas.microsoft.com/office/powerpoint/2010/main" val="813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1543" y="1052736"/>
            <a:ext cx="86077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/>
              <a:t>Методическая тема для работы муниципального методического объединения учителей физики</a:t>
            </a: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val="115209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Планирование работы ММО учителей физики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412776"/>
            <a:ext cx="10698051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Единые муниципальные методические дни: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03.11.2023 г. – заседание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ММО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11.01.2024 г.  – заседание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ММО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28.03.2024 г.   - Муниципальные Педагогические чтения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01.04.2024 г. – заседание ГМО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Май 2024 г.  - анкетирование по результатам работы ресурсного центра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06.06.2024 (дату согласуем) – результаты работы ГМО за учебный год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Август 2024  - планирование работы на следующий учебный год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970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Планирование работы ММО учителей физики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412776"/>
            <a:ext cx="1069805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Мероприятия, в рамках муниципального фестиваля «Белый парус»: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754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Муниципальный этап </a:t>
            </a:r>
            <a:r>
              <a:rPr lang="ru-RU" dirty="0" err="1" smtClean="0"/>
              <a:t>ВсОШ</a:t>
            </a:r>
            <a:r>
              <a:rPr lang="ru-RU" dirty="0" smtClean="0"/>
              <a:t> по физике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412776"/>
            <a:ext cx="10698051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проведения – 9 ноября 2023</a:t>
            </a:r>
          </a:p>
          <a:p>
            <a:r>
              <a:rPr lang="ru-RU" sz="3200" dirty="0"/>
              <a:t>Физика</a:t>
            </a:r>
          </a:p>
          <a:p>
            <a:r>
              <a:rPr lang="ru-RU" sz="3200" dirty="0"/>
              <a:t>Продолжительность тура:</a:t>
            </a:r>
            <a:br>
              <a:rPr lang="ru-RU" sz="3200" dirty="0"/>
            </a:br>
            <a:r>
              <a:rPr lang="ru-RU" sz="3200" dirty="0"/>
              <a:t>7 класс — </a:t>
            </a:r>
            <a:r>
              <a:rPr lang="ru-RU" sz="3200" b="1" dirty="0"/>
              <a:t>90 минут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8 класс — </a:t>
            </a:r>
            <a:r>
              <a:rPr lang="ru-RU" sz="3200" b="1" dirty="0"/>
              <a:t>90 минут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9 класс — </a:t>
            </a:r>
            <a:r>
              <a:rPr lang="ru-RU" sz="3200" b="1" dirty="0"/>
              <a:t>90 минут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10 класс — </a:t>
            </a:r>
            <a:r>
              <a:rPr lang="ru-RU" sz="3200" b="1" dirty="0"/>
              <a:t>90 минут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11 класс — </a:t>
            </a:r>
            <a:r>
              <a:rPr lang="ru-RU" sz="3200" b="1" dirty="0"/>
              <a:t>90 минут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При выполнении заданий олимпиады разрешено использовать непрограммируемый калькулятор.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03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225" y="841276"/>
            <a:ext cx="109728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/>
              <a:t>Организация работы ММО по формированию функциональной грамотности в рамках обновленного ФГОС.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412776"/>
            <a:ext cx="10698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244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/>
              <a:t>Анализ и интерпретация статистической информации внешних оценочных процедур за 2022-2023 учебный год.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412776"/>
            <a:ext cx="10698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59098" y="1836232"/>
            <a:ext cx="9543246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effectLst/>
                <a:latin typeface="Liberation Serif"/>
                <a:ea typeface="Calibri" panose="020F0502020204030204" pitchFamily="34" charset="0"/>
                <a:cs typeface="Times New Roman" panose="02020603050405020304" pitchFamily="18" charset="0"/>
              </a:rPr>
              <a:t>Общая характеристика результатов ГИА-9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effectLst/>
                <a:latin typeface="Liberation Serif"/>
                <a:ea typeface="Calibri" panose="020F0502020204030204" pitchFamily="34" charset="0"/>
                <a:cs typeface="Times New Roman" panose="02020603050405020304" pitchFamily="18" charset="0"/>
              </a:rPr>
              <a:t>Данные о численности участников ГИА-9 в 2021-2023 гг. представлены в табл. 1.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26910"/>
              </p:ext>
            </p:extLst>
          </p:nvPr>
        </p:nvGraphicFramePr>
        <p:xfrm>
          <a:off x="1390916" y="3058747"/>
          <a:ext cx="7431111" cy="32132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1642"/>
                <a:gridCol w="2864543"/>
                <a:gridCol w="1141642"/>
                <a:gridCol w="1141642"/>
                <a:gridCol w="1141642"/>
              </a:tblGrid>
              <a:tr h="81394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п/п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Предмет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Количество участников ГИА-9, чел.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13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64352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ОГЭ – основной государственный экзамен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8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Математика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513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559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605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98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Русский язык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559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603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6693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Обществознание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358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304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98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Физика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270085" y="2781747"/>
            <a:ext cx="601752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charset="-52"/>
                <a:ea typeface="Calibri" panose="020F0502020204030204" pitchFamily="34" charset="0"/>
                <a:cs typeface="Times New Roman" panose="02020603050405020304" pitchFamily="18" charset="0"/>
              </a:rPr>
              <a:t>Численность участников ГИА-9 в 2021 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charset="-52"/>
                <a:ea typeface="Calibri" panose="020F0502020204030204" pitchFamily="34" charset="0"/>
                <a:cs typeface="Times New Roman" panose="02020603050405020304" pitchFamily="18" charset="0"/>
              </a:rPr>
              <a:t> 2023 годах по предметам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76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707</Words>
  <Application>Microsoft Office PowerPoint</Application>
  <PresentationFormat>Произвольный</PresentationFormat>
  <Paragraphs>105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1_Тема Office</vt:lpstr>
      <vt:lpstr>Управление образования Артемовского городского округа  Муниципальное автономное образовательное учреждение  «Лицей №21» </vt:lpstr>
      <vt:lpstr>Презентация PowerPoint</vt:lpstr>
      <vt:lpstr>Презентация PowerPoint</vt:lpstr>
      <vt:lpstr>Презентация PowerPoint</vt:lpstr>
      <vt:lpstr>Планирование работы ММО учителей физики</vt:lpstr>
      <vt:lpstr>Планирование работы ММО учителей физики</vt:lpstr>
      <vt:lpstr>Муниципальный этап ВсОШ по физике</vt:lpstr>
      <vt:lpstr>Организация работы ММО по формированию функциональной грамотности в рамках обновленного ФГОС.</vt:lpstr>
      <vt:lpstr>Анализ и интерпретация статистической информации внешних оценочных процедур за 2022-2023 учебный год.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Распределение участников по уровням освоения основной общеобразовательной программы основного общего образования (по результатам ОГЭ по физике) </vt:lpstr>
      <vt:lpstr>ГИА -11</vt:lpstr>
      <vt:lpstr>Презентация PowerPoint</vt:lpstr>
      <vt:lpstr>Презентация PowerPoint</vt:lpstr>
      <vt:lpstr>Динамика распределения участников по уровням достижений на ЕГЭ по физике </vt:lpstr>
      <vt:lpstr>Презентация PowerPoint</vt:lpstr>
      <vt:lpstr>Распределение участников по уровням освоения основной общеобразовательной программы среднего общего образования (физика) 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Физика</cp:lastModifiedBy>
  <cp:revision>9</cp:revision>
  <dcterms:created xsi:type="dcterms:W3CDTF">2023-11-03T00:33:09Z</dcterms:created>
  <dcterms:modified xsi:type="dcterms:W3CDTF">2023-12-05T06:03:05Z</dcterms:modified>
</cp:coreProperties>
</file>