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</p:sldMasterIdLst>
  <p:sldIdLst>
    <p:sldId id="256" r:id="rId2"/>
    <p:sldId id="278" r:id="rId3"/>
    <p:sldId id="287" r:id="rId4"/>
    <p:sldId id="257" r:id="rId5"/>
    <p:sldId id="286" r:id="rId6"/>
    <p:sldId id="288" r:id="rId7"/>
    <p:sldId id="279" r:id="rId8"/>
    <p:sldId id="283" r:id="rId9"/>
    <p:sldId id="284" r:id="rId10"/>
    <p:sldId id="280" r:id="rId11"/>
    <p:sldId id="281" r:id="rId12"/>
    <p:sldId id="289" r:id="rId13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20" y="-7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8895">
              <a:lnSpc>
                <a:spcPts val="1150"/>
              </a:lnSpc>
            </a:pPr>
            <a:fld id="{81D60167-4931-47E6-BA6A-407CBD079E47}" type="slidenum">
              <a:rPr lang="ru-RU" spc="-50" smtClean="0"/>
              <a:pPr marL="48895">
                <a:lnSpc>
                  <a:spcPts val="1150"/>
                </a:lnSpc>
              </a:pPr>
              <a:t>‹#›</a:t>
            </a:fld>
            <a:endParaRPr lang="ru-RU" spc="-5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8895">
              <a:lnSpc>
                <a:spcPts val="1150"/>
              </a:lnSpc>
            </a:pPr>
            <a:fld id="{81D60167-4931-47E6-BA6A-407CBD079E47}" type="slidenum">
              <a:rPr lang="ru-RU" spc="-50" smtClean="0"/>
              <a:pPr marL="48895">
                <a:lnSpc>
                  <a:spcPts val="1150"/>
                </a:lnSpc>
              </a:pPr>
              <a:t>‹#›</a:t>
            </a:fld>
            <a:endParaRPr lang="ru-RU" spc="-5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8895">
              <a:lnSpc>
                <a:spcPts val="1150"/>
              </a:lnSpc>
            </a:pPr>
            <a:fld id="{81D60167-4931-47E6-BA6A-407CBD079E47}" type="slidenum">
              <a:rPr lang="ru-RU" spc="-50" smtClean="0"/>
              <a:pPr marL="48895">
                <a:lnSpc>
                  <a:spcPts val="1150"/>
                </a:lnSpc>
              </a:pPr>
              <a:t>‹#›</a:t>
            </a:fld>
            <a:endParaRPr lang="ru-RU"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8895">
              <a:lnSpc>
                <a:spcPts val="1150"/>
              </a:lnSpc>
            </a:pPr>
            <a:fld id="{81D60167-4931-47E6-BA6A-407CBD079E47}" type="slidenum">
              <a:rPr lang="ru-RU" spc="-50" smtClean="0"/>
              <a:pPr marL="48895">
                <a:lnSpc>
                  <a:spcPts val="1150"/>
                </a:lnSpc>
              </a:pPr>
              <a:t>‹#›</a:t>
            </a:fld>
            <a:endParaRPr lang="ru-RU"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8895">
              <a:lnSpc>
                <a:spcPts val="1150"/>
              </a:lnSpc>
            </a:pPr>
            <a:fld id="{81D60167-4931-47E6-BA6A-407CBD079E47}" type="slidenum">
              <a:rPr lang="ru-RU" spc="-50" smtClean="0"/>
              <a:pPr marL="48895">
                <a:lnSpc>
                  <a:spcPts val="1150"/>
                </a:lnSpc>
              </a:pPr>
              <a:t>‹#›</a:t>
            </a:fld>
            <a:endParaRPr lang="ru-RU"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8895">
              <a:lnSpc>
                <a:spcPts val="1150"/>
              </a:lnSpc>
            </a:pPr>
            <a:fld id="{81D60167-4931-47E6-BA6A-407CBD079E47}" type="slidenum">
              <a:rPr lang="ru-RU" spc="-50" smtClean="0"/>
              <a:pPr marL="48895">
                <a:lnSpc>
                  <a:spcPts val="1150"/>
                </a:lnSpc>
              </a:pPr>
              <a:t>‹#›</a:t>
            </a:fld>
            <a:endParaRPr lang="ru-RU"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8895">
              <a:lnSpc>
                <a:spcPts val="1150"/>
              </a:lnSpc>
            </a:pPr>
            <a:fld id="{81D60167-4931-47E6-BA6A-407CBD079E47}" type="slidenum">
              <a:rPr lang="ru-RU" spc="-50" smtClean="0"/>
              <a:pPr marL="48895">
                <a:lnSpc>
                  <a:spcPts val="1150"/>
                </a:lnSpc>
              </a:pPr>
              <a:t>‹#›</a:t>
            </a:fld>
            <a:endParaRPr lang="ru-RU" spc="-5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8895">
              <a:lnSpc>
                <a:spcPts val="1150"/>
              </a:lnSpc>
            </a:pPr>
            <a:fld id="{81D60167-4931-47E6-BA6A-407CBD079E47}" type="slidenum">
              <a:rPr lang="ru-RU" spc="-50" smtClean="0"/>
              <a:pPr marL="48895">
                <a:lnSpc>
                  <a:spcPts val="1150"/>
                </a:lnSpc>
              </a:pPr>
              <a:t>‹#›</a:t>
            </a:fld>
            <a:endParaRPr lang="ru-RU" spc="-5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8895">
              <a:lnSpc>
                <a:spcPts val="1150"/>
              </a:lnSpc>
            </a:pPr>
            <a:fld id="{81D60167-4931-47E6-BA6A-407CBD079E47}" type="slidenum">
              <a:rPr lang="ru-RU" spc="-50" smtClean="0"/>
              <a:pPr marL="48895">
                <a:lnSpc>
                  <a:spcPts val="1150"/>
                </a:lnSpc>
              </a:pPr>
              <a:t>‹#›</a:t>
            </a:fld>
            <a:endParaRPr lang="ru-RU" spc="-5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8895">
              <a:lnSpc>
                <a:spcPts val="1150"/>
              </a:lnSpc>
            </a:pPr>
            <a:fld id="{81D60167-4931-47E6-BA6A-407CBD079E47}" type="slidenum">
              <a:rPr lang="ru-RU" spc="-50" smtClean="0"/>
              <a:pPr marL="48895">
                <a:lnSpc>
                  <a:spcPts val="1150"/>
                </a:lnSpc>
              </a:pPr>
              <a:t>‹#›</a:t>
            </a:fld>
            <a:endParaRPr lang="ru-RU"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48895">
              <a:lnSpc>
                <a:spcPts val="1150"/>
              </a:lnSpc>
            </a:pPr>
            <a:fld id="{81D60167-4931-47E6-BA6A-407CBD079E47}" type="slidenum">
              <a:rPr lang="ru-RU" spc="-50" smtClean="0"/>
              <a:pPr marL="48895">
                <a:lnSpc>
                  <a:spcPts val="1150"/>
                </a:lnSpc>
              </a:pPr>
              <a:t>‹#›</a:t>
            </a:fld>
            <a:endParaRPr lang="ru-RU"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motovskikh.ru/tests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hyperlink" Target="https://yandex.ru/games/app/257254" TargetMode="External"/><Relationship Id="rId5" Type="http://schemas.openxmlformats.org/officeDocument/2006/relationships/image" Target="../media/image5.png"/><Relationship Id="rId10" Type="http://schemas.openxmlformats.org/officeDocument/2006/relationships/hyperlink" Target="https://climatecharts.net/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87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object 2"/>
          <p:cNvGrpSpPr/>
          <p:nvPr/>
        </p:nvGrpSpPr>
        <p:grpSpPr>
          <a:xfrm>
            <a:off x="10668000" y="5181600"/>
            <a:ext cx="1008380" cy="48260"/>
            <a:chOff x="11173206" y="5165026"/>
            <a:chExt cx="1008380" cy="48260"/>
          </a:xfrm>
        </p:grpSpPr>
        <p:sp>
          <p:nvSpPr>
            <p:cNvPr id="3" name="object 3"/>
            <p:cNvSpPr/>
            <p:nvPr/>
          </p:nvSpPr>
          <p:spPr>
            <a:xfrm>
              <a:off x="11173206" y="5191061"/>
              <a:ext cx="1008380" cy="22225"/>
            </a:xfrm>
            <a:custGeom>
              <a:avLst/>
              <a:gdLst/>
              <a:ahLst/>
              <a:cxnLst/>
              <a:rect l="l" t="t" r="r" b="b"/>
              <a:pathLst>
                <a:path w="1008379" h="22225">
                  <a:moveTo>
                    <a:pt x="0" y="22225"/>
                  </a:moveTo>
                  <a:lnTo>
                    <a:pt x="1007999" y="22225"/>
                  </a:lnTo>
                  <a:lnTo>
                    <a:pt x="1007999" y="0"/>
                  </a:lnTo>
                  <a:lnTo>
                    <a:pt x="0" y="0"/>
                  </a:lnTo>
                  <a:lnTo>
                    <a:pt x="0" y="22225"/>
                  </a:lnTo>
                  <a:close/>
                </a:path>
              </a:pathLst>
            </a:custGeom>
            <a:solidFill>
              <a:srgbClr val="FB0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173206" y="5165026"/>
              <a:ext cx="1008380" cy="28575"/>
            </a:xfrm>
            <a:custGeom>
              <a:avLst/>
              <a:gdLst/>
              <a:ahLst/>
              <a:cxnLst/>
              <a:rect l="l" t="t" r="r" b="b"/>
              <a:pathLst>
                <a:path w="1008379" h="28575">
                  <a:moveTo>
                    <a:pt x="0" y="28575"/>
                  </a:moveTo>
                  <a:lnTo>
                    <a:pt x="1007999" y="28575"/>
                  </a:lnTo>
                  <a:lnTo>
                    <a:pt x="1007999" y="0"/>
                  </a:lnTo>
                  <a:lnTo>
                    <a:pt x="0" y="0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2E36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761" y="5165026"/>
            <a:ext cx="1008380" cy="48260"/>
            <a:chOff x="761" y="5165026"/>
            <a:chExt cx="1008380" cy="48260"/>
          </a:xfrm>
        </p:grpSpPr>
        <p:sp>
          <p:nvSpPr>
            <p:cNvPr id="6" name="object 6"/>
            <p:cNvSpPr/>
            <p:nvPr/>
          </p:nvSpPr>
          <p:spPr>
            <a:xfrm>
              <a:off x="761" y="5191061"/>
              <a:ext cx="1008380" cy="22225"/>
            </a:xfrm>
            <a:custGeom>
              <a:avLst/>
              <a:gdLst/>
              <a:ahLst/>
              <a:cxnLst/>
              <a:rect l="l" t="t" r="r" b="b"/>
              <a:pathLst>
                <a:path w="1008380" h="22225">
                  <a:moveTo>
                    <a:pt x="0" y="22225"/>
                  </a:moveTo>
                  <a:lnTo>
                    <a:pt x="1007999" y="22225"/>
                  </a:lnTo>
                  <a:lnTo>
                    <a:pt x="1007999" y="0"/>
                  </a:lnTo>
                  <a:lnTo>
                    <a:pt x="0" y="0"/>
                  </a:lnTo>
                  <a:lnTo>
                    <a:pt x="0" y="22225"/>
                  </a:lnTo>
                  <a:close/>
                </a:path>
              </a:pathLst>
            </a:custGeom>
            <a:solidFill>
              <a:srgbClr val="FB0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1" y="5165026"/>
              <a:ext cx="1008380" cy="28575"/>
            </a:xfrm>
            <a:custGeom>
              <a:avLst/>
              <a:gdLst/>
              <a:ahLst/>
              <a:cxnLst/>
              <a:rect l="l" t="t" r="r" b="b"/>
              <a:pathLst>
                <a:path w="1008380" h="28575">
                  <a:moveTo>
                    <a:pt x="0" y="28575"/>
                  </a:moveTo>
                  <a:lnTo>
                    <a:pt x="1007999" y="28575"/>
                  </a:lnTo>
                  <a:lnTo>
                    <a:pt x="1007999" y="0"/>
                  </a:lnTo>
                  <a:lnTo>
                    <a:pt x="0" y="0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2E36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339596" y="5172455"/>
            <a:ext cx="754380" cy="44450"/>
          </a:xfrm>
          <a:custGeom>
            <a:avLst/>
            <a:gdLst/>
            <a:ahLst/>
            <a:cxnLst/>
            <a:rect l="l" t="t" r="r" b="b"/>
            <a:pathLst>
              <a:path w="754380" h="44450">
                <a:moveTo>
                  <a:pt x="752347" y="0"/>
                </a:moveTo>
                <a:lnTo>
                  <a:pt x="0" y="0"/>
                </a:lnTo>
                <a:lnTo>
                  <a:pt x="0" y="44196"/>
                </a:lnTo>
                <a:lnTo>
                  <a:pt x="754379" y="44196"/>
                </a:lnTo>
                <a:lnTo>
                  <a:pt x="752347" y="0"/>
                </a:lnTo>
                <a:close/>
              </a:path>
            </a:pathLst>
          </a:custGeom>
          <a:solidFill>
            <a:srgbClr val="294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51176" y="5172455"/>
            <a:ext cx="753110" cy="44450"/>
          </a:xfrm>
          <a:custGeom>
            <a:avLst/>
            <a:gdLst/>
            <a:ahLst/>
            <a:cxnLst/>
            <a:rect l="l" t="t" r="r" b="b"/>
            <a:pathLst>
              <a:path w="753110" h="44450">
                <a:moveTo>
                  <a:pt x="752856" y="0"/>
                </a:moveTo>
                <a:lnTo>
                  <a:pt x="4444" y="0"/>
                </a:lnTo>
                <a:lnTo>
                  <a:pt x="0" y="44196"/>
                </a:lnTo>
                <a:lnTo>
                  <a:pt x="752856" y="44196"/>
                </a:lnTo>
                <a:lnTo>
                  <a:pt x="752856" y="0"/>
                </a:lnTo>
                <a:close/>
              </a:path>
            </a:pathLst>
          </a:custGeom>
          <a:solidFill>
            <a:srgbClr val="294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761" y="5165026"/>
            <a:ext cx="1080135" cy="40640"/>
            <a:chOff x="761" y="5165026"/>
            <a:chExt cx="1080135" cy="40640"/>
          </a:xfrm>
        </p:grpSpPr>
        <p:sp>
          <p:nvSpPr>
            <p:cNvPr id="37" name="object 37"/>
            <p:cNvSpPr/>
            <p:nvPr/>
          </p:nvSpPr>
          <p:spPr>
            <a:xfrm>
              <a:off x="761" y="5183441"/>
              <a:ext cx="1080135" cy="22225"/>
            </a:xfrm>
            <a:custGeom>
              <a:avLst/>
              <a:gdLst/>
              <a:ahLst/>
              <a:cxnLst/>
              <a:rect l="l" t="t" r="r" b="b"/>
              <a:pathLst>
                <a:path w="1080135" h="22225">
                  <a:moveTo>
                    <a:pt x="0" y="22225"/>
                  </a:moveTo>
                  <a:lnTo>
                    <a:pt x="1079995" y="22225"/>
                  </a:lnTo>
                  <a:lnTo>
                    <a:pt x="1079995" y="0"/>
                  </a:lnTo>
                  <a:lnTo>
                    <a:pt x="0" y="0"/>
                  </a:lnTo>
                  <a:lnTo>
                    <a:pt x="0" y="22225"/>
                  </a:lnTo>
                  <a:close/>
                </a:path>
              </a:pathLst>
            </a:custGeom>
            <a:solidFill>
              <a:srgbClr val="FB0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61" y="5165026"/>
              <a:ext cx="1080135" cy="28575"/>
            </a:xfrm>
            <a:custGeom>
              <a:avLst/>
              <a:gdLst/>
              <a:ahLst/>
              <a:cxnLst/>
              <a:rect l="l" t="t" r="r" b="b"/>
              <a:pathLst>
                <a:path w="1080135" h="28575">
                  <a:moveTo>
                    <a:pt x="0" y="28575"/>
                  </a:moveTo>
                  <a:lnTo>
                    <a:pt x="1079995" y="28575"/>
                  </a:lnTo>
                  <a:lnTo>
                    <a:pt x="1079995" y="0"/>
                  </a:lnTo>
                  <a:lnTo>
                    <a:pt x="0" y="0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2E36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2286000" y="1676400"/>
            <a:ext cx="7710170" cy="20447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20" dirty="0">
                <a:solidFill>
                  <a:srgbClr val="294690"/>
                </a:solidFill>
              </a:rPr>
              <a:t>Подготовка</a:t>
            </a:r>
            <a:r>
              <a:rPr sz="4400" b="1" spc="-55" dirty="0">
                <a:solidFill>
                  <a:srgbClr val="294690"/>
                </a:solidFill>
              </a:rPr>
              <a:t> </a:t>
            </a:r>
            <a:r>
              <a:rPr sz="4400" b="1" dirty="0">
                <a:solidFill>
                  <a:srgbClr val="294690"/>
                </a:solidFill>
              </a:rPr>
              <a:t>к</a:t>
            </a:r>
            <a:r>
              <a:rPr sz="4400" b="1" spc="-40" dirty="0">
                <a:solidFill>
                  <a:srgbClr val="294690"/>
                </a:solidFill>
              </a:rPr>
              <a:t> </a:t>
            </a:r>
            <a:r>
              <a:rPr sz="4400" b="1" dirty="0" smtClean="0">
                <a:solidFill>
                  <a:srgbClr val="294690"/>
                </a:solidFill>
              </a:rPr>
              <a:t>В</a:t>
            </a:r>
            <a:r>
              <a:rPr lang="ru-RU" sz="4400" b="1" dirty="0" err="1" smtClean="0">
                <a:solidFill>
                  <a:srgbClr val="294690"/>
                </a:solidFill>
              </a:rPr>
              <a:t>сероссийским</a:t>
            </a:r>
            <a:r>
              <a:rPr lang="ru-RU" sz="4400" b="1" dirty="0" smtClean="0">
                <a:solidFill>
                  <a:srgbClr val="294690"/>
                </a:solidFill>
              </a:rPr>
              <a:t> проверочным работам</a:t>
            </a:r>
            <a:r>
              <a:rPr sz="4400" b="1" spc="-45" dirty="0" smtClean="0">
                <a:solidFill>
                  <a:srgbClr val="294690"/>
                </a:solidFill>
              </a:rPr>
              <a:t> </a:t>
            </a:r>
            <a:r>
              <a:rPr sz="4400" b="1" dirty="0">
                <a:solidFill>
                  <a:srgbClr val="294690"/>
                </a:solidFill>
              </a:rPr>
              <a:t>по</a:t>
            </a:r>
            <a:r>
              <a:rPr sz="4400" b="1" spc="-60" dirty="0">
                <a:solidFill>
                  <a:srgbClr val="294690"/>
                </a:solidFill>
              </a:rPr>
              <a:t> </a:t>
            </a:r>
            <a:r>
              <a:rPr sz="4400" b="1" spc="-10" dirty="0">
                <a:solidFill>
                  <a:srgbClr val="294690"/>
                </a:solidFill>
              </a:rPr>
              <a:t>географии</a:t>
            </a:r>
            <a:endParaRPr sz="4400" b="1" dirty="0"/>
          </a:p>
        </p:txBody>
      </p:sp>
      <p:sp>
        <p:nvSpPr>
          <p:cNvPr id="40" name="object 14"/>
          <p:cNvSpPr/>
          <p:nvPr/>
        </p:nvSpPr>
        <p:spPr>
          <a:xfrm>
            <a:off x="5943600" y="5181600"/>
            <a:ext cx="753110" cy="44450"/>
          </a:xfrm>
          <a:custGeom>
            <a:avLst/>
            <a:gdLst/>
            <a:ahLst/>
            <a:cxnLst/>
            <a:rect l="l" t="t" r="r" b="b"/>
            <a:pathLst>
              <a:path w="753110" h="44450">
                <a:moveTo>
                  <a:pt x="752856" y="0"/>
                </a:moveTo>
                <a:lnTo>
                  <a:pt x="4444" y="0"/>
                </a:lnTo>
                <a:lnTo>
                  <a:pt x="0" y="44196"/>
                </a:lnTo>
                <a:lnTo>
                  <a:pt x="752856" y="44196"/>
                </a:lnTo>
                <a:lnTo>
                  <a:pt x="752856" y="0"/>
                </a:lnTo>
                <a:close/>
              </a:path>
            </a:pathLst>
          </a:custGeom>
          <a:solidFill>
            <a:srgbClr val="294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4"/>
          <p:cNvSpPr/>
          <p:nvPr/>
        </p:nvSpPr>
        <p:spPr>
          <a:xfrm>
            <a:off x="4876800" y="5181600"/>
            <a:ext cx="753110" cy="44450"/>
          </a:xfrm>
          <a:custGeom>
            <a:avLst/>
            <a:gdLst/>
            <a:ahLst/>
            <a:cxnLst/>
            <a:rect l="l" t="t" r="r" b="b"/>
            <a:pathLst>
              <a:path w="753110" h="44450">
                <a:moveTo>
                  <a:pt x="752856" y="0"/>
                </a:moveTo>
                <a:lnTo>
                  <a:pt x="4444" y="0"/>
                </a:lnTo>
                <a:lnTo>
                  <a:pt x="0" y="44196"/>
                </a:lnTo>
                <a:lnTo>
                  <a:pt x="752856" y="44196"/>
                </a:lnTo>
                <a:lnTo>
                  <a:pt x="752856" y="0"/>
                </a:lnTo>
                <a:close/>
              </a:path>
            </a:pathLst>
          </a:custGeom>
          <a:solidFill>
            <a:srgbClr val="294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" name="object 36"/>
          <p:cNvGrpSpPr/>
          <p:nvPr/>
        </p:nvGrpSpPr>
        <p:grpSpPr>
          <a:xfrm>
            <a:off x="6858000" y="5176521"/>
            <a:ext cx="1080135" cy="45719"/>
            <a:chOff x="761" y="5165026"/>
            <a:chExt cx="1080135" cy="40640"/>
          </a:xfrm>
        </p:grpSpPr>
        <p:sp>
          <p:nvSpPr>
            <p:cNvPr id="43" name="object 37"/>
            <p:cNvSpPr/>
            <p:nvPr/>
          </p:nvSpPr>
          <p:spPr>
            <a:xfrm>
              <a:off x="761" y="5183441"/>
              <a:ext cx="1080135" cy="22225"/>
            </a:xfrm>
            <a:custGeom>
              <a:avLst/>
              <a:gdLst/>
              <a:ahLst/>
              <a:cxnLst/>
              <a:rect l="l" t="t" r="r" b="b"/>
              <a:pathLst>
                <a:path w="1080135" h="22225">
                  <a:moveTo>
                    <a:pt x="0" y="22225"/>
                  </a:moveTo>
                  <a:lnTo>
                    <a:pt x="1079995" y="22225"/>
                  </a:lnTo>
                  <a:lnTo>
                    <a:pt x="1079995" y="0"/>
                  </a:lnTo>
                  <a:lnTo>
                    <a:pt x="0" y="0"/>
                  </a:lnTo>
                  <a:lnTo>
                    <a:pt x="0" y="22225"/>
                  </a:lnTo>
                  <a:close/>
                </a:path>
              </a:pathLst>
            </a:custGeom>
            <a:solidFill>
              <a:srgbClr val="FB0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38"/>
            <p:cNvSpPr/>
            <p:nvPr/>
          </p:nvSpPr>
          <p:spPr>
            <a:xfrm>
              <a:off x="761" y="5165026"/>
              <a:ext cx="1080135" cy="28575"/>
            </a:xfrm>
            <a:custGeom>
              <a:avLst/>
              <a:gdLst/>
              <a:ahLst/>
              <a:cxnLst/>
              <a:rect l="l" t="t" r="r" b="b"/>
              <a:pathLst>
                <a:path w="1080135" h="28575">
                  <a:moveTo>
                    <a:pt x="0" y="28575"/>
                  </a:moveTo>
                  <a:lnTo>
                    <a:pt x="1079995" y="28575"/>
                  </a:lnTo>
                  <a:lnTo>
                    <a:pt x="1079995" y="0"/>
                  </a:lnTo>
                  <a:lnTo>
                    <a:pt x="0" y="0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2E36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36"/>
          <p:cNvGrpSpPr/>
          <p:nvPr/>
        </p:nvGrpSpPr>
        <p:grpSpPr>
          <a:xfrm>
            <a:off x="3581400" y="5181600"/>
            <a:ext cx="1080135" cy="40640"/>
            <a:chOff x="761" y="5165026"/>
            <a:chExt cx="1080135" cy="40640"/>
          </a:xfrm>
        </p:grpSpPr>
        <p:sp>
          <p:nvSpPr>
            <p:cNvPr id="46" name="object 37"/>
            <p:cNvSpPr/>
            <p:nvPr/>
          </p:nvSpPr>
          <p:spPr>
            <a:xfrm>
              <a:off x="761" y="5183441"/>
              <a:ext cx="1080135" cy="22225"/>
            </a:xfrm>
            <a:custGeom>
              <a:avLst/>
              <a:gdLst/>
              <a:ahLst/>
              <a:cxnLst/>
              <a:rect l="l" t="t" r="r" b="b"/>
              <a:pathLst>
                <a:path w="1080135" h="22225">
                  <a:moveTo>
                    <a:pt x="0" y="22225"/>
                  </a:moveTo>
                  <a:lnTo>
                    <a:pt x="1079995" y="22225"/>
                  </a:lnTo>
                  <a:lnTo>
                    <a:pt x="1079995" y="0"/>
                  </a:lnTo>
                  <a:lnTo>
                    <a:pt x="0" y="0"/>
                  </a:lnTo>
                  <a:lnTo>
                    <a:pt x="0" y="22225"/>
                  </a:lnTo>
                  <a:close/>
                </a:path>
              </a:pathLst>
            </a:custGeom>
            <a:solidFill>
              <a:srgbClr val="FB0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38"/>
            <p:cNvSpPr/>
            <p:nvPr/>
          </p:nvSpPr>
          <p:spPr>
            <a:xfrm>
              <a:off x="761" y="5165026"/>
              <a:ext cx="1080135" cy="28575"/>
            </a:xfrm>
            <a:custGeom>
              <a:avLst/>
              <a:gdLst/>
              <a:ahLst/>
              <a:cxnLst/>
              <a:rect l="l" t="t" r="r" b="b"/>
              <a:pathLst>
                <a:path w="1080135" h="28575">
                  <a:moveTo>
                    <a:pt x="0" y="28575"/>
                  </a:moveTo>
                  <a:lnTo>
                    <a:pt x="1079995" y="28575"/>
                  </a:lnTo>
                  <a:lnTo>
                    <a:pt x="1079995" y="0"/>
                  </a:lnTo>
                  <a:lnTo>
                    <a:pt x="0" y="0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2E36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14"/>
          <p:cNvSpPr/>
          <p:nvPr/>
        </p:nvSpPr>
        <p:spPr>
          <a:xfrm>
            <a:off x="9525000" y="5181600"/>
            <a:ext cx="753110" cy="44450"/>
          </a:xfrm>
          <a:custGeom>
            <a:avLst/>
            <a:gdLst/>
            <a:ahLst/>
            <a:cxnLst/>
            <a:rect l="l" t="t" r="r" b="b"/>
            <a:pathLst>
              <a:path w="753110" h="44450">
                <a:moveTo>
                  <a:pt x="752856" y="0"/>
                </a:moveTo>
                <a:lnTo>
                  <a:pt x="4444" y="0"/>
                </a:lnTo>
                <a:lnTo>
                  <a:pt x="0" y="44196"/>
                </a:lnTo>
                <a:lnTo>
                  <a:pt x="752856" y="44196"/>
                </a:lnTo>
                <a:lnTo>
                  <a:pt x="752856" y="0"/>
                </a:lnTo>
                <a:close/>
              </a:path>
            </a:pathLst>
          </a:custGeom>
          <a:solidFill>
            <a:srgbClr val="294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14"/>
          <p:cNvSpPr/>
          <p:nvPr/>
        </p:nvSpPr>
        <p:spPr>
          <a:xfrm>
            <a:off x="8458200" y="5181600"/>
            <a:ext cx="753110" cy="44450"/>
          </a:xfrm>
          <a:custGeom>
            <a:avLst/>
            <a:gdLst/>
            <a:ahLst/>
            <a:cxnLst/>
            <a:rect l="l" t="t" r="r" b="b"/>
            <a:pathLst>
              <a:path w="753110" h="44450">
                <a:moveTo>
                  <a:pt x="752856" y="0"/>
                </a:moveTo>
                <a:lnTo>
                  <a:pt x="4444" y="0"/>
                </a:lnTo>
                <a:lnTo>
                  <a:pt x="0" y="44196"/>
                </a:lnTo>
                <a:lnTo>
                  <a:pt x="752856" y="44196"/>
                </a:lnTo>
                <a:lnTo>
                  <a:pt x="752856" y="0"/>
                </a:lnTo>
                <a:close/>
              </a:path>
            </a:pathLst>
          </a:custGeom>
          <a:solidFill>
            <a:srgbClr val="294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1752600" y="3048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Единый  информационно- методический день</a:t>
            </a:r>
            <a:endParaRPr lang="ru-RU" sz="2800" dirty="0">
              <a:solidFill>
                <a:srgbClr val="C00000"/>
              </a:solidFill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ММО учителей географии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875" t="2333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90600" y="381000"/>
            <a:ext cx="5181600" cy="762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Памятки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5638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2470" y="304800"/>
            <a:ext cx="5475356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875" t="2333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10972800" cy="80803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СПРАВОЧНЫЕ МАТЕРИАЛЫ АТЛАСА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3962400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9 проверяются умения объяснять образование тропических муссонов, пассатов тропических широт, западных ветров и применять понятия «воздушные массы», «муссоны», «пассаты», «западные ветры», «климатообразующий фактор» </a:t>
            </a:r>
          </a:p>
          <a:p>
            <a:endParaRPr lang="ru-RU" sz="2800" dirty="0" smtClean="0"/>
          </a:p>
          <a:p>
            <a:r>
              <a:rPr lang="ru-RU" sz="2800" dirty="0" smtClean="0"/>
              <a:t>11 проверяется умение называть особенности географических процессов на границах </a:t>
            </a:r>
            <a:r>
              <a:rPr lang="ru-RU" sz="2800" dirty="0" err="1" smtClean="0"/>
              <a:t>литосферных</a:t>
            </a:r>
            <a:r>
              <a:rPr lang="ru-RU" sz="2800" dirty="0" smtClean="0"/>
              <a:t> плит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t="27384" r="35606"/>
          <a:stretch>
            <a:fillRect/>
          </a:stretch>
        </p:blipFill>
        <p:spPr bwMode="auto">
          <a:xfrm>
            <a:off x="8915400" y="1295400"/>
            <a:ext cx="2819400" cy="202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495800"/>
            <a:ext cx="27971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 l="11628" t="26162" r="50000" b="8430"/>
          <a:stretch>
            <a:fillRect/>
          </a:stretch>
        </p:blipFill>
        <p:spPr bwMode="auto">
          <a:xfrm>
            <a:off x="8153400" y="3581400"/>
            <a:ext cx="2092960" cy="285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875" t="2333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" name="Picture 4" descr="http://www.sh25uss.ru/uploads/posts/2021-02/1614128087_vp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962400"/>
            <a:ext cx="2880319" cy="75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875" t="2333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Текст 2"/>
          <p:cNvSpPr>
            <a:spLocks noGrp="1"/>
          </p:cNvSpPr>
          <p:nvPr>
            <p:ph idx="4294967295"/>
          </p:nvPr>
        </p:nvSpPr>
        <p:spPr>
          <a:xfrm>
            <a:off x="609600" y="1295400"/>
            <a:ext cx="10896600" cy="421481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Всероссийские проверочные работы (ВПР) проводятся в целях осуществления мониторинга уровня и качества подготовки обучающихся в соответствии с требованиями федеральных государственных образовательных стандартов и федеральных основных общеобразовательных программ. </a:t>
            </a:r>
          </a:p>
          <a:p>
            <a:endParaRPr lang="ru-RU" dirty="0" smtClean="0"/>
          </a:p>
          <a:p>
            <a:r>
              <a:rPr lang="ru-RU" dirty="0" smtClean="0"/>
              <a:t>Назначение ВПР по учебному предмету «География» – оценить качество общеобразовательной подготовки обучающихся 5,6,7,8,10  классов в соответствии с требованиями федерального государственного образовательного стандарта основного общего образования и среднего общего образования (ФГОС ООО; ФГОС СОО ) и федеральной образовательной программы основного общего образования и среднего общего образования (ФОП ООО, ФОП СОО). </a:t>
            </a:r>
            <a:endParaRPr lang="ru-RU" dirty="0"/>
          </a:p>
        </p:txBody>
      </p:sp>
      <p:pic>
        <p:nvPicPr>
          <p:cNvPr id="4" name="Picture 4" descr="http://www.sh25uss.ru/uploads/posts/2021-02/1614128087_vpr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6400" y="228600"/>
            <a:ext cx="249889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1875" t="2333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Нормативные документы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Приказ Федеральной службы по надзору в сфере образования и науки от 07.05.2025 № 991 «Об утверждении состава участников, сроков и продолжительности проведения всероссийских проверочных работ в образовательных </a:t>
            </a:r>
            <a:r>
              <a:rPr lang="ru-RU" dirty="0" smtClean="0"/>
              <a:t>организациях</a:t>
            </a:r>
          </a:p>
          <a:p>
            <a:r>
              <a:rPr lang="ru-RU" dirty="0"/>
              <a:t>Методические рекомендации по подготовке и проведению всероссийских проверочных работ в образовательных </a:t>
            </a:r>
            <a:r>
              <a:rPr lang="ru-RU" dirty="0" smtClean="0"/>
              <a:t>организация</a:t>
            </a:r>
            <a:r>
              <a:rPr lang="ru-RU" dirty="0"/>
              <a:t>(письмо Федеральной службы по надзору в сфере образования и науки от 26.06.2025 № 02-166</a:t>
            </a:r>
            <a:r>
              <a:rPr lang="ru-RU" dirty="0" smtClean="0"/>
              <a:t>)</a:t>
            </a:r>
          </a:p>
          <a:p>
            <a:pPr lvl="0"/>
            <a:r>
              <a:rPr lang="ru-RU" dirty="0"/>
              <a:t>Письмо Федерального государственного бюджетного учреждения «Федеральный институт оценки качества образования» от 12.09.2025 № 02-25/944 «О проведении ВПР в 2025/2026 учебном году».</a:t>
            </a:r>
          </a:p>
          <a:p>
            <a:endParaRPr lang="ru-RU" dirty="0"/>
          </a:p>
        </p:txBody>
      </p:sp>
      <p:pic>
        <p:nvPicPr>
          <p:cNvPr id="6" name="Picture 4" descr="http://www.sh25uss.ru/uploads/posts/2021-02/1614128087_vpr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228600"/>
            <a:ext cx="1813096" cy="66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1875" t="2333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object 2"/>
          <p:cNvGrpSpPr/>
          <p:nvPr/>
        </p:nvGrpSpPr>
        <p:grpSpPr>
          <a:xfrm>
            <a:off x="304800" y="6477000"/>
            <a:ext cx="12193270" cy="36830"/>
            <a:chOff x="0" y="954214"/>
            <a:chExt cx="12193270" cy="36830"/>
          </a:xfrm>
        </p:grpSpPr>
        <p:sp>
          <p:nvSpPr>
            <p:cNvPr id="3" name="object 3"/>
            <p:cNvSpPr/>
            <p:nvPr/>
          </p:nvSpPr>
          <p:spPr>
            <a:xfrm>
              <a:off x="0" y="978154"/>
              <a:ext cx="12192000" cy="12700"/>
            </a:xfrm>
            <a:custGeom>
              <a:avLst/>
              <a:gdLst/>
              <a:ahLst/>
              <a:cxnLst/>
              <a:rect l="l" t="t" r="r" b="b"/>
              <a:pathLst>
                <a:path w="12192000" h="12700">
                  <a:moveTo>
                    <a:pt x="0" y="12700"/>
                  </a:moveTo>
                  <a:lnTo>
                    <a:pt x="12192000" y="127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B0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1" y="954214"/>
              <a:ext cx="12192000" cy="28575"/>
            </a:xfrm>
            <a:custGeom>
              <a:avLst/>
              <a:gdLst/>
              <a:ahLst/>
              <a:cxnLst/>
              <a:rect l="l" t="t" r="r" b="b"/>
              <a:pathLst>
                <a:path w="12192000" h="28575">
                  <a:moveTo>
                    <a:pt x="0" y="28575"/>
                  </a:moveTo>
                  <a:lnTo>
                    <a:pt x="12192000" y="28575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2E36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90600" y="117729"/>
            <a:ext cx="10744200" cy="1101471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Особенности</a:t>
            </a:r>
            <a:r>
              <a:rPr lang="ru-RU" sz="3200" b="1" spc="-85" dirty="0" smtClean="0">
                <a:solidFill>
                  <a:srgbClr val="C00000"/>
                </a:solidFill>
              </a:rPr>
              <a:t> </a:t>
            </a:r>
            <a:r>
              <a:rPr lang="ru-RU" sz="3200" b="1" spc="-10" dirty="0" smtClean="0">
                <a:solidFill>
                  <a:srgbClr val="C00000"/>
                </a:solidFill>
              </a:rPr>
              <a:t>Всероссийских</a:t>
            </a:r>
            <a:r>
              <a:rPr lang="ru-RU" sz="3200" b="1" spc="-80" dirty="0" smtClean="0">
                <a:solidFill>
                  <a:srgbClr val="C00000"/>
                </a:solidFill>
              </a:rPr>
              <a:t> </a:t>
            </a:r>
            <a:r>
              <a:rPr lang="ru-RU" sz="3200" b="1" spc="-10" dirty="0" smtClean="0">
                <a:solidFill>
                  <a:srgbClr val="C00000"/>
                </a:solidFill>
              </a:rPr>
              <a:t>проверочных</a:t>
            </a:r>
            <a:r>
              <a:rPr lang="ru-RU" sz="3200" b="1" spc="-70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работ</a:t>
            </a:r>
            <a:r>
              <a:rPr lang="ru-RU" sz="3200" b="1" spc="-70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по</a:t>
            </a:r>
            <a:r>
              <a:rPr lang="ru-RU" sz="3200" b="1" spc="-85" dirty="0" smtClean="0">
                <a:solidFill>
                  <a:srgbClr val="C00000"/>
                </a:solidFill>
              </a:rPr>
              <a:t> </a:t>
            </a:r>
            <a:r>
              <a:rPr lang="ru-RU" sz="3200" b="1" spc="-10" dirty="0" smtClean="0">
                <a:solidFill>
                  <a:srgbClr val="C00000"/>
                </a:solidFill>
              </a:rPr>
              <a:t>географии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762000"/>
            <a:ext cx="1051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/>
              <a:t> </a:t>
            </a:r>
            <a:r>
              <a:rPr lang="ru-RU" sz="2800" dirty="0" smtClean="0"/>
              <a:t>     </a:t>
            </a:r>
            <a:r>
              <a:rPr lang="ru-RU" sz="2800" dirty="0"/>
              <a:t> </a:t>
            </a:r>
            <a:r>
              <a:rPr lang="ru-RU" sz="2800" dirty="0" smtClean="0"/>
              <a:t> 2026=2025</a:t>
            </a:r>
          </a:p>
          <a:p>
            <a:pPr algn="l"/>
            <a:r>
              <a:rPr lang="ru-RU" sz="2800" dirty="0"/>
              <a:t> </a:t>
            </a:r>
            <a:r>
              <a:rPr lang="ru-RU" sz="2800" dirty="0" smtClean="0"/>
              <a:t>       2  урока</a:t>
            </a:r>
          </a:p>
          <a:p>
            <a:pPr algn="l"/>
            <a:r>
              <a:rPr lang="ru-RU" sz="2800" dirty="0" smtClean="0"/>
              <a:t>        атлас</a:t>
            </a:r>
          </a:p>
          <a:p>
            <a:pPr algn="l"/>
            <a:r>
              <a:rPr lang="ru-RU" sz="2800" dirty="0" smtClean="0"/>
              <a:t>        непрограммируемый калькулятор, </a:t>
            </a:r>
            <a:r>
              <a:rPr lang="ru-RU" sz="2800" dirty="0" smtClean="0"/>
              <a:t>линейка</a:t>
            </a:r>
          </a:p>
          <a:p>
            <a:pPr algn="l"/>
            <a:r>
              <a:rPr lang="ru-RU" sz="2800" dirty="0"/>
              <a:t> </a:t>
            </a:r>
            <a:r>
              <a:rPr lang="ru-RU" sz="2800" dirty="0" smtClean="0"/>
              <a:t>       20.04 26 по 20.05.2026</a:t>
            </a:r>
            <a:endParaRPr lang="ru-RU" sz="2000" dirty="0" smtClean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990600" y="3581400"/>
          <a:ext cx="99822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53000"/>
                <a:gridCol w="1143000"/>
                <a:gridCol w="1295400"/>
                <a:gridCol w="1219200"/>
                <a:gridCol w="13716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Отметка по пятибалльной шкале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«2»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«3»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«4»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«5»</a:t>
                      </a:r>
                      <a:endParaRPr lang="ru-RU" sz="2400" b="1" dirty="0"/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Первичные баллы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5,8 класс( 17 заданий)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0–5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 6</a:t>
                      </a:r>
                      <a:r>
                        <a:rPr lang="ru-RU" sz="2400" dirty="0" smtClean="0"/>
                        <a:t>–11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12–17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18–20</a:t>
                      </a:r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6,7 класс( 17 заданий)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0–5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ru-RU" sz="2400" dirty="0" smtClean="0"/>
                        <a:t>–11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12–16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17–19</a:t>
                      </a: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10 класс ( 17 заданий)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0-6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7-</a:t>
                      </a:r>
                      <a:r>
                        <a:rPr lang="ru-RU" sz="2400" dirty="0" smtClean="0"/>
                        <a:t>13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14-19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20-23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219200" y="3048000"/>
            <a:ext cx="998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Система оценивания выполнения всей работы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875" t="2333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81000" y="876300"/>
            <a:ext cx="11334829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алендарно-тематическое планирование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400" b="1" i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1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Устные  упражнения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каскад быстрых вопросов ,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вопросы по карте;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небольшие географические задачи,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слайды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устными и тестовыми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заданиями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ИКТ при подготовке к ВПР. </a:t>
            </a:r>
          </a:p>
          <a:p>
            <a:pPr algn="just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 - практические работы. </a:t>
            </a:r>
          </a:p>
          <a:p>
            <a:pPr algn="just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400" b="1" dirty="0" smtClean="0"/>
          </a:p>
          <a:p>
            <a:pPr algn="just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Игровые технологии</a:t>
            </a:r>
          </a:p>
          <a:p>
            <a:pPr algn="just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400" b="1" dirty="0" smtClean="0"/>
          </a:p>
          <a:p>
            <a:pPr algn="just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0" y="1447800"/>
          <a:ext cx="10287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58200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Тема урока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rgbClr val="FF0000"/>
                          </a:solidFill>
                        </a:rPr>
                        <a:t>Задания ВПР</a:t>
                      </a:r>
                      <a:endParaRPr lang="ru-RU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Виды изображения земной поверхности. Планы местности.  </a:t>
                      </a:r>
                      <a:r>
                        <a:rPr lang="en-US" sz="1800" i="1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Условные</a:t>
                      </a:r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знаки</a:t>
                      </a:r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rgbClr val="FF0000"/>
                          </a:solidFill>
                        </a:rPr>
                        <a:t>7,8,9</a:t>
                      </a:r>
                      <a:endParaRPr lang="ru-RU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533400" y="0"/>
            <a:ext cx="10972800" cy="3349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Подготовка к ВПР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875" t="2333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886200"/>
            <a:ext cx="3949700" cy="220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962400"/>
            <a:ext cx="422030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295400"/>
            <a:ext cx="2979147" cy="205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1219200"/>
            <a:ext cx="292608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0" y="228600"/>
            <a:ext cx="2901950" cy="268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143000" y="0"/>
            <a:ext cx="967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b="1" dirty="0" smtClean="0">
                <a:solidFill>
                  <a:srgbClr val="C00000"/>
                </a:solidFill>
              </a:rPr>
              <a:t>Работа с  сайтами </a:t>
            </a:r>
            <a:endParaRPr lang="ru-RU" sz="2800" dirty="0" smtClean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5800" y="3581400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 Незнайка» 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38200" y="838200"/>
            <a:ext cx="3062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«СДАМ ГИА: РЕШУ ВПР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838200"/>
            <a:ext cx="2605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spc="-10" dirty="0" smtClean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Times New Roman" pitchFamily="18" charset="0"/>
                <a:cs typeface="Times New Roman" pitchFamily="18" charset="0"/>
                <a:hlinkClick r:id="rId8"/>
              </a:rPr>
              <a:t>https://motovskikh.ru/tests</a:t>
            </a:r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/>
          <a:srcRect l="14474" t="3290" r="11842" b="11184"/>
          <a:stretch>
            <a:fillRect/>
          </a:stretch>
        </p:blipFill>
        <p:spPr bwMode="auto">
          <a:xfrm>
            <a:off x="9372600" y="3124200"/>
            <a:ext cx="2620108" cy="243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9144000" y="2743200"/>
            <a:ext cx="268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dirty="0" smtClean="0">
                <a:hlinkClick r:id="rId10"/>
              </a:rPr>
              <a:t>https://climatecharts.net/</a:t>
            </a:r>
            <a:endParaRPr lang="ru-RU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5410200" y="3429000"/>
            <a:ext cx="3563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spc="-10" dirty="0" smtClean="0">
                <a:solidFill>
                  <a:srgbClr val="000099"/>
                </a:solidFill>
                <a:uFill>
                  <a:solidFill>
                    <a:srgbClr val="6B9F24"/>
                  </a:solidFill>
                </a:uFill>
                <a:latin typeface="Times New Roman" pitchFamily="18" charset="0"/>
                <a:cs typeface="Times New Roman" pitchFamily="18" charset="0"/>
                <a:hlinkClick r:id="rId11"/>
              </a:rPr>
              <a:t>https://yandex.ru/games/app/257254</a:t>
            </a:r>
            <a:r>
              <a:rPr lang="ru-RU" spc="-1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875" t="2333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221" y="117729"/>
            <a:ext cx="9122029" cy="61555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Задание № 1,2        Работа с атласом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228600" y="762000"/>
            <a:ext cx="11430000" cy="590931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5 класс: </a:t>
            </a:r>
            <a:r>
              <a:rPr lang="ru-RU" dirty="0" smtClean="0"/>
              <a:t>проверяются умения показывать на карте и обозначать на контурной карте материки и океаны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6 класс: </a:t>
            </a:r>
            <a:r>
              <a:rPr lang="ru-RU" dirty="0" smtClean="0"/>
              <a:t>заданиях 1 и 2 проверяются умения показывать на карте и обозначать на контурной карте местоположение изученных географических объектов</a:t>
            </a:r>
          </a:p>
          <a:p>
            <a:r>
              <a:rPr lang="ru-RU" b="1" dirty="0" smtClean="0"/>
              <a:t>7 класс: </a:t>
            </a:r>
            <a:r>
              <a:rPr lang="ru-RU" dirty="0" smtClean="0"/>
              <a:t>1 и 2 проверяется умение определять по карте местоположение различных географических объектов.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8 класс: </a:t>
            </a:r>
            <a:r>
              <a:rPr lang="ru-RU" dirty="0" smtClean="0"/>
              <a:t>задании 1 проверяется умение показывать на карте и (или) обозначать на контурной карте крупные формы рельефа, моря, омывающие территорию России, крайние точки и элементы береговой линии России, а также крупные реки и озера, расположенные на территории России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0099"/>
                </a:solidFill>
              </a:rPr>
              <a:t>ПРИЕМ</a:t>
            </a:r>
            <a:r>
              <a:rPr lang="ru-RU" dirty="0" smtClean="0">
                <a:solidFill>
                  <a:srgbClr val="000099"/>
                </a:solidFill>
              </a:rPr>
              <a:t> «Географическая разминка», «Покажи на карте»,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99"/>
                </a:solidFill>
              </a:rPr>
              <a:t>              «</a:t>
            </a:r>
            <a:r>
              <a:rPr lang="ru-RU" dirty="0" err="1" smtClean="0">
                <a:solidFill>
                  <a:srgbClr val="000099"/>
                </a:solidFill>
              </a:rPr>
              <a:t>Пазлы</a:t>
            </a:r>
            <a:r>
              <a:rPr lang="ru-RU" dirty="0" smtClean="0">
                <a:solidFill>
                  <a:srgbClr val="000099"/>
                </a:solidFill>
              </a:rPr>
              <a:t>»,  </a:t>
            </a:r>
            <a:r>
              <a:rPr lang="ru-RU" dirty="0">
                <a:solidFill>
                  <a:srgbClr val="000099"/>
                </a:solidFill>
              </a:rPr>
              <a:t>«</a:t>
            </a:r>
            <a:r>
              <a:rPr lang="ru-RU" dirty="0" smtClean="0">
                <a:solidFill>
                  <a:srgbClr val="000099"/>
                </a:solidFill>
              </a:rPr>
              <a:t>Глобальные прядки» и </a:t>
            </a:r>
            <a:r>
              <a:rPr lang="ru-RU" dirty="0" err="1" smtClean="0">
                <a:solidFill>
                  <a:srgbClr val="000099"/>
                </a:solidFill>
              </a:rPr>
              <a:t>д.р</a:t>
            </a:r>
            <a:endParaRPr lang="ru-RU" dirty="0" smtClean="0">
              <a:solidFill>
                <a:srgbClr val="000099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1875" t="2333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221" y="117729"/>
            <a:ext cx="11841379" cy="79667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Задание № 4,5  Маршруты  и достижения великих путешественников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HP G6 2366\Desktop\Крузенштерн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828800"/>
            <a:ext cx="3657600" cy="381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14400" y="1295400"/>
            <a:ext cx="10744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000099"/>
                </a:solidFill>
              </a:rPr>
              <a:t>Работа с картами атласа, </a:t>
            </a:r>
            <a:r>
              <a:rPr lang="ru-RU" sz="2500" b="1" dirty="0">
                <a:solidFill>
                  <a:srgbClr val="000099"/>
                </a:solidFill>
              </a:rPr>
              <a:t>игровые технологии</a:t>
            </a:r>
            <a:r>
              <a:rPr lang="ru-RU" sz="2500" b="1" dirty="0" smtClean="0">
                <a:solidFill>
                  <a:srgbClr val="000099"/>
                </a:solidFill>
              </a:rPr>
              <a:t>, рабочие листы</a:t>
            </a:r>
          </a:p>
          <a:p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438400"/>
            <a:ext cx="2743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1828800"/>
            <a:ext cx="4343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4267200"/>
            <a:ext cx="4343400" cy="136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875" t="2333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Использование алгоритмов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143000"/>
            <a:ext cx="4362450" cy="3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r="3808"/>
          <a:stretch>
            <a:fillRect/>
          </a:stretch>
        </p:blipFill>
        <p:spPr bwMode="auto">
          <a:xfrm>
            <a:off x="609600" y="838200"/>
            <a:ext cx="4678396" cy="268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3395362"/>
            <a:ext cx="5943600" cy="323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</TotalTime>
  <Words>444</Words>
  <Application>Microsoft Office PowerPoint</Application>
  <PresentationFormat>Произвольный</PresentationFormat>
  <Paragraphs>85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Подготовка к Всероссийским проверочным работам по географии</vt:lpstr>
      <vt:lpstr>Слайд 2</vt:lpstr>
      <vt:lpstr>Нормативные документы</vt:lpstr>
      <vt:lpstr>Особенности Всероссийских проверочных работ по географии </vt:lpstr>
      <vt:lpstr>Слайд 5</vt:lpstr>
      <vt:lpstr>Слайд 6</vt:lpstr>
      <vt:lpstr>Задание № 1,2        Работа с атласом </vt:lpstr>
      <vt:lpstr>Задание № 4,5  Маршруты  и достижения великих путешественников</vt:lpstr>
      <vt:lpstr>Использование алгоритмов</vt:lpstr>
      <vt:lpstr>Памятки</vt:lpstr>
      <vt:lpstr>СПРАВОЧНЫЕ МАТЕРИАЛЫ АТЛАСА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Маркетинг</dc:creator>
  <cp:lastModifiedBy>35-kabinet</cp:lastModifiedBy>
  <cp:revision>7</cp:revision>
  <dcterms:created xsi:type="dcterms:W3CDTF">2025-10-28T14:50:25Z</dcterms:created>
  <dcterms:modified xsi:type="dcterms:W3CDTF">2025-10-29T11:23:34Z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2021-02-11T00:00:00Z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2025-10-28T00:00:00Z</vt:filetime>
  </property>
  <property fmtid="{D5CDD505-2E9C-101B-9397-08002B2CF9AE}" pid="5" name="Producer">
    <vt:lpwstr>Microsoft® PowerPoint® for Microsoft 365</vt:lpwstr>
  </property>
</Properties>
</file>