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jpeg"/>
  <Override PartName="/ppt/media/image6.jpg" ContentType="image/jpeg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84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B2E5D-865E-4366-96CB-3D2848923D52}" type="datetimeFigureOut">
              <a:rPr lang="ru-RU" smtClean="0"/>
              <a:t>чт 09.01.25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CAC93-6483-41F3-9679-FB711EDBD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046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31B8-0B9A-49C3-B5F2-415C3939EE0D}" type="datetime1">
              <a:rPr lang="ru-RU" smtClean="0"/>
              <a:t>чт 09.01.25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http://worldtex.ru/images/NY201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9" y="2132856"/>
            <a:ext cx="8562975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D005-96D1-4B4B-B68B-F61CB185AEBB}" type="datetime1">
              <a:rPr lang="ru-RU" smtClean="0"/>
              <a:t>чт 09.01.25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235C-E7AB-442C-B969-14A87C958714}" type="datetime1">
              <a:rPr lang="ru-RU" smtClean="0"/>
              <a:t>чт 09.01.25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6809-315B-4AE8-ACF7-881605A799F5}" type="datetime1">
              <a:rPr lang="ru-RU" smtClean="0"/>
              <a:t>чт 09.01.25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ABB6-459C-4BAF-9E89-CE1C2F3B2CFC}" type="datetime1">
              <a:rPr lang="ru-RU" smtClean="0"/>
              <a:t>чт 09.01.25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3111-C387-4362-8628-34EDEE3AE3EB}" type="datetime1">
              <a:rPr lang="ru-RU" smtClean="0"/>
              <a:t>чт 09.01.25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0D0E5-58C9-4754-921F-EF3A60CCA1B6}" type="datetime1">
              <a:rPr lang="ru-RU" smtClean="0"/>
              <a:t>чт 09.01.25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3783-5370-4C51-B818-483EF11B0B2D}" type="datetime1">
              <a:rPr lang="ru-RU" smtClean="0"/>
              <a:t>чт 09.01.25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9833-D47E-4ADF-9341-1C570E0F04C7}" type="datetime1">
              <a:rPr lang="ru-RU" smtClean="0"/>
              <a:t>чт 09.01.25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8283-90B1-4B62-8531-B193C31612DE}" type="datetime1">
              <a:rPr lang="ru-RU" smtClean="0"/>
              <a:t>чт 09.01.25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69E4-0609-4CB4-8769-36F3F1381A64}" type="datetime1">
              <a:rPr lang="ru-RU" smtClean="0"/>
              <a:t>чт 09.01.25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C94BE-FC15-4ED5-B506-7FC2A7314050}" type="datetime1">
              <a:rPr lang="ru-RU" smtClean="0"/>
              <a:t>чт 09.01.25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Щербакова Е.В.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https://avatanplus.com/files/resources/original/575c9174b38b215541982fff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1" y="0"/>
            <a:ext cx="91456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playcast.ru/uploads/2013/12/24/6946047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-99392"/>
            <a:ext cx="3614961" cy="459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social_work.academic.ru/179/%D0%94%D0%B5%D1%8F%D1%82%D0%B5%D0%BB%D1%8C%D0%BD%D0%BE%D1%81%D1%82%D1%8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survio.com/survey/d/R2C8I4Y8K4J7I2D2D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02624" cy="312377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cs typeface="Arial" charset="0"/>
              </a:rPr>
              <a:t>Конкурс методических команд Артемовского городского округа «Метод-Бой» 2025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7025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то, что побуждает человека к какой-либо </a:t>
            </a:r>
            <a:r>
              <a:rPr lang="ru-RU" sz="5400" b="1" dirty="0">
                <a:solidFill>
                  <a:srgbClr val="FF0000"/>
                </a:solidFill>
                <a:hlinkClick r:id="rId2"/>
              </a:rPr>
              <a:t>деятельности,</a:t>
            </a:r>
            <a:r>
              <a:rPr lang="ru-RU" sz="5400" b="1" dirty="0">
                <a:solidFill>
                  <a:srgbClr val="FF0000"/>
                </a:solidFill>
              </a:rPr>
              <a:t> стимулируют познавательную деятельность человека. 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29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обучение и воспитание в интересах личности, общества и государства, направленные на усвоение знаний, умений, навыков, формирование гармоничной, разносторонне развитой личности обучающегося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87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совокупность документации, регламентирующей образовательный процесс, и условий, необходимых для получения в соответствии с ожидаемыми результатами определенного уровня основного образования или определенного вида дополнительного образования.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72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-apple-system"/>
              </a:rPr>
              <a:t>Педагог, изучающий и разрабатывающий методы преподавания, ответственный за их качественную реализацию в педагогическом коллективе; специалист по методике какого-либо предмета?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35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РАСШИФРУЙ АББРЕВИАТУРУ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МРИМЦ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05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2925"/>
            <a:r>
              <a:rPr lang="ru-RU" b="1" i="1" dirty="0" smtClean="0">
                <a:solidFill>
                  <a:srgbClr val="FF0000"/>
                </a:solidFill>
                <a:latin typeface="Montserrat SemiBold" panose="00000700000000000000" pitchFamily="2" charset="-52"/>
              </a:rPr>
              <a:t> </a:t>
            </a:r>
            <a:r>
              <a:rPr lang="ru-RU" sz="8000" b="1" i="1" dirty="0">
                <a:solidFill>
                  <a:srgbClr val="FF0000"/>
                </a:solidFill>
                <a:latin typeface="Montserrat SemiBold" panose="00000700000000000000" pitchFamily="2" charset="-52"/>
              </a:rPr>
              <a:t>«ИРО»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РУМО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954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 НМС ПР и УК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8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ОБЗР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93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ММО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Конкурсная программа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13.20</a:t>
            </a:r>
            <a:r>
              <a:rPr lang="ru-RU" dirty="0"/>
              <a:t>.-</a:t>
            </a:r>
            <a:r>
              <a:rPr lang="ru-RU" dirty="0" smtClean="0"/>
              <a:t>14.00.</a:t>
            </a:r>
            <a:r>
              <a:rPr lang="ru-RU" b="1" dirty="0" smtClean="0"/>
              <a:t>Конкурсное </a:t>
            </a:r>
            <a:r>
              <a:rPr lang="ru-RU" b="1" dirty="0"/>
              <a:t>испытание 1. </a:t>
            </a:r>
            <a:r>
              <a:rPr lang="ru-RU" b="1" dirty="0" err="1"/>
              <a:t>Видеовизитка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dirty="0" smtClean="0"/>
              <a:t>14.00</a:t>
            </a:r>
            <a:r>
              <a:rPr lang="ru-RU" dirty="0"/>
              <a:t>.- </a:t>
            </a:r>
            <a:r>
              <a:rPr lang="ru-RU" dirty="0" smtClean="0"/>
              <a:t>14.30.</a:t>
            </a:r>
            <a:r>
              <a:rPr lang="ru-RU" b="1" dirty="0" smtClean="0"/>
              <a:t>Конкурсное </a:t>
            </a:r>
            <a:r>
              <a:rPr lang="ru-RU" b="1" dirty="0"/>
              <a:t>испытание 2. Разминка. </a:t>
            </a:r>
            <a:endParaRPr lang="ru-RU" b="1" dirty="0" smtClean="0"/>
          </a:p>
          <a:p>
            <a:r>
              <a:rPr lang="ru-RU" b="1" dirty="0" smtClean="0"/>
              <a:t>14.30-14.50 КОФЕ-ПАУЗА</a:t>
            </a:r>
          </a:p>
          <a:p>
            <a:r>
              <a:rPr lang="ru-RU" dirty="0" smtClean="0"/>
              <a:t>14.55.- 15.20</a:t>
            </a:r>
            <a:r>
              <a:rPr lang="ru-RU" dirty="0"/>
              <a:t>. 	Конкурсные испытания. Подготовка команд.</a:t>
            </a:r>
          </a:p>
          <a:p>
            <a:r>
              <a:rPr lang="ru-RU" b="1" dirty="0"/>
              <a:t>Конкурсное испытание 3. Методический кейс </a:t>
            </a:r>
            <a:endParaRPr lang="ru-RU" dirty="0"/>
          </a:p>
          <a:p>
            <a:r>
              <a:rPr lang="ru-RU" dirty="0" smtClean="0"/>
              <a:t>15.20</a:t>
            </a:r>
            <a:r>
              <a:rPr lang="ru-RU" dirty="0"/>
              <a:t>. </a:t>
            </a:r>
            <a:r>
              <a:rPr lang="ru-RU" dirty="0" smtClean="0"/>
              <a:t>– 16.00. </a:t>
            </a:r>
            <a:r>
              <a:rPr lang="ru-RU" dirty="0"/>
              <a:t>	Подведение итогов. Награждение участников.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432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ЕДСОО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75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ИСРО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ФГОС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23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ПЯТЫЙ ЭЛЕМЕНТ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Участникам предлагается отгадать словосочетание по набору картинок.. </a:t>
            </a:r>
            <a:r>
              <a:rPr lang="ru-RU" sz="5400" b="1" dirty="0" smtClean="0"/>
              <a:t>.</a:t>
            </a:r>
            <a:endParaRPr lang="ru-RU" sz="54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1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КОФЕ-ПАУЗА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b="1" dirty="0">
                <a:solidFill>
                  <a:srgbClr val="FF0000"/>
                </a:solidFill>
              </a:rPr>
              <a:t>КОНКУРСНОЕ ИСПЫТАНИЕ </a:t>
            </a:r>
            <a:r>
              <a:rPr lang="ru-RU" sz="6000" b="1" dirty="0" smtClean="0">
                <a:solidFill>
                  <a:srgbClr val="FF0000"/>
                </a:solidFill>
              </a:rPr>
              <a:t>№3 </a:t>
            </a:r>
            <a:endParaRPr lang="ru-RU" sz="6000" b="1" dirty="0">
              <a:solidFill>
                <a:srgbClr val="FF0000"/>
              </a:solidFill>
            </a:endParaRPr>
          </a:p>
          <a:p>
            <a:r>
              <a:rPr lang="ru-RU" sz="6000" b="1" dirty="0" smtClean="0">
                <a:solidFill>
                  <a:srgbClr val="FF0000"/>
                </a:solidFill>
              </a:rPr>
              <a:t>МЕТОДИЧЕСКИЙ КЕЙС</a:t>
            </a:r>
            <a:endParaRPr lang="ru-RU" sz="60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77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www.survio.com/survey/d/R2C8I4Y8K4J7I2D2D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01208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РЕФЛЕКСИЯ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Щербакова Е.В.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08920"/>
            <a:ext cx="5112568" cy="414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02624" cy="312377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cs typeface="Arial" charset="0"/>
              </a:rPr>
              <a:t>Конкурс методических команд Артемовского городского округа «Метод-Бой» 2025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0580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КОНКУРСНОЕ ИСПЫТАНИЕ №1</a:t>
            </a:r>
          </a:p>
          <a:p>
            <a:r>
              <a:rPr lang="ru-RU" sz="6000" b="1" dirty="0" smtClean="0">
                <a:solidFill>
                  <a:srgbClr val="FF0000"/>
                </a:solidFill>
              </a:rPr>
              <a:t>ВИДЕОВИЗИТКА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80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b="1" dirty="0">
                <a:solidFill>
                  <a:srgbClr val="FF0000"/>
                </a:solidFill>
              </a:rPr>
              <a:t>КОНКУРСНОЕ ИСПЫТАНИЕ </a:t>
            </a:r>
            <a:r>
              <a:rPr lang="ru-RU" sz="6000" b="1" dirty="0" smtClean="0">
                <a:solidFill>
                  <a:srgbClr val="FF0000"/>
                </a:solidFill>
              </a:rPr>
              <a:t>№2 </a:t>
            </a:r>
          </a:p>
          <a:p>
            <a:r>
              <a:rPr lang="ru-RU" sz="6000" b="1" dirty="0" smtClean="0">
                <a:solidFill>
                  <a:srgbClr val="FF0000"/>
                </a:solidFill>
              </a:rPr>
              <a:t>РАЗМИНКА</a:t>
            </a:r>
            <a:endParaRPr lang="ru-RU" sz="60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2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Зашифрованная поговорка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7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120636"/>
            <a:ext cx="3024336" cy="2100452"/>
          </a:xfrm>
          <a:prstGeom prst="rect">
            <a:avLst/>
          </a:prstGeom>
        </p:spPr>
      </p:pic>
      <p:pic>
        <p:nvPicPr>
          <p:cNvPr id="6" name="Picture 274"/>
          <p:cNvPicPr/>
          <p:nvPr/>
        </p:nvPicPr>
        <p:blipFill>
          <a:blip r:embed="rId3"/>
          <a:stretch>
            <a:fillRect/>
          </a:stretch>
        </p:blipFill>
        <p:spPr>
          <a:xfrm>
            <a:off x="3347864" y="2120636"/>
            <a:ext cx="2808312" cy="2088232"/>
          </a:xfrm>
          <a:prstGeom prst="rect">
            <a:avLst/>
          </a:prstGeom>
        </p:spPr>
      </p:pic>
      <p:pic>
        <p:nvPicPr>
          <p:cNvPr id="7" name="Picture 276"/>
          <p:cNvPicPr/>
          <p:nvPr/>
        </p:nvPicPr>
        <p:blipFill>
          <a:blip r:embed="rId4"/>
          <a:stretch>
            <a:fillRect/>
          </a:stretch>
        </p:blipFill>
        <p:spPr>
          <a:xfrm>
            <a:off x="6156176" y="2132856"/>
            <a:ext cx="2987824" cy="207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442720" y="3237706"/>
          <a:ext cx="6258560" cy="1250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9180">
                  <a:extLst>
                    <a:ext uri="{9D8B030D-6E8A-4147-A177-3AD203B41FA5}">
                      <a16:colId xmlns:a16="http://schemas.microsoft.com/office/drawing/2014/main" val="1977356788"/>
                    </a:ext>
                  </a:extLst>
                </a:gridCol>
                <a:gridCol w="2278380">
                  <a:extLst>
                    <a:ext uri="{9D8B030D-6E8A-4147-A177-3AD203B41FA5}">
                      <a16:colId xmlns:a16="http://schemas.microsoft.com/office/drawing/2014/main" val="2401332044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901198724"/>
                    </a:ext>
                  </a:extLst>
                </a:gridCol>
              </a:tblGrid>
              <a:tr h="1250950">
                <a:tc>
                  <a:txBody>
                    <a:bodyPr/>
                    <a:lstStyle/>
                    <a:p>
                      <a:pPr marR="46355" indent="44323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29210" marT="0" marB="0" anchor="b"/>
                </a:tc>
                <a:tc>
                  <a:txBody>
                    <a:bodyPr/>
                    <a:lstStyle/>
                    <a:p>
                      <a:pPr marR="236220" indent="44323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29210" marT="0" marB="0" anchor="b"/>
                </a:tc>
                <a:tc>
                  <a:txBody>
                    <a:bodyPr/>
                    <a:lstStyle/>
                    <a:p>
                      <a:pPr marR="137160" indent="44323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29210" marT="0" marB="0" anchor="b"/>
                </a:tc>
                <a:extLst>
                  <a:ext uri="{0D108BD9-81ED-4DB2-BD59-A6C34878D82A}">
                    <a16:rowId xmlns:a16="http://schemas.microsoft.com/office/drawing/2014/main" val="2175644434"/>
                  </a:ext>
                </a:extLst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3057272" cy="145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3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68960"/>
            <a:ext cx="2343666" cy="145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38" y="3068960"/>
            <a:ext cx="2220838" cy="145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43038" y="3694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42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75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2407304"/>
              </p:ext>
            </p:extLst>
          </p:nvPr>
        </p:nvGraphicFramePr>
        <p:xfrm>
          <a:off x="1532573" y="3254851"/>
          <a:ext cx="5352671" cy="1216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4037">
                  <a:extLst>
                    <a:ext uri="{9D8B030D-6E8A-4147-A177-3AD203B41FA5}">
                      <a16:colId xmlns:a16="http://schemas.microsoft.com/office/drawing/2014/main" val="778746172"/>
                    </a:ext>
                  </a:extLst>
                </a:gridCol>
                <a:gridCol w="1783478">
                  <a:extLst>
                    <a:ext uri="{9D8B030D-6E8A-4147-A177-3AD203B41FA5}">
                      <a16:colId xmlns:a16="http://schemas.microsoft.com/office/drawing/2014/main" val="3115331054"/>
                    </a:ext>
                  </a:extLst>
                </a:gridCol>
                <a:gridCol w="1785156">
                  <a:extLst>
                    <a:ext uri="{9D8B030D-6E8A-4147-A177-3AD203B41FA5}">
                      <a16:colId xmlns:a16="http://schemas.microsoft.com/office/drawing/2014/main" val="3256917953"/>
                    </a:ext>
                  </a:extLst>
                </a:gridCol>
              </a:tblGrid>
              <a:tr h="1216660">
                <a:tc>
                  <a:txBody>
                    <a:bodyPr/>
                    <a:lstStyle/>
                    <a:p>
                      <a:pPr marR="46355" indent="44323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46050" indent="44323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6355" indent="44323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41337099"/>
                  </a:ext>
                </a:extLst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4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941" y="2780928"/>
            <a:ext cx="1787115" cy="167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4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2389349" cy="169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4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27"/>
            <a:ext cx="2088232" cy="167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9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СЛОВО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относительно законченный элемент метода, его составная часть, отдельный шаг в реализации метода.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62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лицо в какой-либо группе, пользующееся большим, признанным авторитетом.</a:t>
            </a:r>
            <a:r>
              <a:rPr lang="ru-RU" sz="5400" b="1" dirty="0">
                <a:solidFill>
                  <a:srgbClr val="FF0000"/>
                </a:solidFill>
              </a:rPr>
              <a:t> 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85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264</Words>
  <Application>Microsoft Office PowerPoint</Application>
  <PresentationFormat>Экран (4:3)</PresentationFormat>
  <Paragraphs>61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-apple-system</vt:lpstr>
      <vt:lpstr>Arial</vt:lpstr>
      <vt:lpstr>Calibri</vt:lpstr>
      <vt:lpstr>Monotype Corsiva</vt:lpstr>
      <vt:lpstr>Montserrat SemiBold</vt:lpstr>
      <vt:lpstr>Times New Roman</vt:lpstr>
      <vt:lpstr>Тема Office</vt:lpstr>
      <vt:lpstr>Конкурс методических команд Артемовского городского округа «Метод-Бой» 2025</vt:lpstr>
      <vt:lpstr>Конкурсная программа</vt:lpstr>
      <vt:lpstr>Презентация PowerPoint</vt:lpstr>
      <vt:lpstr>Презентация PowerPoint</vt:lpstr>
      <vt:lpstr>Зашифрованная поговорка</vt:lpstr>
      <vt:lpstr>Презентация PowerPoint</vt:lpstr>
      <vt:lpstr>Презентация PowerPoint</vt:lpstr>
      <vt:lpstr>ОТГАДАЙ СЛОВО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РАСШИФРУЙ АББРЕВИАТУРУ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ПЯТЫЙ ЭЛЕМЕНТ</vt:lpstr>
      <vt:lpstr>Презентация PowerPoint</vt:lpstr>
      <vt:lpstr>Презентация PowerPoint</vt:lpstr>
      <vt:lpstr>https://www.survio.com/survey/d/R2C8I4Y8K4J7I2D2D </vt:lpstr>
      <vt:lpstr>Конкурс методических команд Артемовского городского округа «Метод-Бой»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Пользователь</cp:lastModifiedBy>
  <cp:revision>18</cp:revision>
  <dcterms:created xsi:type="dcterms:W3CDTF">2017-12-12T15:23:22Z</dcterms:created>
  <dcterms:modified xsi:type="dcterms:W3CDTF">2025-01-09T16:54:04Z</dcterms:modified>
</cp:coreProperties>
</file>