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95" r:id="rId2"/>
    <p:sldId id="257" r:id="rId3"/>
    <p:sldId id="293" r:id="rId4"/>
    <p:sldId id="294" r:id="rId5"/>
    <p:sldId id="283" r:id="rId6"/>
    <p:sldId id="284" r:id="rId7"/>
    <p:sldId id="285" r:id="rId8"/>
    <p:sldId id="274" r:id="rId9"/>
    <p:sldId id="262" r:id="rId10"/>
    <p:sldId id="263" r:id="rId11"/>
    <p:sldId id="264" r:id="rId12"/>
    <p:sldId id="276" r:id="rId13"/>
    <p:sldId id="277" r:id="rId14"/>
    <p:sldId id="261" r:id="rId15"/>
    <p:sldId id="273" r:id="rId16"/>
    <p:sldId id="278" r:id="rId17"/>
    <p:sldId id="279" r:id="rId18"/>
    <p:sldId id="286" r:id="rId19"/>
    <p:sldId id="287" r:id="rId20"/>
    <p:sldId id="288" r:id="rId21"/>
    <p:sldId id="289" r:id="rId22"/>
    <p:sldId id="280" r:id="rId23"/>
    <p:sldId id="292" r:id="rId24"/>
    <p:sldId id="290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3130F-542E-4E08-8A5D-C2656A630F59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9F75D-6549-4469-8939-75A2745A5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4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читательской грамотности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3813" y="4650705"/>
            <a:ext cx="4629955" cy="1473200"/>
          </a:xfrm>
        </p:spPr>
        <p:txBody>
          <a:bodyPr/>
          <a:lstStyle/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Пономарёва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Вениаминовна,</a:t>
            </a:r>
          </a:p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и ОРКСЭ</a:t>
            </a:r>
            <a:r>
              <a:rPr lang="ru-RU" dirty="0">
                <a:solidFill>
                  <a:srgbClr val="AEB8BC"/>
                </a:solidFill>
                <a:latin typeface="PT Sans"/>
              </a:rPr>
              <a:t> </a:t>
            </a:r>
            <a:endParaRPr lang="ru-RU" dirty="0" smtClean="0">
              <a:solidFill>
                <a:srgbClr val="AEB8BC"/>
              </a:solidFill>
              <a:latin typeface="PT Sans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МБОУ «ООШ №5»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36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Работа по карточкам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214422"/>
            <a:ext cx="8501122" cy="4714908"/>
          </a:xfrm>
        </p:spPr>
        <p:txBody>
          <a:bodyPr>
            <a:normAutofit fontScale="70000" lnSpcReduction="20000"/>
          </a:bodyPr>
          <a:lstStyle/>
          <a:p>
            <a:r>
              <a:rPr lang="ru-RU" sz="2300" dirty="0" smtClean="0">
                <a:solidFill>
                  <a:schemeClr val="tx1"/>
                </a:solidFill>
              </a:rPr>
              <a:t>НАПРИМЕР;</a:t>
            </a:r>
          </a:p>
          <a:p>
            <a:r>
              <a:rPr lang="ru-RU" sz="2300" b="1" dirty="0" smtClean="0">
                <a:solidFill>
                  <a:schemeClr val="tx1"/>
                </a:solidFill>
              </a:rPr>
              <a:t>1 группа: </a:t>
            </a:r>
            <a:r>
              <a:rPr lang="ru-RU" sz="2300" dirty="0" smtClean="0">
                <a:solidFill>
                  <a:schemeClr val="tx1"/>
                </a:solidFill>
              </a:rPr>
              <a:t>«Исследователи и путешественники России: Харитон Лаптев, бурятский ученый </a:t>
            </a:r>
            <a:r>
              <a:rPr lang="ru-RU" sz="2300" dirty="0" err="1" smtClean="0">
                <a:solidFill>
                  <a:schemeClr val="tx1"/>
                </a:solidFill>
              </a:rPr>
              <a:t>Гомбожаб</a:t>
            </a:r>
            <a:r>
              <a:rPr lang="ru-RU" sz="2300" dirty="0" smtClean="0">
                <a:solidFill>
                  <a:schemeClr val="tx1"/>
                </a:solidFill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</a:rPr>
              <a:t>Цыбиков</a:t>
            </a:r>
            <a:r>
              <a:rPr lang="ru-RU" sz="2300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2300" b="1" dirty="0" smtClean="0">
                <a:solidFill>
                  <a:schemeClr val="tx1"/>
                </a:solidFill>
              </a:rPr>
              <a:t>Вопросы 1 группе: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- можно ли охарактеризовать жизнь братьев Лаптевых словами: «Любовь к Родине проявляется не только в ратном подвиге, но и в упорном труде»?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- что для развития востоковедения в России сделал исследователь, путешественник, ученый </a:t>
            </a:r>
            <a:r>
              <a:rPr lang="ru-RU" sz="2300" dirty="0" err="1" smtClean="0">
                <a:solidFill>
                  <a:schemeClr val="tx1"/>
                </a:solidFill>
              </a:rPr>
              <a:t>Гомбожаб</a:t>
            </a:r>
            <a:r>
              <a:rPr lang="ru-RU" sz="2300" dirty="0" smtClean="0">
                <a:solidFill>
                  <a:schemeClr val="tx1"/>
                </a:solidFill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</a:rPr>
              <a:t>Цыбиков</a:t>
            </a:r>
            <a:r>
              <a:rPr lang="ru-RU" sz="2300" dirty="0" smtClean="0">
                <a:solidFill>
                  <a:schemeClr val="tx1"/>
                </a:solidFill>
              </a:rPr>
              <a:t>?</a:t>
            </a:r>
          </a:p>
          <a:p>
            <a:r>
              <a:rPr lang="ru-RU" sz="2300" b="1" dirty="0" smtClean="0">
                <a:solidFill>
                  <a:schemeClr val="tx1"/>
                </a:solidFill>
              </a:rPr>
              <a:t>2 группа:</a:t>
            </a:r>
            <a:r>
              <a:rPr lang="ru-RU" sz="2300" dirty="0" smtClean="0">
                <a:solidFill>
                  <a:schemeClr val="tx1"/>
                </a:solidFill>
              </a:rPr>
              <a:t> «Ученые России – К.Э. Циолковский, П.Л.Капица и Н.И.Семенов»</a:t>
            </a:r>
          </a:p>
          <a:p>
            <a:r>
              <a:rPr lang="ru-RU" sz="2300" b="1" dirty="0" smtClean="0">
                <a:solidFill>
                  <a:schemeClr val="tx1"/>
                </a:solidFill>
              </a:rPr>
              <a:t>Вопросы 2 группе: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- какие качества характера помогли К.Э.Циолковскому стать великим ученым? Что открыл великий ученый?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- в какой области науки работали П.Л.Капица и Н.И.Семенов? Как был оценен их труд не только в России, но и в мировой науке? Что такое </a:t>
            </a:r>
            <a:r>
              <a:rPr lang="ru-RU" sz="2300" i="1" dirty="0" smtClean="0">
                <a:solidFill>
                  <a:schemeClr val="tx1"/>
                </a:solidFill>
              </a:rPr>
              <a:t>Нобелевская премия</a:t>
            </a:r>
            <a:r>
              <a:rPr lang="ru-RU" sz="2300" dirty="0" smtClean="0">
                <a:solidFill>
                  <a:schemeClr val="tx1"/>
                </a:solidFill>
              </a:rPr>
              <a:t>?</a:t>
            </a:r>
          </a:p>
          <a:p>
            <a:r>
              <a:rPr lang="ru-RU" sz="2300" b="1" dirty="0" smtClean="0">
                <a:solidFill>
                  <a:schemeClr val="tx1"/>
                </a:solidFill>
              </a:rPr>
              <a:t>3 группа: </a:t>
            </a:r>
            <a:r>
              <a:rPr lang="ru-RU" sz="2300" dirty="0" smtClean="0">
                <a:solidFill>
                  <a:schemeClr val="tx1"/>
                </a:solidFill>
              </a:rPr>
              <a:t>«Труд колхозника – Родине: о нравственном поступке колхозника </a:t>
            </a:r>
            <a:r>
              <a:rPr lang="ru-RU" sz="2300" dirty="0" err="1" smtClean="0">
                <a:solidFill>
                  <a:schemeClr val="tx1"/>
                </a:solidFill>
              </a:rPr>
              <a:t>Ферапонта</a:t>
            </a:r>
            <a:r>
              <a:rPr lang="ru-RU" sz="2300" dirty="0" smtClean="0">
                <a:solidFill>
                  <a:schemeClr val="tx1"/>
                </a:solidFill>
              </a:rPr>
              <a:t> Петровича Головатого»</a:t>
            </a:r>
          </a:p>
          <a:p>
            <a:r>
              <a:rPr lang="ru-RU" sz="2300" b="1" dirty="0" smtClean="0">
                <a:solidFill>
                  <a:schemeClr val="tx1"/>
                </a:solidFill>
              </a:rPr>
              <a:t>Вопросы 3 группе: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- какой поступок в годы Великой Отечественной войны совершил колхозник Ф.П.Головатый?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- для чего трудился колхозник Ф.П.Головатый?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8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2400" cy="51674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tx1"/>
                </a:solidFill>
              </a:rPr>
              <a:t>1 задание: вставьте слова в предложения</a:t>
            </a:r>
            <a:br>
              <a:rPr lang="ru-RU" sz="2700" b="1" i="1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1) Исследователями северных морей России стали братья ______.В их честь одно из ____ названо именем братьев ____.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2) 888 дней на Тибете провел русский путешественник и исследователь _____. Русское географическое общество наградило его премией имени Пржевальского и ______ _____.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3) К.Э.Циолковский является основателем науки _____. Он разработал проект нового летательного аппарата - ______.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4) Петр Капица и Николай Семенов – русские ученые за открытия в науке ________ были награждены ____ ______ - премией шведской академии наук.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5) В годы Великой Отечественной войны колхозник Саратовской области ______ на средства, скопленные от сельскохозяйственной продукции, подарил Красной армии ______.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4007776"/>
          </a:xfrm>
        </p:spPr>
        <p:txBody>
          <a:bodyPr>
            <a:noAutofit/>
          </a:bodyPr>
          <a:lstStyle/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6" y="4643446"/>
            <a:ext cx="1759183" cy="2214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8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8286808" cy="5715040"/>
          </a:xfrm>
        </p:spPr>
        <p:txBody>
          <a:bodyPr>
            <a:normAutofit fontScale="77500" lnSpcReduction="20000"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sz="3300" b="1" i="1" dirty="0" smtClean="0">
                <a:solidFill>
                  <a:schemeClr val="tx1"/>
                </a:solidFill>
              </a:rPr>
              <a:t>2  задание</a:t>
            </a:r>
            <a:r>
              <a:rPr lang="ru-RU" sz="3300" b="1" dirty="0" smtClean="0">
                <a:solidFill>
                  <a:schemeClr val="tx1"/>
                </a:solidFill>
              </a:rPr>
              <a:t>: </a:t>
            </a:r>
            <a:r>
              <a:rPr lang="ru-RU" sz="3300" b="1" i="1" dirty="0" smtClean="0">
                <a:solidFill>
                  <a:schemeClr val="tx1"/>
                </a:solidFill>
              </a:rPr>
              <a:t>собери пословицу</a:t>
            </a:r>
            <a:r>
              <a:rPr lang="ru-RU" sz="3300" b="1" dirty="0" smtClean="0">
                <a:solidFill>
                  <a:schemeClr val="tx1"/>
                </a:solidFill>
              </a:rPr>
              <a:t>: 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группы получают пословицы о труде, которые нужно собрать воедино и объяснить смысл.</a:t>
            </a:r>
          </a:p>
          <a:p>
            <a:endParaRPr lang="ru-RU" sz="2300" dirty="0" smtClean="0">
              <a:solidFill>
                <a:schemeClr val="tx1"/>
              </a:solidFill>
            </a:endParaRPr>
          </a:p>
          <a:p>
            <a:endParaRPr lang="ru-RU" sz="2300" dirty="0" smtClean="0">
              <a:solidFill>
                <a:schemeClr val="tx1"/>
              </a:solidFill>
            </a:endParaRPr>
          </a:p>
          <a:p>
            <a:endParaRPr lang="ru-RU" sz="2300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3600" b="1" dirty="0" smtClean="0">
                <a:solidFill>
                  <a:schemeClr val="tx1"/>
                </a:solidFill>
              </a:rPr>
              <a:t>Муравей не велик, а горы копает.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Взялся за гуж, не говори, что не дюж.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Где хотенье, там и уменье.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Без дела жить - только небо коптить.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Без труда не вытащить и рыбку из пруда.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Терпенье и труд все перетрут.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571612"/>
            <a:ext cx="7408333" cy="4554551"/>
          </a:xfrm>
        </p:spPr>
        <p:txBody>
          <a:bodyPr>
            <a:normAutofit/>
          </a:bodyPr>
          <a:lstStyle/>
          <a:p>
            <a:r>
              <a:rPr lang="ru-RU" b="1" dirty="0" smtClean="0"/>
              <a:t>"Чтение в кружок" </a:t>
            </a:r>
            <a:r>
              <a:rPr lang="ru-RU" dirty="0" smtClean="0"/>
              <a:t>Цель: управление процессом осмысления текста во время чтения. Учитель озвучивает задание: "Мы начинаем по очереди читать текст по абзацам. Наша задача – читать внимательно, задача слушающих – задавать чтецу вопросы, чтобы проверить, понимает ли он читаемый текст. У нас есть только одна копия текста, которую мы передаем следующему чтецу". Слушающие задают вопросы по содержанию текста, читающий отвечает. Если его ответ не верен или не точен, слушающие его поправляют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77281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479050"/>
            <a:ext cx="3744416" cy="226231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1785926"/>
            <a:ext cx="7715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"Чтение про себя с вопросами»</a:t>
            </a:r>
            <a:endParaRPr lang="ru-RU" sz="2800" dirty="0" smtClean="0"/>
          </a:p>
          <a:p>
            <a:r>
              <a:rPr lang="ru-RU" sz="2800" dirty="0" smtClean="0">
                <a:sym typeface="Symbol"/>
              </a:rPr>
              <a:t></a:t>
            </a:r>
            <a:r>
              <a:rPr lang="ru-RU" sz="2800" dirty="0" smtClean="0"/>
              <a:t> Цель: формирование умений вдумчивого чтения. Ученик самостоятельно читает текст, фиксируя по ходу чтения вопросы, которые он задал бы автору, ведет своеобразный «диалог с автором».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9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10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276872"/>
            <a:ext cx="6400800" cy="26642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785794"/>
            <a:ext cx="5568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Кроссворд. "Совесть и раскаяние"</a:t>
            </a:r>
            <a:endParaRPr lang="ru-RU" sz="2400" dirty="0"/>
          </a:p>
        </p:txBody>
      </p:sp>
      <p:pic>
        <p:nvPicPr>
          <p:cNvPr id="5" name="Рисунок 4" descr="hello_html_2b705cdb.png"/>
          <p:cNvPicPr/>
          <p:nvPr/>
        </p:nvPicPr>
        <p:blipFill>
          <a:blip/>
          <a:srcRect/>
          <a:stretch>
            <a:fillRect/>
          </a:stretch>
        </p:blipFill>
        <p:spPr bwMode="auto">
          <a:xfrm>
            <a:off x="1142976" y="1857364"/>
            <a:ext cx="621510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8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714356"/>
            <a:ext cx="7408333" cy="5411807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/>
              <a:t>Прием «Закончи предложение»</a:t>
            </a:r>
            <a:endParaRPr lang="ru-RU" dirty="0" smtClean="0"/>
          </a:p>
          <a:p>
            <a:r>
              <a:rPr lang="ru-RU" dirty="0" smtClean="0"/>
              <a:t>Данный прием позволяет ученикам оценить изучаемый объем, высказать свое собственное мнение, суждение и отношение.</a:t>
            </a:r>
          </a:p>
          <a:p>
            <a:r>
              <a:rPr lang="ru-RU" b="1" dirty="0" smtClean="0"/>
              <a:t>  "Милосердие и сострадание«</a:t>
            </a:r>
          </a:p>
          <a:p>
            <a:endParaRPr lang="ru-RU" dirty="0" smtClean="0"/>
          </a:p>
          <a:p>
            <a:r>
              <a:rPr lang="ru-RU" b="1" dirty="0" smtClean="0"/>
              <a:t>Закончи предложения:</a:t>
            </a:r>
            <a:endParaRPr lang="ru-RU" dirty="0" smtClean="0"/>
          </a:p>
          <a:p>
            <a:r>
              <a:rPr lang="ru-RU" dirty="0" smtClean="0"/>
              <a:t>1) В сострадании и милосердии </a:t>
            </a:r>
            <a:r>
              <a:rPr lang="ru-RU" dirty="0" err="1" smtClean="0"/>
              <a:t>нуждаются</a:t>
            </a:r>
            <a:r>
              <a:rPr lang="ru-RU" i="1" dirty="0" err="1" smtClean="0"/>
              <a:t>___________________</a:t>
            </a:r>
            <a:endParaRPr lang="ru-RU" dirty="0" smtClean="0"/>
          </a:p>
          <a:p>
            <a:r>
              <a:rPr lang="ru-RU" dirty="0" smtClean="0"/>
              <a:t>2) Каждый человек обязан быть милосердным, потому </a:t>
            </a:r>
            <a:r>
              <a:rPr lang="ru-RU" dirty="0" err="1" smtClean="0"/>
              <a:t>что______</a:t>
            </a:r>
            <a:endParaRPr lang="ru-RU" dirty="0" smtClean="0"/>
          </a:p>
          <a:p>
            <a:r>
              <a:rPr lang="ru-RU" dirty="0" smtClean="0"/>
              <a:t>3) Близкими нам являются _______________________________</a:t>
            </a:r>
          </a:p>
          <a:p>
            <a:r>
              <a:rPr lang="ru-RU" dirty="0" smtClean="0"/>
              <a:t>4) Милосердие не выбирает людей </a:t>
            </a:r>
            <a:r>
              <a:rPr lang="ru-RU" dirty="0" err="1" smtClean="0"/>
              <a:t>по_______________________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2844" y="1000108"/>
            <a:ext cx="8643998" cy="58169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Прием « Мудрые  совы»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u="sng" dirty="0" smtClean="0">
              <a:solidFill>
                <a:srgbClr val="111115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Обучающимся предлагается самостоятельно проработать содержание текста учебника (индивидуально или в группе). Затем дети получают рабочий лист с конкретными вопросами и заданиями с целью обработки содержащейся в тексте информации. Рассмотрим примеры таких заданий: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Азы работы над текстом. Найдите в тексте основные (новые) понятия и запишите их в алфавитном порядке.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не ждали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  Выберите из текста новую информацию, которая является для Вас неожиданной, так как противоречит Вашим ожиданиям и первоначальным представлениям.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 уже знаешь, последние новости?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 Запишите ту информацию, которая является для Вас новой.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Главная жизненная мудрость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Постарайтесь выразить главную мысль текста одной фразой. Или какая из фраз каждого раздела является центральным высказыванием, какие фразы являются ключевыми?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Известное и неизвестное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 Найдите в тексте ту информацию, которая является для Вас известной, и ту информацию, которая была ранее известной.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Иллюстративное изображение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Постарайтесь проиллюстрировать основную мысль текста и, если возможно, Вашу реакцию на нее в виде рисунка, схемы, карикатуры и т.д.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Поучительный вывод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 Можно ли сделать из прочитанного такие выводы, которые были бы значимы для будущей деятельности и жизни?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Важные темы для обсуждения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 Найдите в тексте такие высказывания, которые заслуживают особого внимания, и достойны обсуждения в рамках общей дискуссии на уроке.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79513" y="764704"/>
            <a:ext cx="8757502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51520" y="692696"/>
            <a:ext cx="864096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функциональной грамотности, который включает: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совокупность умений и навыков, отражающих способность обучающегося осуществлять смысловое чтение – воспринимать письменный текст, анализировать, оценивать, обобщать представленные в нем сведения;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способность извлекать необходимую информацию для ее преобразования в соответствии с учебной задачей; ориентироваться с помощью различной текстовой информации в жизненных ситуациях;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потребность в читательской деятельности с целью успешной социализации, дальнейшего образования,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саморазвития*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начального образования «Начальная школа XXI века» под редакцией Н.Ф. Виноградовой.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читательская грамотность?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59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51520" y="620688"/>
            <a:ext cx="871296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shareslide.ru/img/thumbs/7ebe98b96c2665890ca5739201ee20ad-800x.jpg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760913" cy="657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79512" y="332656"/>
            <a:ext cx="8784976" cy="641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51520" y="512676"/>
            <a:ext cx="8712968" cy="61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258888" y="260350"/>
            <a:ext cx="7654925" cy="3025775"/>
          </a:xfrm>
        </p:spPr>
        <p:txBody>
          <a:bodyPr/>
          <a:lstStyle/>
          <a:p>
            <a:r>
              <a:rPr lang="ru-RU" sz="7200" b="1" i="1" smtClean="0">
                <a:solidFill>
                  <a:srgbClr val="9C0C4A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7200" b="1" i="1" smtClean="0">
                <a:solidFill>
                  <a:srgbClr val="9C0C4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smtClean="0">
                <a:solidFill>
                  <a:srgbClr val="9C0C4A"/>
                </a:solidFill>
                <a:latin typeface="Times New Roman" pitchFamily="18" charset="0"/>
                <a:cs typeface="Times New Roman" pitchFamily="18" charset="0"/>
              </a:rPr>
              <a:t>за внимание! </a:t>
            </a:r>
          </a:p>
        </p:txBody>
      </p:sp>
      <p:pic>
        <p:nvPicPr>
          <p:cNvPr id="20483" name="Picture 8" descr="F:\анимашки\Анимашки 2\Новая папка\rose.gif"/>
          <p:cNvPicPr>
            <a:picLocks noChangeAspect="1" noChangeArrowheads="1" noCrop="1"/>
          </p:cNvPicPr>
          <p:nvPr/>
        </p:nvPicPr>
        <p:blipFill>
          <a:blip/>
          <a:srcRect/>
          <a:stretch>
            <a:fillRect/>
          </a:stretch>
        </p:blipFill>
        <p:spPr bwMode="auto">
          <a:xfrm rot="2537700">
            <a:off x="3238500" y="2768600"/>
            <a:ext cx="2471738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Содержимое 9"/>
          <p:cNvSpPr>
            <a:spLocks noGrp="1"/>
          </p:cNvSpPr>
          <p:nvPr>
            <p:ph idx="1"/>
          </p:nvPr>
        </p:nvSpPr>
        <p:spPr>
          <a:xfrm>
            <a:off x="1258888" y="6357938"/>
            <a:ext cx="7634287" cy="268287"/>
          </a:xfrm>
        </p:spPr>
        <p:txBody>
          <a:bodyPr>
            <a:normAutofit fontScale="55000" lnSpcReduction="20000"/>
          </a:bodyPr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640960" cy="64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208228" y="261046"/>
            <a:ext cx="8828268" cy="662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6712"/>
            <a:ext cx="8507288" cy="58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23528" y="458670"/>
            <a:ext cx="8568951" cy="6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79512" y="458669"/>
            <a:ext cx="8784976" cy="626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86873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«Путешествие по станциям» </a:t>
            </a:r>
          </a:p>
          <a:p>
            <a:endParaRPr lang="ru-RU" sz="2800" b="1" dirty="0" smtClean="0"/>
          </a:p>
          <a:p>
            <a:r>
              <a:rPr lang="ru-RU" sz="2000" b="1" dirty="0" smtClean="0"/>
              <a:t>1 группа</a:t>
            </a:r>
            <a:endParaRPr lang="ru-RU" sz="2000" dirty="0" smtClean="0"/>
          </a:p>
          <a:p>
            <a:r>
              <a:rPr lang="ru-RU" sz="2000" b="1" dirty="0" smtClean="0"/>
              <a:t> Работа с учителем</a:t>
            </a:r>
            <a:endParaRPr lang="ru-RU" sz="2000" dirty="0" smtClean="0"/>
          </a:p>
          <a:p>
            <a:r>
              <a:rPr lang="ru-RU" sz="2000" b="1" dirty="0" smtClean="0"/>
              <a:t>Учебная задача:  </a:t>
            </a:r>
            <a:r>
              <a:rPr lang="ru-RU" sz="2000" dirty="0" smtClean="0"/>
              <a:t>Учащиеся работают с пословицами и поговорками на тему «Дружба», цель работы - найти ключевые слова, которые помогают понять скрытый смысл пословицы.</a:t>
            </a:r>
          </a:p>
          <a:p>
            <a:r>
              <a:rPr lang="ru-RU" sz="2000" b="1" dirty="0" smtClean="0"/>
              <a:t> 2.Работа в группе.</a:t>
            </a:r>
            <a:endParaRPr lang="ru-RU" sz="2000" dirty="0" smtClean="0"/>
          </a:p>
          <a:p>
            <a:r>
              <a:rPr lang="ru-RU" sz="2000" dirty="0" smtClean="0"/>
              <a:t>Учебная задача: прочитать рассказ и придумать его окончание. Составить вопросы по тексту.</a:t>
            </a:r>
          </a:p>
          <a:p>
            <a:r>
              <a:rPr lang="ru-RU" sz="2000" b="1" dirty="0" smtClean="0"/>
              <a:t> 3. Работа на компьютере.</a:t>
            </a:r>
            <a:endParaRPr lang="ru-RU" sz="2000" dirty="0" smtClean="0"/>
          </a:p>
          <a:p>
            <a:r>
              <a:rPr lang="ru-RU" sz="2000" dirty="0" smtClean="0"/>
              <a:t>Учебная задача:   распределить пословицы и поговорки из общего списка в две группы: 1) пословицы характеризующие ребят, которые обижают рыжего; </a:t>
            </a:r>
          </a:p>
          <a:p>
            <a:r>
              <a:rPr lang="ru-RU" sz="2000" dirty="0" smtClean="0"/>
              <a:t>2) пословицы, которые характеризуют старшеклассника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r>
              <a:rPr lang="ru-RU" sz="2000" b="1" dirty="0" smtClean="0"/>
              <a:t> </a:t>
            </a:r>
          </a:p>
          <a:p>
            <a:endParaRPr lang="ru-RU" sz="2000" b="1" dirty="0" smtClean="0"/>
          </a:p>
          <a:p>
            <a:endParaRPr lang="ru-RU" sz="2000" dirty="0" smtClean="0"/>
          </a:p>
          <a:p>
            <a:endParaRPr lang="ru-RU" sz="2800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357694"/>
            <a:ext cx="1633731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23762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404631"/>
            <a:ext cx="4608512" cy="307550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3" y="2500306"/>
          <a:ext cx="6682130" cy="2488324"/>
        </p:xfrm>
        <a:graphic>
          <a:graphicData uri="http://schemas.openxmlformats.org/drawingml/2006/table">
            <a:tbl>
              <a:tblPr/>
              <a:tblGrid>
                <a:gridCol w="222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1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название народа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отношение к природе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объяснение такого отношения к природе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14348" y="714356"/>
            <a:ext cx="58969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8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Прочитайте, проанализируйте как относились к природе люди разных национальностей , сделайте вывод и  заполните таблицу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8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Можно организовать работу в парах)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4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506</Words>
  <Application>Microsoft Office PowerPoint</Application>
  <PresentationFormat>Экран (4:3)</PresentationFormat>
  <Paragraphs>99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PT Sans</vt:lpstr>
      <vt:lpstr>Symbol</vt:lpstr>
      <vt:lpstr>Times New Roman</vt:lpstr>
      <vt:lpstr>Тема Office</vt:lpstr>
      <vt:lpstr>Формирование читательской грамотности</vt:lpstr>
      <vt:lpstr>Что такое читательская грамотность?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Работа по карточкам</vt:lpstr>
      <vt:lpstr>1 задание: вставьте слова в предложения  1) Исследователями северных морей России стали братья ______.В их честь одно из ____ названо именем братьев ____. 2) 888 дней на Тибете провел русский путешественник и исследователь _____. Русское географическое общество наградило его премией имени Пржевальского и ______ _____. 3) К.Э.Циолковский является основателем науки _____. Он разработал проект нового летательного аппарата - ______. 4) Петр Капица и Николай Семенов – русские ученые за открытия в науке ________ были награждены ____ ______ - премией шведской академии наук. 5) В годы Великой Отечественной войны колхозник Саратовской области ______ на средства, скопленные от сельскохозяйственной продукции, подарил Красной армии ______.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Читательская грамотность</dc:title>
  <dc:creator>Admin</dc:creator>
  <cp:lastModifiedBy>Admin</cp:lastModifiedBy>
  <cp:revision>3</cp:revision>
  <dcterms:modified xsi:type="dcterms:W3CDTF">2024-03-31T11:20:34Z</dcterms:modified>
</cp:coreProperties>
</file>