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6" r:id="rId3"/>
    <p:sldId id="262" r:id="rId4"/>
    <p:sldId id="284" r:id="rId5"/>
    <p:sldId id="286" r:id="rId6"/>
    <p:sldId id="287" r:id="rId7"/>
    <p:sldId id="266" r:id="rId8"/>
    <p:sldId id="288" r:id="rId9"/>
    <p:sldId id="268" r:id="rId10"/>
    <p:sldId id="276" r:id="rId11"/>
    <p:sldId id="275" r:id="rId12"/>
    <p:sldId id="271" r:id="rId13"/>
    <p:sldId id="259" r:id="rId14"/>
    <p:sldId id="267" r:id="rId15"/>
    <p:sldId id="270" r:id="rId16"/>
    <p:sldId id="274" r:id="rId17"/>
    <p:sldId id="277" r:id="rId18"/>
    <p:sldId id="273" r:id="rId19"/>
    <p:sldId id="283" r:id="rId20"/>
    <p:sldId id="289" r:id="rId21"/>
    <p:sldId id="280" r:id="rId22"/>
    <p:sldId id="278" r:id="rId23"/>
    <p:sldId id="281" r:id="rId24"/>
    <p:sldId id="282" r:id="rId25"/>
    <p:sldId id="269" r:id="rId26"/>
    <p:sldId id="25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02" y="-11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Что понимается под термином «естественнонаучная грамотность»? </a:t>
            </a:r>
            <a:endParaRPr lang="ru-RU" dirty="0" smtClean="0"/>
          </a:p>
          <a:p>
            <a:r>
              <a:rPr lang="ru-RU" dirty="0" smtClean="0"/>
              <a:t>▪ </a:t>
            </a:r>
            <a:r>
              <a:rPr lang="ru-RU" dirty="0"/>
              <a:t>Какими компетентностями должен обладать естественнонаучно грамотный человек? </a:t>
            </a:r>
            <a:endParaRPr lang="ru-RU" dirty="0" smtClean="0"/>
          </a:p>
          <a:p>
            <a:r>
              <a:rPr lang="ru-RU" dirty="0" smtClean="0"/>
              <a:t>▪ </a:t>
            </a:r>
            <a:r>
              <a:rPr lang="ru-RU" dirty="0"/>
              <a:t>С помощью чего оценивается естественнонаучная грамотность? В чем особенность заданий? </a:t>
            </a:r>
            <a:endParaRPr lang="ru-RU" dirty="0" smtClean="0"/>
          </a:p>
          <a:p>
            <a:r>
              <a:rPr lang="ru-RU" dirty="0" smtClean="0"/>
              <a:t>▪ </a:t>
            </a:r>
            <a:r>
              <a:rPr lang="ru-RU" dirty="0"/>
              <a:t>Из чего состоит естественнонаучная грамотность младшего школьника</a:t>
            </a:r>
            <a:r>
              <a:rPr lang="ru-RU" dirty="0" smtClean="0"/>
              <a:t>?</a:t>
            </a:r>
          </a:p>
          <a:p>
            <a:r>
              <a:rPr lang="ru-RU" dirty="0" smtClean="0"/>
              <a:t> </a:t>
            </a:r>
            <a:r>
              <a:rPr lang="ru-RU" dirty="0"/>
              <a:t>▪ Как формировать каждую составляющую естественнонаучной грамотности младшего школьника в контексте обновленного ФГОС НОО? </a:t>
            </a:r>
            <a:endParaRPr lang="ru-RU" dirty="0" smtClean="0"/>
          </a:p>
          <a:p>
            <a:r>
              <a:rPr lang="ru-RU" dirty="0" smtClean="0"/>
              <a:t>▪ </a:t>
            </a:r>
            <a:r>
              <a:rPr lang="ru-RU" dirty="0"/>
              <a:t>Переориентирование учебного процесса на эффективное овладение естественнонаучной функциональной грамотностью в контексте обновленного ФГОС НОО.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Формирование у младших школьников основ естественнонаучной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58540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Самостоятельная практическая деятельность </a:t>
            </a:r>
            <a:endParaRPr lang="ru-RU" dirty="0"/>
          </a:p>
        </p:txBody>
      </p:sp>
      <p:pic>
        <p:nvPicPr>
          <p:cNvPr id="1026" name="Picture 2" descr="C:\данные\фотки\Фотки\2023год\IMG_20230330_0851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27430"/>
            <a:ext cx="6840760" cy="513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98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356384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17013"/>
            <a:ext cx="4176464" cy="556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00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Мини - исследования</a:t>
            </a:r>
            <a:endParaRPr lang="ru-RU" dirty="0"/>
          </a:p>
        </p:txBody>
      </p:sp>
      <p:pic>
        <p:nvPicPr>
          <p:cNvPr id="1026" name="Picture 2" descr="C:\данные\фотки\Фотки\2021 год\IMG_20211027_11515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4746096" cy="355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данные\фотки\Фотки\2021 год\IMG_20211027_11353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951" y="1288124"/>
            <a:ext cx="3628529" cy="483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17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Готовность осваивать и использовать знания о природе;</a:t>
            </a:r>
          </a:p>
          <a:p>
            <a:r>
              <a:rPr lang="ru-RU" dirty="0" smtClean="0"/>
              <a:t>Осознание ценности и значения научных знаний о природе;</a:t>
            </a:r>
          </a:p>
          <a:p>
            <a:r>
              <a:rPr lang="ru-RU" dirty="0" smtClean="0"/>
              <a:t>Овладение методами познавательных природных явлений </a:t>
            </a:r>
          </a:p>
          <a:p>
            <a:r>
              <a:rPr lang="ru-RU" dirty="0"/>
              <a:t>Способность к рефлексивным действиям;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Из чего состоит естественнонаучная грамотность младшего школьника?</a:t>
            </a:r>
          </a:p>
        </p:txBody>
      </p:sp>
    </p:spTree>
    <p:extLst>
      <p:ext uri="{BB962C8B-B14F-4D97-AF65-F5344CB8AC3E}">
        <p14:creationId xmlns:p14="http://schemas.microsoft.com/office/powerpoint/2010/main" val="235468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Готовность </a:t>
            </a:r>
            <a:r>
              <a:rPr lang="ru-RU" dirty="0"/>
              <a:t>осваивать и использовать знания о природе;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данные\фотки\Фотки\2023год\169632713639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2831033" cy="377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данные\фотки\Фотки\2023год\169755066638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80928"/>
            <a:ext cx="4550767" cy="341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16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Наблюдение за </a:t>
            </a:r>
            <a:r>
              <a:rPr lang="ru-RU" smtClean="0"/>
              <a:t>зимующими птицами </a:t>
            </a:r>
            <a:endParaRPr lang="ru-RU"/>
          </a:p>
        </p:txBody>
      </p:sp>
      <p:pic>
        <p:nvPicPr>
          <p:cNvPr id="4098" name="Picture 2" descr="C:\данные\фотки\Фотки\2023год\IMG_20221114_14152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данные\фотки\Фотки\2023год\IMG_20221114_14162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56792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данные\фотки\Фотки\2023год\IMG_20221114_1509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33056"/>
            <a:ext cx="2016224" cy="268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43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201" y="2679700"/>
            <a:ext cx="2584847" cy="344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данные\фотки\Фотки\170175980457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7057" y="2679700"/>
            <a:ext cx="1938635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7584" y="404665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Осознание ценности и значения научных знаний о природе</a:t>
            </a:r>
            <a:r>
              <a:rPr lang="ru-RU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29928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Полезные ископаемые, их значение в хозяйстве человека, бережное отношение людей к полезным ископаемым. </a:t>
            </a:r>
            <a:endParaRPr lang="ru-RU" dirty="0" smtClean="0"/>
          </a:p>
          <a:p>
            <a:r>
              <a:rPr lang="ru-RU" dirty="0" smtClean="0"/>
              <a:t>Почва</a:t>
            </a:r>
            <a:r>
              <a:rPr lang="ru-RU" dirty="0"/>
              <a:t>, её состав, значение для живой природы и хозяйственной жизни человека. </a:t>
            </a:r>
            <a:endParaRPr lang="ru-RU" dirty="0" smtClean="0"/>
          </a:p>
          <a:p>
            <a:r>
              <a:rPr lang="ru-RU" dirty="0" smtClean="0"/>
              <a:t>Роль </a:t>
            </a:r>
            <a:r>
              <a:rPr lang="ru-RU" dirty="0"/>
              <a:t>растений в природе и жизни людей, бережное отношение человека к растениям. </a:t>
            </a:r>
            <a:endParaRPr lang="ru-RU" dirty="0" smtClean="0"/>
          </a:p>
          <a:p>
            <a:r>
              <a:rPr lang="ru-RU" dirty="0" smtClean="0"/>
              <a:t>Роль </a:t>
            </a:r>
            <a:r>
              <a:rPr lang="ru-RU" dirty="0"/>
              <a:t>животных в природе и жизни людей, бережное отношение человека к животным. </a:t>
            </a:r>
            <a:endParaRPr lang="ru-RU" dirty="0" smtClean="0"/>
          </a:p>
          <a:p>
            <a:r>
              <a:rPr lang="ru-RU" dirty="0" smtClean="0"/>
              <a:t>Вода и Водоёмы </a:t>
            </a:r>
            <a:r>
              <a:rPr lang="ru-RU" dirty="0"/>
              <a:t>(использование рек и водоёмов человеком) </a:t>
            </a:r>
            <a:endParaRPr lang="ru-RU" dirty="0" smtClean="0"/>
          </a:p>
          <a:p>
            <a:r>
              <a:rPr lang="ru-RU" dirty="0" smtClean="0"/>
              <a:t>Природные </a:t>
            </a:r>
            <a:r>
              <a:rPr lang="ru-RU" dirty="0"/>
              <a:t>зоны </a:t>
            </a:r>
            <a:r>
              <a:rPr lang="ru-RU" dirty="0" smtClean="0"/>
              <a:t>России</a:t>
            </a:r>
            <a:endParaRPr lang="ru-RU" dirty="0">
              <a:effectLst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Темы, которые лежат в основе формирования данной составляющей функциональной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215153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>Овладение методами познавательных природных явлений </a:t>
            </a:r>
            <a:endParaRPr lang="ru-RU" dirty="0">
              <a:effectLst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499255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60848"/>
            <a:ext cx="3427028" cy="456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27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данные\фотки\Фотки\2021 год\IMG_20211027_11294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4183112" cy="557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данные\фотки\Фотки\2021 год\IMG_20211027_11521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4362053" cy="327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15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Естественнонаучная грамотность - способность человека занимать активную гражданскую позицию по вопросам, связанным с естественными науками, и его готовность интересоваться естественнонаучными идеями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Что такое естественнонаучная грамотность?</a:t>
            </a:r>
          </a:p>
        </p:txBody>
      </p:sp>
    </p:spTree>
    <p:extLst>
      <p:ext uri="{BB962C8B-B14F-4D97-AF65-F5344CB8AC3E}">
        <p14:creationId xmlns:p14="http://schemas.microsoft.com/office/powerpoint/2010/main" val="322237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r>
              <a:rPr lang="ru-RU" b="1" dirty="0"/>
              <a:t>рефлексия</a:t>
            </a:r>
            <a:r>
              <a:rPr lang="ru-RU" dirty="0"/>
              <a:t> — это «мыслительный (рациональный) процесс, направленный на анализ, понимание, осознание себя: собственных действий, поведения, речи, опыта, чувств, состояний способностей, характера, </a:t>
            </a:r>
            <a:r>
              <a:rPr lang="ru-RU" dirty="0" smtClean="0"/>
              <a:t>отношений…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Способность к рефлексивным действиям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859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-проявление гражданской позиции при оценке фактов негативного отношения человека к природе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- осуществление экологически ценного поведения в природе, </a:t>
            </a:r>
            <a:endParaRPr lang="ru-RU" dirty="0" smtClean="0"/>
          </a:p>
          <a:p>
            <a:r>
              <a:rPr lang="ru-RU" dirty="0"/>
              <a:t>-</a:t>
            </a:r>
            <a:r>
              <a:rPr lang="ru-RU" dirty="0" smtClean="0"/>
              <a:t>участие </a:t>
            </a:r>
            <a:r>
              <a:rPr lang="ru-RU" dirty="0"/>
              <a:t>в деятельности по ее охране и защите.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Три показателя развивающейся рефлексивной  способности младших школьников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075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Чем опыт отличается от эксперимента?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Опыт </a:t>
            </a:r>
          </a:p>
          <a:p>
            <a:r>
              <a:rPr lang="ru-RU" dirty="0" smtClean="0"/>
              <a:t> </a:t>
            </a:r>
            <a:r>
              <a:rPr lang="ru-RU" dirty="0"/>
              <a:t>констатирует свойство объекта и носит демонстрационный характер. </a:t>
            </a:r>
          </a:p>
          <a:p>
            <a:r>
              <a:rPr lang="ru-RU" dirty="0" smtClean="0"/>
              <a:t>в </a:t>
            </a:r>
            <a:r>
              <a:rPr lang="ru-RU" dirty="0"/>
              <a:t>опыте отсутствует прямое воздействие исследователя на изучаемый объект.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эксперимент</a:t>
            </a:r>
          </a:p>
          <a:p>
            <a:r>
              <a:rPr lang="ru-RU" dirty="0" smtClean="0"/>
              <a:t> </a:t>
            </a:r>
            <a:r>
              <a:rPr lang="ru-RU" dirty="0"/>
              <a:t>ученый вмешивается в процесс протекания явления с целью проверить гипотезу, убедиться в ее истинности или </a:t>
            </a:r>
            <a:r>
              <a:rPr lang="ru-RU" dirty="0" smtClean="0"/>
              <a:t>ложности.</a:t>
            </a:r>
          </a:p>
          <a:p>
            <a:r>
              <a:rPr lang="ru-RU" dirty="0"/>
              <a:t>В</a:t>
            </a:r>
            <a:r>
              <a:rPr lang="ru-RU" dirty="0" smtClean="0"/>
              <a:t>се </a:t>
            </a:r>
            <a:r>
              <a:rPr lang="ru-RU" dirty="0"/>
              <a:t>действия исследователя преднамеренны и направлены на проверку гипотезы. </a:t>
            </a:r>
          </a:p>
        </p:txBody>
      </p:sp>
    </p:spTree>
    <p:extLst>
      <p:ext uri="{BB962C8B-B14F-4D97-AF65-F5344CB8AC3E}">
        <p14:creationId xmlns:p14="http://schemas.microsoft.com/office/powerpoint/2010/main" val="12764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 «Размножение растений»</a:t>
            </a:r>
            <a:endParaRPr lang="ru-RU" dirty="0"/>
          </a:p>
        </p:txBody>
      </p:sp>
      <p:pic>
        <p:nvPicPr>
          <p:cNvPr id="1026" name="Picture 2" descr="C:\данные\фотки\Фотки\2023год\IMG_20230330_08530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22" y="2564905"/>
            <a:ext cx="4362053" cy="327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данные\фотки\Фотки\2023год\IMG_20230330_12544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29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 «Размножение растений»</a:t>
            </a:r>
            <a:endParaRPr lang="ru-RU" dirty="0"/>
          </a:p>
        </p:txBody>
      </p:sp>
      <p:pic>
        <p:nvPicPr>
          <p:cNvPr id="2050" name="Picture 2" descr="C:\данные\фотки\Фотки\2021 год\IMG_20210331_13040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201" y="2141140"/>
            <a:ext cx="2988767" cy="398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данные\фотки\Фотки\2021 год\IMG_20210331_13053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951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36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педтехнологии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988840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	Информационно-коммуникационная технология;</a:t>
            </a:r>
          </a:p>
          <a:p>
            <a:r>
              <a:rPr lang="ru-RU" dirty="0"/>
              <a:t>•	Технология критического мышления;</a:t>
            </a:r>
          </a:p>
          <a:p>
            <a:r>
              <a:rPr lang="ru-RU" dirty="0"/>
              <a:t>•	Технология проектного обучения;</a:t>
            </a:r>
          </a:p>
          <a:p>
            <a:r>
              <a:rPr lang="ru-RU" dirty="0"/>
              <a:t>•	Кейс-технология;</a:t>
            </a:r>
          </a:p>
          <a:p>
            <a:r>
              <a:rPr lang="ru-RU" dirty="0"/>
              <a:t>•	Технология-интегрированного обучения;</a:t>
            </a:r>
          </a:p>
          <a:p>
            <a:r>
              <a:rPr lang="ru-RU" dirty="0"/>
              <a:t>•	Технологии уровневой дифференциации;</a:t>
            </a:r>
          </a:p>
          <a:p>
            <a:r>
              <a:rPr lang="ru-RU" dirty="0"/>
              <a:t>•	Педагогика сотрудничества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396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Встанем на место ребенка, рассмотрим одни из главных компетенций естественнонаучной грамотности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/>
              <a:t>• объяснять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исследовать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анализировать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Практикум по естественнонаучной функциональной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305092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 компетенция. Научное объяснение явлений</a:t>
            </a:r>
            <a:r>
              <a:rPr lang="ru-RU" dirty="0" smtClean="0"/>
              <a:t>.</a:t>
            </a:r>
          </a:p>
          <a:p>
            <a:r>
              <a:rPr lang="ru-RU" dirty="0"/>
              <a:t>2 компетенция. Понимать основные особенности естественнонаучного исследования</a:t>
            </a:r>
            <a:r>
              <a:rPr lang="ru-RU" dirty="0" smtClean="0"/>
              <a:t>.</a:t>
            </a:r>
          </a:p>
          <a:p>
            <a:r>
              <a:rPr lang="ru-RU" dirty="0"/>
              <a:t>3 компетенция. Интерпретировать данные и использовать научные доказательства для получения выводов.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чём особенность заданий по оценке компетенций?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336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613707"/>
              </p:ext>
            </p:extLst>
          </p:nvPr>
        </p:nvGraphicFramePr>
        <p:xfrm>
          <a:off x="755576" y="1844823"/>
          <a:ext cx="7704856" cy="4281340"/>
        </p:xfrm>
        <a:graphic>
          <a:graphicData uri="http://schemas.openxmlformats.org/drawingml/2006/table">
            <a:tbl>
              <a:tblPr firstRow="1" firstCol="1" bandRow="1"/>
              <a:tblGrid>
                <a:gridCol w="3852025"/>
                <a:gridCol w="3852831"/>
              </a:tblGrid>
              <a:tr h="57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Оцениваемые умения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09" marR="64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Характеристика задания: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09" marR="64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Применить естественнонаучные знания для объяснения явления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09" marR="64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Стандартная ситуация, используется программный материал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09" marR="64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1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Распознавать, использовать, создавать объяснительные модели и представления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09" marR="64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Нестандартная ситуация, не имеет готового объяснения. Необходимо произвести преобразования в модель со взаимосвязями.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09" marR="64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Делать и научно обосновывать прогнозы о протекании процесса или явления.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09" marR="64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На основе понимания механизма явления/процесса обосновать дальнейшее развитие событий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09" marR="64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1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Объяснять принцип действия технического устройства или технологии.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09" marR="64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Объяснить, на каких научных знаниях основана работа технического устройства.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09" marR="64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Научное объяснение явлений.</a:t>
            </a:r>
          </a:p>
        </p:txBody>
      </p:sp>
    </p:spTree>
    <p:extLst>
      <p:ext uri="{BB962C8B-B14F-4D97-AF65-F5344CB8AC3E}">
        <p14:creationId xmlns:p14="http://schemas.microsoft.com/office/powerpoint/2010/main" val="120826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Распознавать и формулировать цель данного исследования</a:t>
            </a:r>
          </a:p>
          <a:p>
            <a:r>
              <a:rPr lang="ru-RU" dirty="0"/>
              <a:t>Кратко сформулировать или оценить идею. Описать основные этапы исследования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Понимание основных особенностей естественнонаучного </a:t>
            </a:r>
            <a:r>
              <a:rPr lang="ru-RU" dirty="0" smtClean="0"/>
              <a:t>исследования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520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Интерпретация  данных и использование научных доказательств для получения выводов.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Преобразовывать одну форму представления информации в другую;</a:t>
            </a:r>
          </a:p>
          <a:p>
            <a:r>
              <a:rPr lang="ru-RU" dirty="0"/>
              <a:t>Анализировать , интерпретировать данные  и делать соответствующие выводы;</a:t>
            </a:r>
          </a:p>
          <a:p>
            <a:r>
              <a:rPr lang="ru-RU" dirty="0"/>
              <a:t>Распознавать допущения, доказательства и рассуждения в научных статьях;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46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Наглядные. </a:t>
            </a:r>
            <a:endParaRPr lang="ru-RU" dirty="0" smtClean="0"/>
          </a:p>
          <a:p>
            <a:r>
              <a:rPr lang="ru-RU" dirty="0"/>
              <a:t>Практические. </a:t>
            </a:r>
            <a:endParaRPr lang="ru-RU" dirty="0" smtClean="0"/>
          </a:p>
          <a:p>
            <a:r>
              <a:rPr lang="ru-RU" dirty="0"/>
              <a:t>Словесные. </a:t>
            </a:r>
            <a:endParaRPr lang="ru-RU" dirty="0" smtClean="0"/>
          </a:p>
          <a:p>
            <a:r>
              <a:rPr lang="ru-RU" dirty="0"/>
              <a:t>Игровые. </a:t>
            </a:r>
            <a:endParaRPr lang="ru-RU" dirty="0" smtClean="0"/>
          </a:p>
          <a:p>
            <a:r>
              <a:rPr lang="ru-RU"/>
              <a:t>наблюдения, опыт, мини-исследование, лабораторная работа.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группы методов помогут учителю формировать естественнонаучную грамотность у младшего школьника?</a:t>
            </a:r>
          </a:p>
        </p:txBody>
      </p:sp>
    </p:spTree>
    <p:extLst>
      <p:ext uri="{BB962C8B-B14F-4D97-AF65-F5344CB8AC3E}">
        <p14:creationId xmlns:p14="http://schemas.microsoft.com/office/powerpoint/2010/main" val="74516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Наглядные </a:t>
            </a:r>
            <a:endParaRPr lang="ru-RU" dirty="0"/>
          </a:p>
        </p:txBody>
      </p:sp>
      <p:pic>
        <p:nvPicPr>
          <p:cNvPr id="1026" name="Picture 2" descr="C:\данные\фотки\берегите птиц\SAM_428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5100439" cy="340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данные\фотки\Фотки\2021 год\IMG_20210702_10420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078" y="1268760"/>
            <a:ext cx="3898993" cy="519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7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Наблюдения на экскурсии</a:t>
            </a:r>
            <a:endParaRPr lang="ru-RU" dirty="0"/>
          </a:p>
        </p:txBody>
      </p:sp>
      <p:pic>
        <p:nvPicPr>
          <p:cNvPr id="3074" name="Picture 2" descr="C:\данные\фотки\Фотки\2023год\169755066618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45" y="1844824"/>
            <a:ext cx="3061580" cy="408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данные\фотки\Фотки\2023год\169719710196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69066"/>
            <a:ext cx="3343399" cy="445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1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1316</TotalTime>
  <Words>628</Words>
  <Application>Microsoft Office PowerPoint</Application>
  <PresentationFormat>Экран (4:3)</PresentationFormat>
  <Paragraphs>89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Волна</vt:lpstr>
      <vt:lpstr>Формирование у младших школьников основ естественнонаучной грамотности</vt:lpstr>
      <vt:lpstr>Что такое естественнонаучная грамотность?</vt:lpstr>
      <vt:lpstr>В чём особенность заданий по оценке компетенций?</vt:lpstr>
      <vt:lpstr>Научное объяснение явлений.</vt:lpstr>
      <vt:lpstr>Понимание основных особенностей естественнонаучного исследования</vt:lpstr>
      <vt:lpstr>Интерпретация  данных и использование научных доказательств для получения выводов. </vt:lpstr>
      <vt:lpstr>группы методов помогут учителю формировать естественнонаучную грамотность у младшего школьника?</vt:lpstr>
      <vt:lpstr>Наглядные </vt:lpstr>
      <vt:lpstr>Наблюдения на экскурсии</vt:lpstr>
      <vt:lpstr>Самостоятельная практическая деятельность </vt:lpstr>
      <vt:lpstr>Презентация PowerPoint</vt:lpstr>
      <vt:lpstr>Мини - исследования</vt:lpstr>
      <vt:lpstr>Из чего состоит естественнонаучная грамотность младшего школьника?</vt:lpstr>
      <vt:lpstr> Готовность осваивать и использовать знания о природе; </vt:lpstr>
      <vt:lpstr>Наблюдение за зимующими птицами </vt:lpstr>
      <vt:lpstr> </vt:lpstr>
      <vt:lpstr>Темы, которые лежат в основе формирования данной составляющей функциональной грамотности</vt:lpstr>
      <vt:lpstr>Овладение методами познавательных природных явлений </vt:lpstr>
      <vt:lpstr>Презентация PowerPoint</vt:lpstr>
      <vt:lpstr>Способность к рефлексивным действиям</vt:lpstr>
      <vt:lpstr>Три показателя развивающейся рефлексивной  способности младших школьников</vt:lpstr>
      <vt:lpstr>Чем опыт отличается от эксперимента?</vt:lpstr>
      <vt:lpstr>Проект «Размножение растений»</vt:lpstr>
      <vt:lpstr>Проект «Размножение растений»</vt:lpstr>
      <vt:lpstr>педтехнологии</vt:lpstr>
      <vt:lpstr>Практикум по естественнонаучной функциональной грамотности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у младших школьников основ естественнонаучной грамотности</dc:title>
  <dc:creator>home</dc:creator>
  <cp:lastModifiedBy>home</cp:lastModifiedBy>
  <cp:revision>49</cp:revision>
  <dcterms:created xsi:type="dcterms:W3CDTF">2023-11-19T10:09:54Z</dcterms:created>
  <dcterms:modified xsi:type="dcterms:W3CDTF">2024-01-09T15:29:28Z</dcterms:modified>
</cp:coreProperties>
</file>