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1" r:id="rId5"/>
    <p:sldId id="258" r:id="rId6"/>
    <p:sldId id="25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A5434-5500-470A-AE41-500729FC1B89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D6EC-7F48-4814-BE47-DDCFD4F25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755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A5434-5500-470A-AE41-500729FC1B89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D6EC-7F48-4814-BE47-DDCFD4F25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605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A5434-5500-470A-AE41-500729FC1B89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D6EC-7F48-4814-BE47-DDCFD4F25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297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A5434-5500-470A-AE41-500729FC1B89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D6EC-7F48-4814-BE47-DDCFD4F25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28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A5434-5500-470A-AE41-500729FC1B89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D6EC-7F48-4814-BE47-DDCFD4F25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16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A5434-5500-470A-AE41-500729FC1B89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D6EC-7F48-4814-BE47-DDCFD4F25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38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A5434-5500-470A-AE41-500729FC1B89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D6EC-7F48-4814-BE47-DDCFD4F25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691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A5434-5500-470A-AE41-500729FC1B89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D6EC-7F48-4814-BE47-DDCFD4F25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978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A5434-5500-470A-AE41-500729FC1B89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D6EC-7F48-4814-BE47-DDCFD4F25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823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A5434-5500-470A-AE41-500729FC1B89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D6EC-7F48-4814-BE47-DDCFD4F25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651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A5434-5500-470A-AE41-500729FC1B89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D6EC-7F48-4814-BE47-DDCFD4F25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522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A5434-5500-470A-AE41-500729FC1B89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6D6EC-7F48-4814-BE47-DDCFD4F25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4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124" y="1825625"/>
            <a:ext cx="6305752" cy="4351338"/>
          </a:xfrm>
        </p:spPr>
      </p:pic>
      <p:pic>
        <p:nvPicPr>
          <p:cNvPr id="4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41"/>
          <a:stretch/>
        </p:blipFill>
        <p:spPr>
          <a:xfrm>
            <a:off x="0" y="19049"/>
            <a:ext cx="12192000" cy="683895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752114" y="3187337"/>
            <a:ext cx="270401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Liberation Serif" panose="02020603050405020304" pitchFamily="18" charset="0"/>
              </a:rPr>
              <a:t>Ибрагимова Татьяна Михайловна, Руководитель ММО учителей биологии и экологии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6572" y="5923181"/>
            <a:ext cx="8033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Публичный отчет за  2024-2025 гг</a:t>
            </a:r>
            <a:r>
              <a:rPr lang="ru-RU" dirty="0"/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81BCDF-1B28-4D70-B22D-AB344E614E95}"/>
              </a:ext>
            </a:extLst>
          </p:cNvPr>
          <p:cNvSpPr txBox="1"/>
          <p:nvPr/>
        </p:nvSpPr>
        <p:spPr>
          <a:xfrm>
            <a:off x="326572" y="350044"/>
            <a:ext cx="737877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Методическая тема: ««Совершенствование методических принципов, связанных с внедрением современных педагогических технологий как важнейшее условие реализации ФГОС нового поколения и ФОП»</a:t>
            </a:r>
          </a:p>
        </p:txBody>
      </p:sp>
    </p:spTree>
    <p:extLst>
      <p:ext uri="{BB962C8B-B14F-4D97-AF65-F5344CB8AC3E}">
        <p14:creationId xmlns:p14="http://schemas.microsoft.com/office/powerpoint/2010/main" val="1109999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41"/>
          <a:stretch/>
        </p:blipFill>
        <p:spPr>
          <a:xfrm>
            <a:off x="0" y="0"/>
            <a:ext cx="12192000" cy="6838951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C8DC3F0-80E3-46D2-ABA7-CC08162AFFD9}"/>
              </a:ext>
            </a:extLst>
          </p:cNvPr>
          <p:cNvSpPr txBox="1"/>
          <p:nvPr/>
        </p:nvSpPr>
        <p:spPr>
          <a:xfrm>
            <a:off x="158496" y="1270630"/>
            <a:ext cx="11061192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Задачи: </a:t>
            </a:r>
          </a:p>
          <a:p>
            <a:r>
              <a:rPr lang="ru-RU" dirty="0"/>
              <a:t>1.изучить стратегические документы, обусловившие обновление содержания образования в РФ; основные направления развития системы преподавания биологии и экологии;</a:t>
            </a:r>
          </a:p>
          <a:p>
            <a:r>
              <a:rPr lang="ru-RU" dirty="0"/>
              <a:t>2.внедрять инновационные подходы к преподаванию биологии и экологии в условиях реализации ФГОС СОО и ООО, новых ФОП;</a:t>
            </a:r>
          </a:p>
          <a:p>
            <a:r>
              <a:rPr lang="ru-RU" dirty="0"/>
              <a:t>3.развивать функциональную грамотность на уроках биологии и во внеурочной деятельности;</a:t>
            </a:r>
          </a:p>
          <a:p>
            <a:r>
              <a:rPr lang="ru-RU" dirty="0"/>
              <a:t>4.обобщение и распространение положительного педагогического опыта, работа с молодыми педагогами;</a:t>
            </a:r>
          </a:p>
          <a:p>
            <a:r>
              <a:rPr lang="ru-RU" dirty="0"/>
              <a:t>5.усиление воспитательного потенциала урочной и внеурочной образовательной деятельности учителей путём привлечения школьников к участию в школьных, муниципальных, региональных, федеральных мероприятиях, конкурсах, конференциях;</a:t>
            </a:r>
          </a:p>
          <a:p>
            <a:r>
              <a:rPr lang="ru-RU" dirty="0"/>
              <a:t>6.научно-методическая подготовка учителей по подготовке учащихся к государственной аттестации в форме ОГЭ и ЕГЭ, ВПР;</a:t>
            </a:r>
          </a:p>
          <a:p>
            <a:r>
              <a:rPr lang="ru-RU" dirty="0"/>
              <a:t>7.развитие мотивации педагогов к самообразованию, дальнейшему профессиональному росту, к поиску новых подходов преподавания дисциплин естественнонаучного цикла;</a:t>
            </a:r>
          </a:p>
          <a:p>
            <a:r>
              <a:rPr lang="ru-RU" dirty="0"/>
              <a:t>8.продолжить работу по совершенствованию педагогического мастерства учителей, их профессионального уровня посредством выступления на методических заседаниях, работы по теме самообразования, творческих отчетов, публикаций в периодической печати, открытых уроков, обучения на курсах повышения квалификации.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1ED443-6C15-4AB5-96E7-ECFD5A08A4D0}"/>
              </a:ext>
            </a:extLst>
          </p:cNvPr>
          <p:cNvSpPr txBox="1"/>
          <p:nvPr/>
        </p:nvSpPr>
        <p:spPr>
          <a:xfrm>
            <a:off x="158496" y="41959"/>
            <a:ext cx="957072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Цель: расширение профессиональных знаний и совершенствование практических умений педагогов в области инновационных педагогических технологий в условиях реализации обновленных ФГОС и ФОП.</a:t>
            </a:r>
          </a:p>
        </p:txBody>
      </p:sp>
    </p:spTree>
    <p:extLst>
      <p:ext uri="{BB962C8B-B14F-4D97-AF65-F5344CB8AC3E}">
        <p14:creationId xmlns:p14="http://schemas.microsoft.com/office/powerpoint/2010/main" val="695970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41"/>
          <a:stretch/>
        </p:blipFill>
        <p:spPr>
          <a:xfrm>
            <a:off x="0" y="-1"/>
            <a:ext cx="12192000" cy="6838951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D3E810-DAD0-4944-B1A1-4A6186E9D752}"/>
              </a:ext>
            </a:extLst>
          </p:cNvPr>
          <p:cNvSpPr txBox="1"/>
          <p:nvPr/>
        </p:nvSpPr>
        <p:spPr>
          <a:xfrm>
            <a:off x="146304" y="114808"/>
            <a:ext cx="7778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ПОСЕЩАЕМОСТЬ ЗАСЕДАНИЙ ММО</a:t>
            </a: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E69A2BC6-C5B1-4423-934C-FC460124E7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768579"/>
              </p:ext>
            </p:extLst>
          </p:nvPr>
        </p:nvGraphicFramePr>
        <p:xfrm>
          <a:off x="256032" y="688437"/>
          <a:ext cx="8887968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672">
                  <a:extLst>
                    <a:ext uri="{9D8B030D-6E8A-4147-A177-3AD203B41FA5}">
                      <a16:colId xmlns:a16="http://schemas.microsoft.com/office/drawing/2014/main" val="1260193856"/>
                    </a:ext>
                  </a:extLst>
                </a:gridCol>
                <a:gridCol w="4681728">
                  <a:extLst>
                    <a:ext uri="{9D8B030D-6E8A-4147-A177-3AD203B41FA5}">
                      <a16:colId xmlns:a16="http://schemas.microsoft.com/office/drawing/2014/main" val="2972661948"/>
                    </a:ext>
                  </a:extLst>
                </a:gridCol>
                <a:gridCol w="1877568">
                  <a:extLst>
                    <a:ext uri="{9D8B030D-6E8A-4147-A177-3AD203B41FA5}">
                      <a16:colId xmlns:a16="http://schemas.microsoft.com/office/drawing/2014/main" val="520120906"/>
                    </a:ext>
                  </a:extLst>
                </a:gridCol>
              </a:tblGrid>
              <a:tr h="812304">
                <a:tc>
                  <a:txBody>
                    <a:bodyPr/>
                    <a:lstStyle/>
                    <a:p>
                      <a:r>
                        <a:rPr lang="ru-RU" sz="2400" dirty="0"/>
                        <a:t>Дата проведения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Количество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25014"/>
                  </a:ext>
                </a:extLst>
              </a:tr>
              <a:tr h="812304">
                <a:tc>
                  <a:txBody>
                    <a:bodyPr/>
                    <a:lstStyle/>
                    <a:p>
                      <a:r>
                        <a:rPr lang="ru-RU" sz="2400" dirty="0"/>
                        <a:t>28 октября </a:t>
                      </a:r>
                    </a:p>
                    <a:p>
                      <a:r>
                        <a:rPr lang="ru-RU" sz="2400" dirty="0"/>
                        <a:t>2024 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Технологии, методики, приемы повышения эффективности обучения в рамках подготовки к ВПР, ОГЭ и ЕГЭ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275854"/>
                  </a:ext>
                </a:extLst>
              </a:tr>
              <a:tr h="451280">
                <a:tc>
                  <a:txBody>
                    <a:bodyPr/>
                    <a:lstStyle/>
                    <a:p>
                      <a:r>
                        <a:rPr lang="ru-RU" sz="2400" dirty="0"/>
                        <a:t>12 декабря </a:t>
                      </a:r>
                    </a:p>
                    <a:p>
                      <a:r>
                        <a:rPr lang="ru-RU" sz="2400" dirty="0"/>
                        <a:t>2025 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Наиболее сложные вопросы КИМ ЕГЭ 2025. (для учителей, работающих в 10-11 классах)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823697"/>
                  </a:ext>
                </a:extLst>
              </a:tr>
              <a:tr h="451280">
                <a:tc>
                  <a:txBody>
                    <a:bodyPr/>
                    <a:lstStyle/>
                    <a:p>
                      <a:r>
                        <a:rPr lang="ru-RU" sz="2400" dirty="0"/>
                        <a:t>10 января </a:t>
                      </a:r>
                    </a:p>
                    <a:p>
                      <a:r>
                        <a:rPr lang="ru-RU" sz="2400" dirty="0"/>
                        <a:t>2025 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Единый методический день заседание ММО метод-бой «Встреча мастеров».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4313472"/>
                  </a:ext>
                </a:extLst>
              </a:tr>
              <a:tr h="451280">
                <a:tc>
                  <a:txBody>
                    <a:bodyPr/>
                    <a:lstStyle/>
                    <a:p>
                      <a:r>
                        <a:rPr lang="ru-RU" sz="2400" dirty="0"/>
                        <a:t>9 апреля 2025 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Единый методический день «Социальное партнерство»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42194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F5F1526-6E08-4EF7-A71C-F4C6ECD40B50}"/>
              </a:ext>
            </a:extLst>
          </p:cNvPr>
          <p:cNvSpPr txBox="1"/>
          <p:nvPr/>
        </p:nvSpPr>
        <p:spPr>
          <a:xfrm>
            <a:off x="9704832" y="3718560"/>
            <a:ext cx="1648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Не принимали участие в заседаниях ММО МОУ №5,6,7.</a:t>
            </a:r>
          </a:p>
        </p:txBody>
      </p:sp>
    </p:spTree>
    <p:extLst>
      <p:ext uri="{BB962C8B-B14F-4D97-AF65-F5344CB8AC3E}">
        <p14:creationId xmlns:p14="http://schemas.microsoft.com/office/powerpoint/2010/main" val="3652934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41"/>
          <a:stretch/>
        </p:blipFill>
        <p:spPr>
          <a:xfrm>
            <a:off x="0" y="-1"/>
            <a:ext cx="12192000" cy="6838951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C0C7E64-6EA1-407B-883F-FFFE1845AE7B}"/>
              </a:ext>
            </a:extLst>
          </p:cNvPr>
          <p:cNvSpPr txBox="1"/>
          <p:nvPr/>
        </p:nvSpPr>
        <p:spPr>
          <a:xfrm>
            <a:off x="213360" y="377316"/>
            <a:ext cx="961339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Направления деятельности ММО</a:t>
            </a:r>
          </a:p>
          <a:p>
            <a:r>
              <a:rPr lang="ru-RU" sz="2800" dirty="0"/>
              <a:t>•	Изучение нормативных документов и рекомендаций </a:t>
            </a:r>
          </a:p>
          <a:p>
            <a:r>
              <a:rPr lang="ru-RU" sz="2800" dirty="0"/>
              <a:t>•	Использование новых образовательных технологий и методик обучения с целью повышения качества образования </a:t>
            </a:r>
          </a:p>
          <a:p>
            <a:r>
              <a:rPr lang="ru-RU" sz="2800" dirty="0"/>
              <a:t>•	Выявление профессиональных затруднений педагогических работников</a:t>
            </a:r>
          </a:p>
          <a:p>
            <a:r>
              <a:rPr lang="ru-RU" sz="2800" dirty="0"/>
              <a:t>•	Организация работы по обобщению и распространению опыта</a:t>
            </a:r>
          </a:p>
          <a:p>
            <a:r>
              <a:rPr lang="ru-RU" sz="2800" dirty="0"/>
              <a:t>•	Диагностика уровня профессиональной компетентности и методической подготовки педагогов</a:t>
            </a:r>
          </a:p>
        </p:txBody>
      </p:sp>
    </p:spTree>
    <p:extLst>
      <p:ext uri="{BB962C8B-B14F-4D97-AF65-F5344CB8AC3E}">
        <p14:creationId xmlns:p14="http://schemas.microsoft.com/office/powerpoint/2010/main" val="96967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41"/>
          <a:stretch/>
        </p:blipFill>
        <p:spPr>
          <a:xfrm>
            <a:off x="0" y="-1"/>
            <a:ext cx="12192000" cy="6838951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B841D18-0CC9-48F3-B397-79C53C8EA678}"/>
              </a:ext>
            </a:extLst>
          </p:cNvPr>
          <p:cNvSpPr txBox="1"/>
          <p:nvPr/>
        </p:nvSpPr>
        <p:spPr>
          <a:xfrm>
            <a:off x="219456" y="150743"/>
            <a:ext cx="885139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Проблемы:</a:t>
            </a:r>
          </a:p>
          <a:p>
            <a:pPr marL="342900" indent="-342900">
              <a:buAutoNum type="arabicPeriod"/>
            </a:pPr>
            <a:r>
              <a:rPr lang="ru-RU" sz="2400" dirty="0"/>
              <a:t>Низкий уровень посещаемости  заседаний ММО.</a:t>
            </a:r>
          </a:p>
          <a:p>
            <a:pPr marL="342900" indent="-342900">
              <a:buAutoNum type="arabicPeriod"/>
            </a:pPr>
            <a:r>
              <a:rPr lang="ru-RU" sz="2400" dirty="0"/>
              <a:t>Не проведено выездное заседание ММО (по плану: «Использование оборудования «Точки роста» в реализации программ внеурочной деятельности.  Мастер класс в МБОУ СОШ №10 )</a:t>
            </a:r>
          </a:p>
          <a:p>
            <a:pPr marL="342900" indent="-342900">
              <a:buAutoNum type="arabicPeriod"/>
            </a:pPr>
            <a:r>
              <a:rPr lang="ru-RU" sz="2400" dirty="0"/>
              <a:t>Переход на новый ФГОС и ФОП (концентрическая система и линейная).</a:t>
            </a:r>
          </a:p>
          <a:p>
            <a:pPr marL="342900" indent="-342900">
              <a:buAutoNum type="arabicPeriod"/>
            </a:pPr>
            <a:r>
              <a:rPr lang="ru-RU" sz="2400" dirty="0"/>
              <a:t> Появление нового формата ВПР по биологии.</a:t>
            </a:r>
          </a:p>
          <a:p>
            <a:pPr marL="342900" indent="-342900">
              <a:buAutoNum type="arabicPeriod"/>
            </a:pPr>
            <a:r>
              <a:rPr lang="ru-RU" sz="2400" dirty="0"/>
              <a:t>Усложнение заданий ОГЭ и ЕГЭ.</a:t>
            </a:r>
          </a:p>
          <a:p>
            <a:pPr marL="342900" indent="-342900">
              <a:buAutoNum type="arabicPeriod"/>
            </a:pPr>
            <a:r>
              <a:rPr lang="ru-RU" sz="2400" dirty="0"/>
              <a:t>Низкий уровень результативности в ВСОШ и других олимпиадах.</a:t>
            </a:r>
          </a:p>
          <a:p>
            <a:endParaRPr lang="ru-RU" sz="2400" dirty="0"/>
          </a:p>
          <a:p>
            <a:pPr marL="342900" indent="-342900">
              <a:buAutoNum type="arabicPeriod"/>
            </a:pPr>
            <a:endParaRPr lang="ru-RU" sz="2400" dirty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194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41"/>
          <a:stretch/>
        </p:blipFill>
        <p:spPr>
          <a:xfrm>
            <a:off x="0" y="-1"/>
            <a:ext cx="12192000" cy="6838951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474837D-C28D-4313-B7FA-B539BD4E8C0B}"/>
              </a:ext>
            </a:extLst>
          </p:cNvPr>
          <p:cNvSpPr txBox="1"/>
          <p:nvPr/>
        </p:nvSpPr>
        <p:spPr>
          <a:xfrm>
            <a:off x="499872" y="475488"/>
            <a:ext cx="902208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Перспективы и планирование.</a:t>
            </a:r>
          </a:p>
          <a:p>
            <a:pPr marL="342900" indent="-342900">
              <a:buAutoNum type="arabicPeriod"/>
            </a:pPr>
            <a:r>
              <a:rPr lang="ru-RU" sz="2400" dirty="0"/>
              <a:t>Продолжить практику подготовки анализа результатов ВПР, ОГЭ и ЕГЭ на уровне МО.</a:t>
            </a:r>
          </a:p>
          <a:p>
            <a:pPr marL="342900" indent="-342900">
              <a:buAutoNum type="arabicPeriod"/>
            </a:pPr>
            <a:r>
              <a:rPr lang="ru-RU" sz="2400" dirty="0"/>
              <a:t>Продолжить практику разбора и решения наиболее сложных заданий ЕГЭ и ОГЭ.</a:t>
            </a:r>
          </a:p>
          <a:p>
            <a:pPr marL="342900" indent="-342900">
              <a:buAutoNum type="arabicPeriod"/>
            </a:pPr>
            <a:r>
              <a:rPr lang="ru-RU" sz="2400" dirty="0"/>
              <a:t>Проведение мастер-классов по преподаванию биологии в период перехода с концентрической системы на линейную.</a:t>
            </a:r>
          </a:p>
          <a:p>
            <a:pPr marL="342900" indent="-342900">
              <a:buAutoNum type="arabicPeriod"/>
            </a:pPr>
            <a:r>
              <a:rPr lang="ru-RU" sz="2400" dirty="0"/>
              <a:t>Создание банка материалов для формирования естественнонаучной грамотности.</a:t>
            </a:r>
          </a:p>
          <a:p>
            <a:pPr marL="342900" indent="-342900">
              <a:buAutoNum type="arabicPeriod"/>
            </a:pPr>
            <a:endParaRPr lang="ru-RU" sz="2400" dirty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68184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509</Words>
  <Application>Microsoft Office PowerPoint</Application>
  <PresentationFormat>Широкоэкранный</PresentationFormat>
  <Paragraphs>52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Liberation Serif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</dc:creator>
  <cp:lastModifiedBy>user309</cp:lastModifiedBy>
  <cp:revision>13</cp:revision>
  <dcterms:created xsi:type="dcterms:W3CDTF">2022-01-21T11:27:25Z</dcterms:created>
  <dcterms:modified xsi:type="dcterms:W3CDTF">2025-04-28T10:11:13Z</dcterms:modified>
</cp:coreProperties>
</file>