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5" r:id="rId11"/>
    <p:sldId id="274" r:id="rId12"/>
    <p:sldId id="276" r:id="rId13"/>
    <p:sldId id="273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B95"/>
    <a:srgbClr val="672C94"/>
    <a:srgbClr val="FB8A35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1" autoAdjust="0"/>
    <p:restoredTop sz="94660"/>
  </p:normalViewPr>
  <p:slideViewPr>
    <p:cSldViewPr snapToGrid="0">
      <p:cViewPr>
        <p:scale>
          <a:sx n="100" d="100"/>
          <a:sy n="100" d="100"/>
        </p:scale>
        <p:origin x="-54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566"/>
            <a:ext cx="12168385" cy="68695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25468" y="2529299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rgbClr val="672C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вкусах спорят? Как проверять олимпиадные задания по литературе </a:t>
            </a:r>
            <a:endParaRPr lang="ru-RU" altLang="ru-RU" b="1" dirty="0">
              <a:solidFill>
                <a:srgbClr val="672C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4351" y="4873256"/>
            <a:ext cx="76771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Алексеева Мария Александровна  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зав.кафедрой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филологии СУНЦ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УрФУ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m.a.alexeeva@urfu.ru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61998"/>
              </p:ext>
            </p:extLst>
          </p:nvPr>
        </p:nvGraphicFramePr>
        <p:xfrm>
          <a:off x="2366927" y="599916"/>
          <a:ext cx="1908838" cy="111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orelDRAW" r:id="rId4" imgW="3371620" imgH="1962002" progId="CorelDraw.Graphic.22">
                  <p:embed/>
                </p:oleObj>
              </mc:Choice>
              <mc:Fallback>
                <p:oleObj name="CorelDRAW" r:id="rId4" imgW="3371620" imgH="1962002" progId="CorelDraw.Graphic.22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6927" y="599916"/>
                        <a:ext cx="1908838" cy="1110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495270"/>
              </p:ext>
            </p:extLst>
          </p:nvPr>
        </p:nvGraphicFramePr>
        <p:xfrm>
          <a:off x="9861073" y="599916"/>
          <a:ext cx="1190900" cy="52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orelDRAW" r:id="rId6" imgW="3084412" imgH="1354813" progId="CorelDraw.Graphic.22">
                  <p:embed/>
                </p:oleObj>
              </mc:Choice>
              <mc:Fallback>
                <p:oleObj name="CorelDRAW" r:id="rId6" imgW="3084412" imgH="135481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61073" y="599916"/>
                        <a:ext cx="1190900" cy="52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4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04370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Сияйна</a:t>
            </a:r>
            <a:r>
              <a:rPr lang="ru-RU" dirty="0"/>
              <a:t> </a:t>
            </a:r>
            <a:r>
              <a:rPr lang="ru-RU" dirty="0" err="1"/>
              <a:t>нощ</a:t>
            </a:r>
            <a:r>
              <a:rPr lang="ru-RU" dirty="0"/>
              <a:t>. В </a:t>
            </a:r>
            <a:r>
              <a:rPr lang="ru-RU" dirty="0" err="1"/>
              <a:t>градината</a:t>
            </a:r>
            <a:r>
              <a:rPr lang="ru-RU" dirty="0"/>
              <a:t> луна. </a:t>
            </a:r>
            <a:r>
              <a:rPr lang="ru-RU" dirty="0" err="1"/>
              <a:t>Лежаха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краката</a:t>
            </a:r>
            <a:r>
              <a:rPr lang="ru-RU" dirty="0"/>
              <a:t> ни </a:t>
            </a:r>
            <a:r>
              <a:rPr lang="ru-RU" dirty="0" err="1"/>
              <a:t>студените</a:t>
            </a:r>
            <a:r>
              <a:rPr lang="ru-RU" dirty="0"/>
              <a:t> </a:t>
            </a:r>
            <a:r>
              <a:rPr lang="ru-RU" dirty="0" err="1"/>
              <a:t>лъчи</a:t>
            </a:r>
            <a:r>
              <a:rPr lang="ru-RU" dirty="0"/>
              <a:t> у нас.</a:t>
            </a:r>
          </a:p>
          <a:p>
            <a:pPr marL="0" indent="0">
              <a:buNone/>
            </a:pPr>
            <a:r>
              <a:rPr lang="ru-RU" dirty="0" err="1"/>
              <a:t>Роялът</a:t>
            </a:r>
            <a:r>
              <a:rPr lang="ru-RU" dirty="0"/>
              <a:t> будь открытым, струните </a:t>
            </a:r>
            <a:r>
              <a:rPr lang="ru-RU" dirty="0" err="1"/>
              <a:t>трептяха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 с </a:t>
            </a:r>
            <a:r>
              <a:rPr lang="ru-RU" dirty="0" err="1"/>
              <a:t>песента</a:t>
            </a:r>
            <a:r>
              <a:rPr lang="ru-RU" dirty="0"/>
              <a:t> </a:t>
            </a:r>
            <a:r>
              <a:rPr lang="ru-RU" dirty="0" err="1"/>
              <a:t>сърца</a:t>
            </a:r>
            <a:r>
              <a:rPr lang="ru-RU" dirty="0"/>
              <a:t> </a:t>
            </a:r>
            <a:r>
              <a:rPr lang="ru-RU" dirty="0" err="1"/>
              <a:t>зовешет</a:t>
            </a:r>
            <a:r>
              <a:rPr lang="ru-RU" dirty="0"/>
              <a:t> твой глас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……………………………………………</a:t>
            </a:r>
          </a:p>
          <a:p>
            <a:pPr marL="0" indent="0">
              <a:buNone/>
            </a:pPr>
            <a:r>
              <a:rPr lang="ru-RU" dirty="0"/>
              <a:t>Лучи у наших ног в гостиной без огней.</a:t>
            </a:r>
          </a:p>
          <a:p>
            <a:pPr marL="0" indent="0">
              <a:buNone/>
            </a:pPr>
            <a:r>
              <a:rPr lang="ru-RU" dirty="0"/>
              <a:t>Рояль был весь раскрыт, и струны в нем дрожали,</a:t>
            </a:r>
          </a:p>
          <a:p>
            <a:pPr marL="0" indent="0">
              <a:buNone/>
            </a:pPr>
            <a:r>
              <a:rPr lang="ru-RU" dirty="0"/>
              <a:t>Как и сердца у нас за песнею твоей.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65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00132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июне 2024 года </a:t>
            </a:r>
            <a:r>
              <a:rPr lang="ru-RU" dirty="0" err="1"/>
              <a:t>Ирбитский</a:t>
            </a:r>
            <a:r>
              <a:rPr lang="ru-RU" dirty="0"/>
              <a:t> драматический театр открыл прием заявок от режиссеров на конкурс творческих работ и участие в лаборатории «Горе уму!». По замыслу организаторов, конкурс должен обогатить репертуар театра спектаклями по произведениям школьной программы, которые смогут по-новому раскрыть знакомые сюжеты и образы. </a:t>
            </a:r>
          </a:p>
          <a:p>
            <a:r>
              <a:rPr lang="ru-RU" dirty="0"/>
              <a:t>	Представьте себя режиссером и напишите текст сценарной заявки, которую вы отправите на конкурс. В заявке укажите  автора и название произведения, которое Вы собираетесь превратить в спектакль, возможное название Вашего проекта (оно может не совпадать с названием произведения), сформулируйте </a:t>
            </a:r>
            <a:r>
              <a:rPr lang="ru-RU" dirty="0" err="1"/>
              <a:t>логлайн</a:t>
            </a:r>
            <a:r>
              <a:rPr lang="ru-RU" dirty="0"/>
              <a:t> , охарактеризуйте главного героя / 2-3 героев, ключевые события сюжета, укажите целевую аудиторию будущего спектакля. Примерный объем заявки – 150-200 слов.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76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1DC4F4-90F4-4943-9D64-C9151FF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Логлайн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5DD877-8A4C-4CBA-8DD3-42A72A60F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67" y="4592469"/>
            <a:ext cx="3008196" cy="1900406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3C0272E5-201D-40E9-A5E0-C74EEE3C3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298448"/>
            <a:ext cx="11786616" cy="5394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Логлайн</a:t>
            </a:r>
            <a:r>
              <a:rPr lang="ru-RU" dirty="0"/>
              <a:t> – краткое описание сюжета из 1-2 предложений, передающее основную драматическую коллизию. Одна из формул </a:t>
            </a:r>
            <a:r>
              <a:rPr lang="ru-RU" dirty="0" err="1"/>
              <a:t>логлайна</a:t>
            </a:r>
            <a:r>
              <a:rPr lang="ru-RU" dirty="0"/>
              <a:t>:  "НАЗВАНИЕ" - (</a:t>
            </a:r>
            <a:r>
              <a:rPr lang="ru-RU" b="1" dirty="0"/>
              <a:t>жанр </a:t>
            </a:r>
            <a:r>
              <a:rPr lang="ru-RU" dirty="0"/>
              <a:t>фильма/сериала) о (</a:t>
            </a:r>
            <a:r>
              <a:rPr lang="ru-RU" b="1" dirty="0"/>
              <a:t>главный герой</a:t>
            </a:r>
            <a:r>
              <a:rPr lang="ru-RU" dirty="0"/>
              <a:t>), который после того, как (</a:t>
            </a:r>
            <a:r>
              <a:rPr lang="ru-RU" b="1" dirty="0"/>
              <a:t>события, </a:t>
            </a:r>
            <a:r>
              <a:rPr lang="ru-RU" dirty="0"/>
              <a:t>которые с ним происходят), хочет (какие </a:t>
            </a:r>
            <a:r>
              <a:rPr lang="ru-RU" b="1" dirty="0"/>
              <a:t>цели</a:t>
            </a:r>
            <a:r>
              <a:rPr lang="ru-RU" dirty="0"/>
              <a:t> преследует герой). Это оказывается непростой задачей, потому что (</a:t>
            </a:r>
            <a:r>
              <a:rPr lang="ru-RU" b="1" dirty="0"/>
              <a:t>проблемы и препятствия</a:t>
            </a:r>
            <a:r>
              <a:rPr lang="ru-RU" dirty="0"/>
              <a:t>, которые он решает или преодолевает</a:t>
            </a:r>
            <a:r>
              <a:rPr lang="ru-RU" dirty="0" smtClean="0"/>
              <a:t>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Вариант: «Необыкновенный человек» - триллер о студенте, который после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 увольнения из университета хочет осчастливить человечество и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«сказать новое слово».  Ему мешают старуха-процентщица,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проститутка и следователь. Неожиданным препятствием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оказывается и способность к состраданию. </a:t>
            </a:r>
            <a:endParaRPr lang="ru-RU" sz="2400" dirty="0"/>
          </a:p>
        </p:txBody>
      </p:sp>
      <p:pic>
        <p:nvPicPr>
          <p:cNvPr id="15" name="Объект 10">
            <a:extLst>
              <a:ext uri="{FF2B5EF4-FFF2-40B4-BE49-F238E27FC236}">
                <a16:creationId xmlns="" xmlns:a16="http://schemas.microsoft.com/office/drawing/2014/main" id="{C1BBE280-876B-41F6-92FD-97F7EC067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43" y="11155"/>
            <a:ext cx="3416256" cy="112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67263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(20 баллов)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1320799"/>
            <a:ext cx="11591925" cy="535622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	Указаны автор и название произведения – 2 балла </a:t>
            </a:r>
          </a:p>
          <a:p>
            <a:r>
              <a:rPr lang="ru-RU" dirty="0"/>
              <a:t>2.	Предложено оригинальное название проекта – 2 балла. Название проекта совпадает с названием произведения – 1 балл. Название проекта отсутствует – 0  баллов. </a:t>
            </a:r>
          </a:p>
          <a:p>
            <a:r>
              <a:rPr lang="ru-RU" dirty="0"/>
              <a:t>3.	</a:t>
            </a:r>
            <a:r>
              <a:rPr lang="ru-RU" dirty="0" err="1"/>
              <a:t>Логлайн</a:t>
            </a:r>
            <a:r>
              <a:rPr lang="ru-RU" dirty="0"/>
              <a:t> сформулирован по приведенной формуле – 5 баллов: указаны жанр, герой, события, цели, проблемы или препятствия. За каждый элемент – 1 балл. При отсутствии элемента / элементов  количество баллов снижается. </a:t>
            </a:r>
          </a:p>
          <a:p>
            <a:r>
              <a:rPr lang="ru-RU" dirty="0"/>
              <a:t>4.	Главный герой / герои охарактеризованы кратко и точно, в соответствии с логикой и смыслами предложенного проекта  -  4 балла.  Характеристика героев дана  общими словами  – 2 балла. При наличии фактических ошибок в характеристиках героев ставится 1 балл. </a:t>
            </a:r>
          </a:p>
          <a:p>
            <a:r>
              <a:rPr lang="ru-RU" dirty="0"/>
              <a:t>5.	Указаны ключевые события сюжета / сюжетной линии (завязка, кульминация, развязка) – 3 балла. При отсутствии одного из элементов или фактической ошибке в определении сюжетного элемента  ставится 2 балла, за пересказ событий или две фактические ошибки  ставится 1 балл. При 3 и более фактических ошибках ставится 0 баллов. </a:t>
            </a:r>
            <a:endParaRPr lang="ru-RU" dirty="0" smtClean="0"/>
          </a:p>
          <a:p>
            <a:r>
              <a:rPr lang="ru-RU" dirty="0" smtClean="0"/>
              <a:t>6. Указана </a:t>
            </a:r>
            <a:r>
              <a:rPr lang="ru-RU" dirty="0"/>
              <a:t>целевая аудитория проекта – 1 балл.  Целевая аудитория </a:t>
            </a:r>
            <a:r>
              <a:rPr lang="ru-RU" dirty="0" smtClean="0"/>
              <a:t>не </a:t>
            </a:r>
            <a:r>
              <a:rPr lang="ru-RU" dirty="0"/>
              <a:t>указана – 0 баллов. </a:t>
            </a:r>
          </a:p>
          <a:p>
            <a:r>
              <a:rPr lang="ru-RU" dirty="0" smtClean="0"/>
              <a:t>7. Общая  </a:t>
            </a:r>
            <a:r>
              <a:rPr lang="ru-RU" dirty="0"/>
              <a:t>грамотность текста – 3 балла. За каждые две речевые или  грамматические </a:t>
            </a:r>
            <a:r>
              <a:rPr lang="ru-RU" dirty="0" smtClean="0"/>
              <a:t> ошибки  </a:t>
            </a:r>
            <a:r>
              <a:rPr lang="ru-RU" dirty="0"/>
              <a:t>снижается 1 балл. При 5 и более речевых или грамматических ошибок ставится 0 баллов.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56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99373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Что делать?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Обсуждать</a:t>
            </a:r>
            <a:r>
              <a:rPr lang="ru-RU" dirty="0"/>
              <a:t> перед проверкой работ задания и критерии оценивания</a:t>
            </a:r>
          </a:p>
          <a:p>
            <a:pPr marL="0" indent="0">
              <a:buNone/>
            </a:pPr>
            <a:r>
              <a:rPr lang="ru-RU" dirty="0"/>
              <a:t>	 </a:t>
            </a:r>
            <a:r>
              <a:rPr lang="ru-RU" b="1" dirty="0"/>
              <a:t>Учитывать</a:t>
            </a:r>
            <a:r>
              <a:rPr lang="ru-RU" dirty="0"/>
              <a:t> логику предложенного участником анализа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Оценивать</a:t>
            </a:r>
            <a:r>
              <a:rPr lang="ru-RU" dirty="0"/>
              <a:t> работу по критериям, а не по ощущениям.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Давать обратную связь </a:t>
            </a:r>
            <a:r>
              <a:rPr lang="ru-RU" dirty="0"/>
              <a:t>составителям заданий и организаторам.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Повышать квалификацию.</a:t>
            </a:r>
          </a:p>
          <a:p>
            <a:pPr marL="0" indent="0">
              <a:buNone/>
            </a:pPr>
            <a:r>
              <a:rPr lang="ru-RU" b="1" dirty="0"/>
              <a:t> Встречаться </a:t>
            </a:r>
            <a:r>
              <a:rPr lang="ru-RU" dirty="0"/>
              <a:t>на </a:t>
            </a:r>
            <a:r>
              <a:rPr lang="ru-RU" dirty="0" err="1"/>
              <a:t>методсеминарах</a:t>
            </a:r>
            <a:r>
              <a:rPr lang="ru-RU" dirty="0"/>
              <a:t> и других интересных мероприятиях. </a:t>
            </a:r>
          </a:p>
          <a:p>
            <a:pPr marL="0" indent="0">
              <a:buNone/>
            </a:pPr>
            <a:r>
              <a:rPr lang="ru-RU" dirty="0"/>
              <a:t>Возможно, в состав комиссии включать преподавателей, прошедших курсы ПК в ИРО или на других  площадках. </a:t>
            </a:r>
            <a:r>
              <a:rPr lang="ru-RU" dirty="0" smtClean="0"/>
              <a:t>(?)</a:t>
            </a:r>
            <a:endParaRPr lang="ru-RU" dirty="0"/>
          </a:p>
          <a:p>
            <a:endParaRPr lang="ru-RU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0" y="1962150"/>
            <a:ext cx="506629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8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82606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 эксперта </a:t>
            </a: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965200"/>
            <a:ext cx="4352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74" y="1781176"/>
            <a:ext cx="4295774" cy="42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39260"/>
            <a:ext cx="2821349" cy="38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1DC4F4-90F4-4943-9D64-C9151FF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1 задание 4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5DD877-8A4C-4CBA-8DD3-42A72A60F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67" y="4592469"/>
            <a:ext cx="3008196" cy="1900406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3C0272E5-201D-40E9-A5E0-C74EEE3C3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Прочитайте стихотворение И. Северянина «</a:t>
            </a:r>
            <a:r>
              <a:rPr lang="ru-RU" sz="2000" dirty="0" err="1"/>
              <a:t>Поэза</a:t>
            </a:r>
            <a:r>
              <a:rPr lang="ru-RU" sz="2000" dirty="0"/>
              <a:t> октябрьского полдня» и укажите верные  суждения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b="1" dirty="0"/>
              <a:t>Ответ </a:t>
            </a:r>
            <a:r>
              <a:rPr lang="ru-RU" sz="2000" b="1" dirty="0" smtClean="0"/>
              <a:t>235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5" name="Объект 10">
            <a:extLst>
              <a:ext uri="{FF2B5EF4-FFF2-40B4-BE49-F238E27FC236}">
                <a16:creationId xmlns="" xmlns:a16="http://schemas.microsoft.com/office/drawing/2014/main" id="{C1BBE280-876B-41F6-92FD-97F7EC067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43" y="11155"/>
            <a:ext cx="3416256" cy="112095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03347"/>
              </p:ext>
            </p:extLst>
          </p:nvPr>
        </p:nvGraphicFramePr>
        <p:xfrm>
          <a:off x="100584" y="2496312"/>
          <a:ext cx="1197777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120"/>
                <a:gridCol w="7014659"/>
              </a:tblGrid>
              <a:tr h="4334256">
                <a:tc>
                  <a:txBody>
                    <a:bodyPr/>
                    <a:lstStyle/>
                    <a:p>
                      <a:r>
                        <a:rPr lang="ru-RU" dirty="0" smtClean="0"/>
                        <a:t>С крыш падая, тают </a:t>
                      </a:r>
                      <a:r>
                        <a:rPr lang="ru-RU" dirty="0" err="1" smtClean="0"/>
                        <a:t>бриллиантики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И солнце </a:t>
                      </a:r>
                      <a:r>
                        <a:rPr lang="ru-RU" dirty="0" err="1" smtClean="0"/>
                        <a:t>осталило</a:t>
                      </a:r>
                      <a:r>
                        <a:rPr lang="ru-RU" dirty="0" smtClean="0"/>
                        <a:t> стекла,</a:t>
                      </a:r>
                    </a:p>
                    <a:p>
                      <a:r>
                        <a:rPr lang="ru-RU" dirty="0" smtClean="0"/>
                        <a:t>Сирень еще держит листву…</a:t>
                      </a:r>
                    </a:p>
                    <a:p>
                      <a:r>
                        <a:rPr lang="ru-RU" dirty="0" smtClean="0"/>
                        <a:t>Мороз закрутил ее в бантики,</a:t>
                      </a:r>
                    </a:p>
                    <a:p>
                      <a:r>
                        <a:rPr lang="ru-RU" dirty="0" smtClean="0"/>
                        <a:t>Но к полдню, — двенадцати около, —</a:t>
                      </a:r>
                    </a:p>
                    <a:p>
                      <a:r>
                        <a:rPr lang="ru-RU" dirty="0" err="1" smtClean="0"/>
                        <a:t>Разъёжась</a:t>
                      </a:r>
                      <a:r>
                        <a:rPr lang="ru-RU" dirty="0" smtClean="0"/>
                        <a:t>, глядит в синеву.</a:t>
                      </a:r>
                    </a:p>
                    <a:p>
                      <a:r>
                        <a:rPr lang="ru-RU" dirty="0" smtClean="0"/>
                        <a:t>Подстрижены к маю акации,</a:t>
                      </a:r>
                    </a:p>
                    <a:p>
                      <a:r>
                        <a:rPr lang="ru-RU" dirty="0" smtClean="0"/>
                        <a:t>И коврики тлеют листовые,</a:t>
                      </a:r>
                    </a:p>
                    <a:p>
                      <a:r>
                        <a:rPr lang="ru-RU" dirty="0" smtClean="0"/>
                        <a:t>Их тоны темнеют, </a:t>
                      </a:r>
                      <a:r>
                        <a:rPr lang="ru-RU" dirty="0" err="1" smtClean="0"/>
                        <a:t>увяв</a:t>
                      </a:r>
                      <a:r>
                        <a:rPr lang="ru-RU" dirty="0" smtClean="0"/>
                        <a:t>…</a:t>
                      </a:r>
                    </a:p>
                    <a:p>
                      <a:r>
                        <a:rPr lang="ru-RU" dirty="0" smtClean="0"/>
                        <a:t>Ветшают к зиме декорации</a:t>
                      </a:r>
                    </a:p>
                    <a:p>
                      <a:r>
                        <a:rPr lang="ru-RU" dirty="0" smtClean="0"/>
                        <a:t>Природы, чтоб в дни лепестковые</a:t>
                      </a:r>
                    </a:p>
                    <a:p>
                      <a:r>
                        <a:rPr lang="ru-RU" dirty="0" smtClean="0"/>
                        <a:t>Облечься в </a:t>
                      </a:r>
                      <a:r>
                        <a:rPr lang="ru-RU" dirty="0" err="1" smtClean="0"/>
                        <a:t>фантазную</a:t>
                      </a:r>
                      <a:r>
                        <a:rPr lang="ru-RU" dirty="0" smtClean="0"/>
                        <a:t> явь…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	Стихотворение написано </a:t>
                      </a:r>
                      <a:r>
                        <a:rPr lang="ru-RU" strike="sngStrike" dirty="0" smtClean="0"/>
                        <a:t>хореем.</a:t>
                      </a:r>
                      <a:r>
                        <a:rPr lang="ru-RU" dirty="0" smtClean="0"/>
                        <a:t> (амфибрахием)</a:t>
                      </a:r>
                    </a:p>
                    <a:p>
                      <a:r>
                        <a:rPr lang="ru-RU" dirty="0" smtClean="0"/>
                        <a:t>2.	Игорь Северянин – это псевдоним. Настоящая фамилия поэта – Лотарев. </a:t>
                      </a:r>
                    </a:p>
                    <a:p>
                      <a:r>
                        <a:rPr lang="ru-RU" dirty="0" smtClean="0"/>
                        <a:t>3.	В последних трех строках стихотворения  прием </a:t>
                      </a:r>
                      <a:r>
                        <a:rPr lang="ru-RU" dirty="0" err="1" smtClean="0"/>
                        <a:t>анжамбеман</a:t>
                      </a:r>
                      <a:r>
                        <a:rPr lang="ru-RU" dirty="0" smtClean="0"/>
                        <a:t> (перенос части фразы из одной строки в другую) позволяет интонационно выделить ключевые слова. </a:t>
                      </a:r>
                    </a:p>
                    <a:p>
                      <a:r>
                        <a:rPr lang="ru-RU" dirty="0" smtClean="0"/>
                        <a:t>4.	В первых четырех строчках стихотворения используется </a:t>
                      </a:r>
                      <a:r>
                        <a:rPr lang="ru-RU" strike="sngStrike" dirty="0" smtClean="0"/>
                        <a:t> опоясывающая </a:t>
                      </a:r>
                      <a:r>
                        <a:rPr lang="ru-RU" dirty="0" smtClean="0"/>
                        <a:t>(кольцевая) рифма. (формула кольцевой рифмы АВВА, в стихотворении – АВСА)</a:t>
                      </a:r>
                    </a:p>
                    <a:p>
                      <a:r>
                        <a:rPr lang="ru-RU" dirty="0" smtClean="0"/>
                        <a:t>5.	Одним из ключевых  средств выразительности  в стихотворении являются  окказионализмы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dirty="0" smtClean="0"/>
                        <a:t>индивидуально-авторские неологизм ы (</a:t>
                      </a:r>
                      <a:r>
                        <a:rPr lang="ru-RU" dirty="0" err="1" smtClean="0"/>
                        <a:t>разъёжась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фантазную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6.	Жанр данного стихотворения –  </a:t>
                      </a:r>
                      <a:r>
                        <a:rPr lang="ru-RU" strike="sngStrike" dirty="0" smtClean="0"/>
                        <a:t>элегия. </a:t>
                      </a:r>
                      <a:r>
                        <a:rPr lang="ru-RU" dirty="0" smtClean="0"/>
                        <a:t>(Элегия — неторопливое, грустное рассуждение о смысле бытия, о непостоянстве счастья, о жизни и смерти.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8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401696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Критерии оценивания аналитического задания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25624"/>
            <a:ext cx="11658600" cy="503237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	Понимание произведения как «сложно построенного смысла» (Ю.М. Лотман), последовательное и адекватное раскрытие этого смысла в динамике, в «лабиринте сцеплений», через конкретные наблюдения, сделанные по тексту. Максимально 25 баллов. Шкала оценок: 0 – 10 – 17 – 25. </a:t>
            </a:r>
          </a:p>
          <a:p>
            <a:r>
              <a:rPr lang="ru-RU" dirty="0"/>
              <a:t>2.	Композиционная стройность работы и её стилистическая однородность. Точность формулировок, уместность цитат и отсылок к тексту произведения. Максимально 10 баллов. Шкала оценок: 0 – 3 – 7 – 10 </a:t>
            </a:r>
          </a:p>
          <a:p>
            <a:r>
              <a:rPr lang="ru-RU" dirty="0"/>
              <a:t>3.	Владение теоретико-литературным понятийным аппаратом и умение использовать термины корректно, точно и только в тех случаях, когда это необходимо, без искусственного усложнения текста работы. Максимально 10 баллов. Шкала оценок: 0 – 3 – 7 – 10 </a:t>
            </a:r>
          </a:p>
          <a:p>
            <a:r>
              <a:rPr lang="ru-RU" dirty="0"/>
              <a:t>4.	Историко-литературная эрудиция, отсутствие фактических ошибок, уместность использования фонового материала из области культуры и литературы. Максимально 10 баллов. Шкала оценок: 0 – 3 – 7 – 10. </a:t>
            </a:r>
          </a:p>
          <a:p>
            <a:r>
              <a:rPr lang="ru-RU" dirty="0"/>
              <a:t>5.	Общая языковая и речевая грамотность (отсутствие речевых и грамматических ошибок). Максимально 5 баллов. Шкала оценок: 0 – 1- 3 – 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6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1129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Кушнер «Куст»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1825624"/>
            <a:ext cx="11363325" cy="49180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Евангелие </a:t>
            </a:r>
            <a:r>
              <a:rPr lang="ru-RU" dirty="0"/>
              <a:t>от куста жасминового,</a:t>
            </a:r>
          </a:p>
          <a:p>
            <a:pPr marL="0" indent="0">
              <a:buNone/>
            </a:pPr>
            <a:r>
              <a:rPr lang="ru-RU" dirty="0"/>
              <a:t>Дыша дождем и в сумраке белея,</a:t>
            </a:r>
          </a:p>
          <a:p>
            <a:pPr marL="0" indent="0">
              <a:buNone/>
            </a:pPr>
            <a:r>
              <a:rPr lang="ru-RU" dirty="0"/>
              <a:t>Среди аллей и звона комариного</a:t>
            </a:r>
          </a:p>
          <a:p>
            <a:pPr marL="0" indent="0">
              <a:buNone/>
            </a:pPr>
            <a:r>
              <a:rPr lang="ru-RU" dirty="0"/>
              <a:t>Не меньше говорит, чем от Матфея.</a:t>
            </a:r>
          </a:p>
          <a:p>
            <a:pPr marL="0" indent="0">
              <a:buNone/>
            </a:pPr>
            <a:r>
              <a:rPr lang="ru-RU" dirty="0"/>
              <a:t>Так бел и мокр, так эти грозди светятся,</a:t>
            </a:r>
          </a:p>
          <a:p>
            <a:pPr marL="0" indent="0">
              <a:buNone/>
            </a:pPr>
            <a:r>
              <a:rPr lang="ru-RU" dirty="0"/>
              <a:t>Так лепестки летят с дичка задетого.</a:t>
            </a:r>
          </a:p>
          <a:p>
            <a:pPr marL="0" indent="0">
              <a:buNone/>
            </a:pPr>
            <a:r>
              <a:rPr lang="ru-RU" dirty="0"/>
              <a:t>Ты слеп и глух, когда тебе свидетельства</a:t>
            </a:r>
          </a:p>
          <a:p>
            <a:pPr marL="0" indent="0">
              <a:buNone/>
            </a:pPr>
            <a:r>
              <a:rPr lang="ru-RU" dirty="0"/>
              <a:t>Чудес нужны еще, помимо этого.</a:t>
            </a:r>
          </a:p>
          <a:p>
            <a:pPr marL="0" indent="0">
              <a:buNone/>
            </a:pPr>
            <a:r>
              <a:rPr lang="ru-RU" dirty="0"/>
              <a:t>Ты слеп и глух, и ищешь виноватого,</a:t>
            </a:r>
          </a:p>
          <a:p>
            <a:pPr marL="0" indent="0">
              <a:buNone/>
            </a:pPr>
            <a:r>
              <a:rPr lang="ru-RU" dirty="0"/>
              <a:t>И сам готов кого-нибудь обидеть.</a:t>
            </a:r>
          </a:p>
          <a:p>
            <a:pPr marL="0" indent="0">
              <a:buNone/>
            </a:pPr>
            <a:r>
              <a:rPr lang="ru-RU" dirty="0"/>
              <a:t>Но куст тебя заденет, бесноватого,</a:t>
            </a:r>
          </a:p>
          <a:p>
            <a:pPr marL="0" indent="0">
              <a:buNone/>
            </a:pPr>
            <a:r>
              <a:rPr lang="ru-RU" dirty="0"/>
              <a:t>И ты начнешь и говорить, и видеть.</a:t>
            </a:r>
          </a:p>
          <a:p>
            <a:pPr marL="0" indent="0">
              <a:buNone/>
            </a:pPr>
            <a:r>
              <a:rPr lang="ru-RU" dirty="0" smtClean="0"/>
              <a:t>1975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894121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Опорные вопросы: </a:t>
            </a:r>
          </a:p>
          <a:p>
            <a:r>
              <a:rPr lang="ru-RU" dirty="0"/>
              <a:t>1.	В чем заключается своеобразие субъектной  организации  стихотворения? </a:t>
            </a:r>
          </a:p>
          <a:p>
            <a:r>
              <a:rPr lang="ru-RU" dirty="0"/>
              <a:t>2.	Какую роль в создании ключевого образа стихотворения играют детали?</a:t>
            </a:r>
          </a:p>
          <a:p>
            <a:r>
              <a:rPr lang="ru-RU" dirty="0"/>
              <a:t>3.	Какую роль играют библейские мотивы?   </a:t>
            </a:r>
          </a:p>
          <a:p>
            <a:r>
              <a:rPr lang="ru-RU" dirty="0"/>
              <a:t>4.	Как можно охарактеризовать ритмические и композиционные особенности стихотворения? </a:t>
            </a:r>
          </a:p>
          <a:p>
            <a:r>
              <a:rPr lang="ru-RU" dirty="0"/>
              <a:t>5.	Как по авторской интонации можно определить  ключевые смыслы стихотворения?</a:t>
            </a:r>
          </a:p>
          <a:p>
            <a:r>
              <a:rPr lang="ru-RU" dirty="0"/>
              <a:t>6.	С какими произведениями можно сопоставить стихотворение Александра Кушнера по тематике и мотивам?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730936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Разбор. Возможные смыслы.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Субъектная организация характерна для философской лирики («ты» – человек как таковой //  или отсутствие  грамматически заявленного субъекта речи + «ты» как участник диалога). </a:t>
            </a:r>
          </a:p>
          <a:p>
            <a:r>
              <a:rPr lang="ru-RU" dirty="0"/>
              <a:t>2. Детали создают  синкретичный образ (свет во тьме, звука, запах, форма предмета).</a:t>
            </a:r>
          </a:p>
          <a:p>
            <a:r>
              <a:rPr lang="ru-RU" dirty="0"/>
              <a:t>3. Библейские мотивы уравнивают «голос» природы и божественное слово. (Евангелие от куста / Евангелие от Матфея). </a:t>
            </a:r>
          </a:p>
          <a:p>
            <a:r>
              <a:rPr lang="ru-RU" dirty="0"/>
              <a:t>4. В основе – ямб, интонация повествования создается при помощи  пиррихиев, единая строфа создает ощущение непрерывности процесса преображения. </a:t>
            </a:r>
          </a:p>
          <a:p>
            <a:r>
              <a:rPr lang="ru-RU" dirty="0"/>
              <a:t>5.Прикосновение к вечному и настоящему преображает человека.</a:t>
            </a:r>
          </a:p>
          <a:p>
            <a:r>
              <a:rPr lang="ru-RU" dirty="0"/>
              <a:t>6. Возможные контексты - «Пророк» А. С. Пушкина,</a:t>
            </a:r>
          </a:p>
          <a:p>
            <a:r>
              <a:rPr lang="ru-RU" dirty="0"/>
              <a:t> «Чудо» Б. Л. Пастернака, «Два лепета, быть может бормотанья» А. Кушнера. </a:t>
            </a:r>
          </a:p>
        </p:txBody>
      </p:sp>
    </p:spTree>
    <p:extLst>
      <p:ext uri="{BB962C8B-B14F-4D97-AF65-F5344CB8AC3E}">
        <p14:creationId xmlns:p14="http://schemas.microsoft.com/office/powerpoint/2010/main" val="249304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53737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Противоречия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привычная логика анализа / непривычная </a:t>
            </a:r>
          </a:p>
          <a:p>
            <a:r>
              <a:rPr lang="ru-RU" dirty="0" smtClean="0"/>
              <a:t>«битва интерпретаций»</a:t>
            </a:r>
          </a:p>
          <a:p>
            <a:r>
              <a:rPr lang="ru-RU" dirty="0" smtClean="0"/>
              <a:t>система оценивания (сочинение / олимпиадная работа)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181100"/>
            <a:ext cx="5181600" cy="55054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План анализа ( по </a:t>
            </a:r>
            <a:r>
              <a:rPr lang="ru-RU" dirty="0" err="1" smtClean="0"/>
              <a:t>Меркину</a:t>
            </a:r>
            <a:r>
              <a:rPr lang="ru-RU" dirty="0" smtClean="0"/>
              <a:t> Г. С. )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Время </a:t>
            </a:r>
            <a:r>
              <a:rPr lang="ru-RU" dirty="0"/>
              <a:t>создания стихотворения. </a:t>
            </a:r>
          </a:p>
          <a:p>
            <a:pPr marL="0" indent="0">
              <a:buNone/>
            </a:pPr>
            <a:r>
              <a:rPr lang="ru-RU" dirty="0" smtClean="0"/>
              <a:t>2.Тема </a:t>
            </a:r>
            <a:r>
              <a:rPr lang="ru-RU" dirty="0"/>
              <a:t>и основные мотивы. </a:t>
            </a:r>
          </a:p>
          <a:p>
            <a:pPr marL="0" indent="0">
              <a:buNone/>
            </a:pPr>
            <a:r>
              <a:rPr lang="ru-RU" dirty="0" smtClean="0"/>
              <a:t>3.Система </a:t>
            </a:r>
            <a:r>
              <a:rPr lang="ru-RU" dirty="0"/>
              <a:t>образов: образ-персонаж </a:t>
            </a:r>
            <a:r>
              <a:rPr lang="ru-RU" dirty="0" smtClean="0"/>
              <a:t>(лирический </a:t>
            </a:r>
            <a:r>
              <a:rPr lang="ru-RU" dirty="0"/>
              <a:t>персонаж); образы природы. Их взаимосвязь. </a:t>
            </a:r>
          </a:p>
          <a:p>
            <a:pPr marL="0" indent="0">
              <a:buNone/>
            </a:pPr>
            <a:r>
              <a:rPr lang="ru-RU" dirty="0" smtClean="0"/>
              <a:t>4. Образно-выразительные </a:t>
            </a:r>
            <a:r>
              <a:rPr lang="ru-RU" dirty="0"/>
              <a:t>средства стихотворения ( тропы и синтаксические фигуры). </a:t>
            </a:r>
          </a:p>
          <a:p>
            <a:pPr marL="0" indent="0">
              <a:buNone/>
            </a:pPr>
            <a:r>
              <a:rPr lang="ru-RU" dirty="0" smtClean="0"/>
              <a:t>5. Своеобразие </a:t>
            </a:r>
            <a:r>
              <a:rPr lang="ru-RU" dirty="0"/>
              <a:t>лексики. </a:t>
            </a:r>
          </a:p>
          <a:p>
            <a:pPr marL="0" indent="0">
              <a:buNone/>
            </a:pPr>
            <a:r>
              <a:rPr lang="ru-RU" dirty="0" smtClean="0"/>
              <a:t>6. Ритм </a:t>
            </a:r>
            <a:r>
              <a:rPr lang="ru-RU" dirty="0"/>
              <a:t>и рифма. </a:t>
            </a:r>
          </a:p>
          <a:p>
            <a:pPr marL="0" indent="0">
              <a:buNone/>
            </a:pPr>
            <a:r>
              <a:rPr lang="ru-RU" dirty="0" smtClean="0"/>
              <a:t>7. Стихотворный </a:t>
            </a:r>
            <a:r>
              <a:rPr lang="ru-RU" dirty="0"/>
              <a:t>размер. </a:t>
            </a:r>
          </a:p>
          <a:p>
            <a:pPr marL="0" indent="0">
              <a:buNone/>
            </a:pPr>
            <a:r>
              <a:rPr lang="ru-RU" dirty="0" smtClean="0"/>
              <a:t>8. Жанр</a:t>
            </a:r>
            <a:r>
              <a:rPr lang="ru-RU" dirty="0"/>
              <a:t>, к которому относится данное лирическое стихотворение. </a:t>
            </a:r>
          </a:p>
          <a:p>
            <a:pPr marL="0" indent="0">
              <a:buNone/>
            </a:pPr>
            <a:r>
              <a:rPr lang="ru-RU" dirty="0" smtClean="0"/>
              <a:t>9. Художественная </a:t>
            </a:r>
            <a:r>
              <a:rPr lang="ru-RU" dirty="0"/>
              <a:t>идея стихотворения (если возможно, следует указать, в каких строках она наиболее точно выражена). </a:t>
            </a:r>
          </a:p>
          <a:p>
            <a:pPr marL="0" indent="0">
              <a:buNone/>
            </a:pPr>
            <a:r>
              <a:rPr lang="ru-RU" dirty="0" smtClean="0"/>
              <a:t>10. Вывод </a:t>
            </a:r>
            <a:r>
              <a:rPr lang="ru-RU" dirty="0"/>
              <a:t>( ваша оценка характеризуемого текста). 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2990849"/>
            <a:ext cx="3438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1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2665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Творческие задания. «Блокнот переводчика»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Перед вами перевод  стихотворения известного  русского поэта второй половины 19 века. Догадайтесь, кому именно принадлежат эти строки?  </a:t>
            </a:r>
            <a:r>
              <a:rPr lang="ru-RU" b="1" dirty="0"/>
              <a:t>Укажите его имя и </a:t>
            </a:r>
            <a:r>
              <a:rPr lang="ru-RU" b="1" dirty="0" smtClean="0"/>
              <a:t>фамилию (1).  </a:t>
            </a:r>
            <a:r>
              <a:rPr lang="ru-RU" b="1" dirty="0"/>
              <a:t>Восстановите  первую строку стихотворения </a:t>
            </a:r>
            <a:r>
              <a:rPr lang="ru-RU" dirty="0"/>
              <a:t>на русском </a:t>
            </a:r>
            <a:r>
              <a:rPr lang="ru-RU" dirty="0" smtClean="0"/>
              <a:t>языке (2). </a:t>
            </a:r>
            <a:endParaRPr lang="ru-RU" dirty="0"/>
          </a:p>
          <a:p>
            <a:r>
              <a:rPr lang="ru-RU" dirty="0"/>
              <a:t>2. </a:t>
            </a:r>
            <a:r>
              <a:rPr lang="ru-RU" b="1" dirty="0"/>
              <a:t>Оцените </a:t>
            </a:r>
            <a:r>
              <a:rPr lang="ru-RU" b="1" dirty="0" smtClean="0"/>
              <a:t>перевод (3)  </a:t>
            </a:r>
            <a:r>
              <a:rPr lang="ru-RU" dirty="0"/>
              <a:t>текста в аспекте единства содержания и формы,  определите, сохранилось ли  идейно - эстетическое содержание оригинала? О чем, по вашему мнению, должен был в первую очередь задуматься переводчик?</a:t>
            </a:r>
          </a:p>
          <a:p>
            <a:r>
              <a:rPr lang="ru-RU" dirty="0"/>
              <a:t>3. </a:t>
            </a:r>
            <a:r>
              <a:rPr lang="ru-RU" b="1" dirty="0"/>
              <a:t>Напишите рекомендации </a:t>
            </a:r>
            <a:r>
              <a:rPr lang="ru-RU" b="1" dirty="0" smtClean="0"/>
              <a:t>(4) </a:t>
            </a:r>
            <a:r>
              <a:rPr lang="ru-RU" dirty="0" smtClean="0"/>
              <a:t>к </a:t>
            </a:r>
            <a:r>
              <a:rPr lang="ru-RU" dirty="0"/>
              <a:t>переводу текста (10-12 предложений) с языка оригинала на иностранный язык (метрическая и ритмическая организация текста; специфика подбора рифмы и вида рифмовки; лексика); содержательный аспект (тема, идея, пафос и пр.) </a:t>
            </a:r>
            <a:r>
              <a:rPr lang="ru-RU" b="1" dirty="0" smtClean="0"/>
              <a:t>Определите (5) </a:t>
            </a:r>
            <a:r>
              <a:rPr lang="ru-RU" dirty="0" smtClean="0"/>
              <a:t> </a:t>
            </a:r>
            <a:r>
              <a:rPr lang="ru-RU" dirty="0"/>
              <a:t>метр и размер стиха.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5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89989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ритерии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восстановление имени, </a:t>
            </a:r>
            <a:r>
              <a:rPr lang="ru-RU" b="1" dirty="0"/>
              <a:t>отчества</a:t>
            </a:r>
            <a:r>
              <a:rPr lang="ru-RU" dirty="0"/>
              <a:t> и фамилии поэта – 3 балла;</a:t>
            </a:r>
          </a:p>
          <a:p>
            <a:r>
              <a:rPr lang="ru-RU" dirty="0"/>
              <a:t>- восстановление  первой строчки  произведения – 2 балла;</a:t>
            </a:r>
          </a:p>
          <a:p>
            <a:r>
              <a:rPr lang="ru-RU" dirty="0"/>
              <a:t>- оценка грамотности  и адекватности перевода – 10 баллов;</a:t>
            </a:r>
          </a:p>
          <a:p>
            <a:r>
              <a:rPr lang="ru-RU" dirty="0"/>
              <a:t>- написание  требований к переводчику - 12 баллов, из них:</a:t>
            </a:r>
          </a:p>
          <a:p>
            <a:r>
              <a:rPr lang="ru-RU" dirty="0"/>
              <a:t>	- определение метра и размера стиха - 5 баллов;</a:t>
            </a:r>
          </a:p>
          <a:p>
            <a:r>
              <a:rPr lang="ru-RU" dirty="0"/>
              <a:t>	- оценка специфики рифмы и рифмовки – 2 балла;</a:t>
            </a:r>
          </a:p>
          <a:p>
            <a:r>
              <a:rPr lang="ru-RU" dirty="0"/>
              <a:t>	- работа с темой - 5 баллов;</a:t>
            </a:r>
          </a:p>
          <a:p>
            <a:r>
              <a:rPr lang="ru-RU" dirty="0"/>
              <a:t>- оценка качества речевого оформления работу учащегося- 3 </a:t>
            </a:r>
            <a:r>
              <a:rPr lang="ru-RU" dirty="0" smtClean="0"/>
              <a:t>балла</a:t>
            </a:r>
          </a:p>
          <a:p>
            <a:r>
              <a:rPr lang="ru-RU" dirty="0" smtClean="0"/>
              <a:t>Всего 30 баллов.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94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809</Words>
  <Application>Microsoft Office PowerPoint</Application>
  <PresentationFormat>Произвольный</PresentationFormat>
  <Paragraphs>126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CorelDRAW</vt:lpstr>
      <vt:lpstr>Презентация PowerPoint</vt:lpstr>
      <vt:lpstr>Вариант 1 задание 4</vt:lpstr>
      <vt:lpstr>Критерии оценивания аналитического задания </vt:lpstr>
      <vt:lpstr>А. Кушнер «Куст» </vt:lpstr>
      <vt:lpstr>Презентация PowerPoint</vt:lpstr>
      <vt:lpstr>Разбор. Возможные смыслы. </vt:lpstr>
      <vt:lpstr>Противоречия </vt:lpstr>
      <vt:lpstr>Творческие задания. «Блокнот переводчика» </vt:lpstr>
      <vt:lpstr>Критерии</vt:lpstr>
      <vt:lpstr>Тексты </vt:lpstr>
      <vt:lpstr>Задание </vt:lpstr>
      <vt:lpstr>Логлайн </vt:lpstr>
      <vt:lpstr>Критерии (20 баллов) </vt:lpstr>
      <vt:lpstr> Что делать? </vt:lpstr>
      <vt:lpstr>Статус эксперта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Пользователь</cp:lastModifiedBy>
  <cp:revision>80</cp:revision>
  <dcterms:created xsi:type="dcterms:W3CDTF">2019-05-31T06:38:44Z</dcterms:created>
  <dcterms:modified xsi:type="dcterms:W3CDTF">2024-10-24T16:45:35Z</dcterms:modified>
</cp:coreProperties>
</file>