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0" r:id="rId1"/>
    <p:sldMasterId id="2147483682" r:id="rId2"/>
    <p:sldMasterId id="2147483688" r:id="rId3"/>
    <p:sldMasterId id="2147483676" r:id="rId4"/>
  </p:sldMasterIdLst>
  <p:notesMasterIdLst>
    <p:notesMasterId r:id="rId22"/>
  </p:notesMasterIdLst>
  <p:handoutMasterIdLst>
    <p:handoutMasterId r:id="rId23"/>
  </p:handoutMasterIdLst>
  <p:sldIdLst>
    <p:sldId id="280" r:id="rId5"/>
    <p:sldId id="305" r:id="rId6"/>
    <p:sldId id="307" r:id="rId7"/>
    <p:sldId id="287" r:id="rId8"/>
    <p:sldId id="306" r:id="rId9"/>
    <p:sldId id="301" r:id="rId10"/>
    <p:sldId id="302" r:id="rId11"/>
    <p:sldId id="300" r:id="rId12"/>
    <p:sldId id="309" r:id="rId13"/>
    <p:sldId id="328" r:id="rId14"/>
    <p:sldId id="333" r:id="rId15"/>
    <p:sldId id="329" r:id="rId16"/>
    <p:sldId id="330" r:id="rId17"/>
    <p:sldId id="315" r:id="rId18"/>
    <p:sldId id="332" r:id="rId19"/>
    <p:sldId id="318" r:id="rId20"/>
    <p:sldId id="319" r:id="rId21"/>
  </p:sldIdLst>
  <p:sldSz cx="12192000" cy="6858000"/>
  <p:notesSz cx="9144000" cy="6858000"/>
  <p:embeddedFontLst>
    <p:embeddedFont>
      <p:font typeface="Montserrat SemiBold" charset="-52"/>
      <p:bold r:id="rId24"/>
      <p:boldItalic r:id="rId25"/>
    </p:embeddedFont>
    <p:embeddedFont>
      <p:font typeface="Montserrat Medium" charset="-52"/>
      <p:regular r:id="rId26"/>
      <p:italic r:id="rId27"/>
    </p:embeddedFont>
    <p:embeddedFont>
      <p:font typeface="Montserrat ExtraBold" charset="-52"/>
      <p:bold r:id="rId28"/>
    </p:embeddedFont>
    <p:embeddedFont>
      <p:font typeface="Calibri" pitchFamily="34" charset="0"/>
      <p:regular r:id="rId29"/>
      <p:bold r:id="rId30"/>
      <p:italic r:id="rId31"/>
      <p:boldItalic r:id="rId3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FE6F2"/>
    <a:srgbClr val="E6D7F9"/>
    <a:srgbClr val="C48EBF"/>
    <a:srgbClr val="E6C8D7"/>
    <a:srgbClr val="D3BAF4"/>
    <a:srgbClr val="DCC4EA"/>
    <a:srgbClr val="CEABE1"/>
    <a:srgbClr val="D5AFDD"/>
    <a:srgbClr val="DAAFDD"/>
    <a:srgbClr val="DCB2C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870" autoAdjust="0"/>
  </p:normalViewPr>
  <p:slideViewPr>
    <p:cSldViewPr snapToGrid="0">
      <p:cViewPr varScale="1">
        <p:scale>
          <a:sx n="98" d="100"/>
          <a:sy n="98" d="100"/>
        </p:scale>
        <p:origin x="-103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62" d="100"/>
          <a:sy n="162" d="100"/>
        </p:scale>
        <p:origin x="2868" y="11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1086;&#1088;&#1091;&#1078;&#1077;&#1085;&#1086;&#1089;&#1094;&#1099;-&#1082;&#1086;&#1084;&#1072;&#1085;&#1076;&#1086;&#1088;&#1072;.&#1088;&#1092;/" TargetMode="External"/><Relationship Id="rId2" Type="http://schemas.openxmlformats.org/officeDocument/2006/relationships/hyperlink" Target="https://www.irro.ru/structure/1237/" TargetMode="External"/><Relationship Id="rId1" Type="http://schemas.openxmlformats.org/officeDocument/2006/relationships/hyperlink" Target="https://www.irro.ru/structure/588/"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E3C3A-E362-4F16-B6A2-4A90FDDEF7C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BD96F06-2062-4BA6-9548-7F452378BE87}">
      <dgm:prSet phldrT="[Текст]" custT="1"/>
      <dgm:spPr>
        <a:solidFill>
          <a:srgbClr val="C99BB6"/>
        </a:solidFill>
      </dgm:spPr>
      <dgm:t>
        <a:bodyPr/>
        <a:lstStyle/>
        <a:p>
          <a:r>
            <a:rPr lang="ru-RU" sz="2000" b="1" dirty="0" smtClean="0">
              <a:solidFill>
                <a:schemeClr val="bg1"/>
              </a:solidFill>
            </a:rPr>
            <a:t>ДПП ПК </a:t>
          </a:r>
          <a:endParaRPr lang="ru-RU" sz="2000" b="1" dirty="0">
            <a:solidFill>
              <a:schemeClr val="bg1"/>
            </a:solidFill>
          </a:endParaRPr>
        </a:p>
      </dgm:t>
    </dgm:pt>
    <dgm:pt modelId="{373065EF-AAFC-4B73-8BEF-D65001A784B8}" type="parTrans" cxnId="{4F8F9B6B-F55A-458C-8636-2C1A79C7493C}">
      <dgm:prSet/>
      <dgm:spPr/>
      <dgm:t>
        <a:bodyPr/>
        <a:lstStyle/>
        <a:p>
          <a:endParaRPr lang="ru-RU"/>
        </a:p>
      </dgm:t>
    </dgm:pt>
    <dgm:pt modelId="{0E050596-F5C4-4067-8F79-F053C0926BF5}" type="sibTrans" cxnId="{4F8F9B6B-F55A-458C-8636-2C1A79C7493C}">
      <dgm:prSet/>
      <dgm:spPr/>
      <dgm:t>
        <a:bodyPr/>
        <a:lstStyle/>
        <a:p>
          <a:endParaRPr lang="ru-RU"/>
        </a:p>
      </dgm:t>
    </dgm:pt>
    <dgm:pt modelId="{D8005A53-843E-4A87-9EDD-1C0B275DF648}">
      <dgm:prSet phldrT="[Текст]" custT="1"/>
      <dgm:spPr>
        <a:ln>
          <a:solidFill>
            <a:srgbClr val="C48EBF"/>
          </a:solidFill>
        </a:ln>
      </dgm:spPr>
      <dgm:t>
        <a:bodyPr/>
        <a:lstStyle/>
        <a:p>
          <a:r>
            <a:rPr lang="ru-RU" sz="2800" dirty="0" smtClean="0">
              <a:solidFill>
                <a:schemeClr val="tx1"/>
              </a:solidFill>
            </a:rPr>
            <a:t>Содержание и методика подготовки школьников к участию в олимпиадах</a:t>
          </a:r>
          <a:endParaRPr lang="ru-RU" sz="2800" dirty="0"/>
        </a:p>
      </dgm:t>
    </dgm:pt>
    <dgm:pt modelId="{D7687E19-6293-48F6-976C-1D6EDD30B68D}" type="parTrans" cxnId="{96F22FFC-FD21-4E4B-B490-81C29FC25344}">
      <dgm:prSet/>
      <dgm:spPr/>
      <dgm:t>
        <a:bodyPr/>
        <a:lstStyle/>
        <a:p>
          <a:endParaRPr lang="ru-RU"/>
        </a:p>
      </dgm:t>
    </dgm:pt>
    <dgm:pt modelId="{E17123C9-7E2A-4734-BF8F-BEF06A71A553}" type="sibTrans" cxnId="{96F22FFC-FD21-4E4B-B490-81C29FC25344}">
      <dgm:prSet/>
      <dgm:spPr/>
      <dgm:t>
        <a:bodyPr/>
        <a:lstStyle/>
        <a:p>
          <a:endParaRPr lang="ru-RU"/>
        </a:p>
      </dgm:t>
    </dgm:pt>
    <dgm:pt modelId="{673972AC-1CFB-4BC2-8A4D-6E2084B36D1B}">
      <dgm:prSet phldrT="[Текст]" custT="1"/>
      <dgm:spPr>
        <a:solidFill>
          <a:srgbClr val="C99BB6"/>
        </a:solidFill>
      </dgm:spPr>
      <dgm:t>
        <a:bodyPr/>
        <a:lstStyle/>
        <a:p>
          <a:r>
            <a:rPr lang="ru-RU" sz="2000" b="1" dirty="0" smtClean="0"/>
            <a:t>ДПП ПК</a:t>
          </a:r>
          <a:endParaRPr lang="ru-RU" sz="2000" b="1" dirty="0"/>
        </a:p>
      </dgm:t>
    </dgm:pt>
    <dgm:pt modelId="{CAEF7DD8-8437-4EEB-B5B0-1D791BFE9CE1}" type="parTrans" cxnId="{DB1ECC7E-F867-42E0-9A98-1B583666F9AB}">
      <dgm:prSet/>
      <dgm:spPr/>
      <dgm:t>
        <a:bodyPr/>
        <a:lstStyle/>
        <a:p>
          <a:endParaRPr lang="ru-RU"/>
        </a:p>
      </dgm:t>
    </dgm:pt>
    <dgm:pt modelId="{F3A09A4D-5648-4829-89F0-E3228E3FF118}" type="sibTrans" cxnId="{DB1ECC7E-F867-42E0-9A98-1B583666F9AB}">
      <dgm:prSet/>
      <dgm:spPr/>
      <dgm:t>
        <a:bodyPr/>
        <a:lstStyle/>
        <a:p>
          <a:endParaRPr lang="ru-RU"/>
        </a:p>
      </dgm:t>
    </dgm:pt>
    <dgm:pt modelId="{06670A78-DA93-46FB-84EC-F3EFC760A811}">
      <dgm:prSet phldrT="[Текст]" custT="1"/>
      <dgm:spPr>
        <a:ln>
          <a:solidFill>
            <a:srgbClr val="C48EBF"/>
          </a:solidFill>
        </a:ln>
      </dgm:spPr>
      <dgm:t>
        <a:bodyPr/>
        <a:lstStyle/>
        <a:p>
          <a:r>
            <a:rPr lang="ru-RU" sz="2800" dirty="0" smtClean="0">
              <a:solidFill>
                <a:schemeClr val="tx1"/>
              </a:solidFill>
            </a:rPr>
            <a:t>Специфика работы членов жюри муниципального этапа </a:t>
          </a:r>
          <a:r>
            <a:rPr lang="ru-RU" sz="2800" dirty="0" err="1" smtClean="0">
              <a:solidFill>
                <a:schemeClr val="tx1"/>
              </a:solidFill>
            </a:rPr>
            <a:t>ВсОШ</a:t>
          </a:r>
          <a:r>
            <a:rPr lang="ru-RU" sz="2800" dirty="0" smtClean="0">
              <a:solidFill>
                <a:schemeClr val="tx1"/>
              </a:solidFill>
            </a:rPr>
            <a:t> по проверке работ обучающихся</a:t>
          </a:r>
          <a:endParaRPr lang="ru-RU" sz="2800" dirty="0"/>
        </a:p>
      </dgm:t>
    </dgm:pt>
    <dgm:pt modelId="{6A617DA0-78AD-45EA-B843-9BD06EA20C2C}" type="parTrans" cxnId="{BAD602CF-E7F8-4F38-B8D4-A67DCF67A76F}">
      <dgm:prSet/>
      <dgm:spPr/>
      <dgm:t>
        <a:bodyPr/>
        <a:lstStyle/>
        <a:p>
          <a:endParaRPr lang="ru-RU"/>
        </a:p>
      </dgm:t>
    </dgm:pt>
    <dgm:pt modelId="{4B07CB63-E83F-4608-B884-CD80D56B3B59}" type="sibTrans" cxnId="{BAD602CF-E7F8-4F38-B8D4-A67DCF67A76F}">
      <dgm:prSet/>
      <dgm:spPr/>
      <dgm:t>
        <a:bodyPr/>
        <a:lstStyle/>
        <a:p>
          <a:endParaRPr lang="ru-RU"/>
        </a:p>
      </dgm:t>
    </dgm:pt>
    <dgm:pt modelId="{8708E92C-A1A1-4045-BDB1-CF961110FA25}">
      <dgm:prSet phldrT="[Текст]" custT="1"/>
      <dgm:spPr>
        <a:solidFill>
          <a:srgbClr val="C99BB6"/>
        </a:solidFill>
      </dgm:spPr>
      <dgm:t>
        <a:bodyPr/>
        <a:lstStyle/>
        <a:p>
          <a:r>
            <a:rPr lang="ru-RU" sz="2000" b="1" dirty="0" smtClean="0"/>
            <a:t>ДПП ПК</a:t>
          </a:r>
          <a:endParaRPr lang="ru-RU" sz="2000" b="1" dirty="0"/>
        </a:p>
      </dgm:t>
    </dgm:pt>
    <dgm:pt modelId="{74A74B12-D8DC-4D9D-BBA1-B90BD352088E}" type="parTrans" cxnId="{56ED4BDE-E62E-47E7-BFBA-76B25E4D20C7}">
      <dgm:prSet/>
      <dgm:spPr/>
      <dgm:t>
        <a:bodyPr/>
        <a:lstStyle/>
        <a:p>
          <a:endParaRPr lang="ru-RU"/>
        </a:p>
      </dgm:t>
    </dgm:pt>
    <dgm:pt modelId="{ECFC5B77-BF56-4DB7-9A17-567E8ACC50EA}" type="sibTrans" cxnId="{56ED4BDE-E62E-47E7-BFBA-76B25E4D20C7}">
      <dgm:prSet/>
      <dgm:spPr/>
      <dgm:t>
        <a:bodyPr/>
        <a:lstStyle/>
        <a:p>
          <a:endParaRPr lang="ru-RU"/>
        </a:p>
      </dgm:t>
    </dgm:pt>
    <dgm:pt modelId="{7ABCAB65-3A22-40C2-83BD-8AC7E40AD7E2}">
      <dgm:prSet phldrT="[Текст]" custT="1"/>
      <dgm:spPr>
        <a:ln>
          <a:solidFill>
            <a:srgbClr val="C48EBF"/>
          </a:solidFill>
        </a:ln>
      </dgm:spPr>
      <dgm:t>
        <a:bodyPr/>
        <a:lstStyle/>
        <a:p>
          <a:r>
            <a:rPr lang="ru-RU" sz="2600" dirty="0" smtClean="0"/>
            <a:t>Системно-деятельностный подход в организации обучения в условиях реализации обновленных ФГОС</a:t>
          </a:r>
          <a:endParaRPr lang="ru-RU" sz="2600" b="1" dirty="0"/>
        </a:p>
      </dgm:t>
    </dgm:pt>
    <dgm:pt modelId="{4A9DA0A5-B7EC-49FB-A255-C0340DD2CBAF}" type="sibTrans" cxnId="{78C2A60D-239F-4950-8A4C-DE7CAA05BEE6}">
      <dgm:prSet/>
      <dgm:spPr/>
      <dgm:t>
        <a:bodyPr/>
        <a:lstStyle/>
        <a:p>
          <a:endParaRPr lang="ru-RU"/>
        </a:p>
      </dgm:t>
    </dgm:pt>
    <dgm:pt modelId="{053B8248-86ED-4734-A888-E9F787637156}" type="parTrans" cxnId="{78C2A60D-239F-4950-8A4C-DE7CAA05BEE6}">
      <dgm:prSet/>
      <dgm:spPr/>
      <dgm:t>
        <a:bodyPr/>
        <a:lstStyle/>
        <a:p>
          <a:endParaRPr lang="ru-RU"/>
        </a:p>
      </dgm:t>
    </dgm:pt>
    <dgm:pt modelId="{EA71CDFB-97EA-46FD-9E83-DA60EE334911}">
      <dgm:prSet custT="1"/>
      <dgm:spPr/>
      <dgm:t>
        <a:bodyPr/>
        <a:lstStyle/>
        <a:p>
          <a:r>
            <a:rPr lang="ru-RU" sz="2600" dirty="0" smtClean="0"/>
            <a:t>Работа с текстом на уроках русского языка и литературы</a:t>
          </a:r>
          <a:endParaRPr lang="ru-RU" sz="2600" dirty="0"/>
        </a:p>
      </dgm:t>
    </dgm:pt>
    <dgm:pt modelId="{88933637-D01B-4845-B74A-87459EBCAE76}" type="parTrans" cxnId="{50FEDB71-E514-4D90-A493-F67F70B237BE}">
      <dgm:prSet/>
      <dgm:spPr/>
      <dgm:t>
        <a:bodyPr/>
        <a:lstStyle/>
        <a:p>
          <a:endParaRPr lang="ru-RU"/>
        </a:p>
      </dgm:t>
    </dgm:pt>
    <dgm:pt modelId="{01CFBA0E-B1F4-4D7F-8C6C-AA3AD258F05B}" type="sibTrans" cxnId="{50FEDB71-E514-4D90-A493-F67F70B237BE}">
      <dgm:prSet/>
      <dgm:spPr/>
      <dgm:t>
        <a:bodyPr/>
        <a:lstStyle/>
        <a:p>
          <a:endParaRPr lang="ru-RU"/>
        </a:p>
      </dgm:t>
    </dgm:pt>
    <dgm:pt modelId="{6BD05944-7204-4577-9678-2F3E861A7065}">
      <dgm:prSet phldrT="[Текст]" custT="1"/>
      <dgm:spPr>
        <a:ln>
          <a:solidFill>
            <a:srgbClr val="C48EBF"/>
          </a:solidFill>
        </a:ln>
      </dgm:spPr>
      <dgm:t>
        <a:bodyPr/>
        <a:lstStyle/>
        <a:p>
          <a:endParaRPr lang="ru-RU" sz="2600" b="1" dirty="0"/>
        </a:p>
      </dgm:t>
    </dgm:pt>
    <dgm:pt modelId="{83027685-BA61-46F5-806A-979D9B0B17C0}" type="parTrans" cxnId="{F2B5A098-6846-4D1E-B1D3-8ED0CE812032}">
      <dgm:prSet/>
      <dgm:spPr/>
    </dgm:pt>
    <dgm:pt modelId="{B0DB64CE-A5B0-4CA0-A630-296AE0E21CC0}" type="sibTrans" cxnId="{F2B5A098-6846-4D1E-B1D3-8ED0CE812032}">
      <dgm:prSet/>
      <dgm:spPr/>
    </dgm:pt>
    <dgm:pt modelId="{4021D7E6-02BC-48EB-87E0-02ED80E6C07E}" type="pres">
      <dgm:prSet presAssocID="{59CE3C3A-E362-4F16-B6A2-4A90FDDEF7CB}" presName="linearFlow" presStyleCnt="0">
        <dgm:presLayoutVars>
          <dgm:dir/>
          <dgm:animLvl val="lvl"/>
          <dgm:resizeHandles val="exact"/>
        </dgm:presLayoutVars>
      </dgm:prSet>
      <dgm:spPr/>
      <dgm:t>
        <a:bodyPr/>
        <a:lstStyle/>
        <a:p>
          <a:endParaRPr lang="ru-RU"/>
        </a:p>
      </dgm:t>
    </dgm:pt>
    <dgm:pt modelId="{F5E4D169-8363-4511-9D6D-B85F0F5B003F}" type="pres">
      <dgm:prSet presAssocID="{6BD96F06-2062-4BA6-9548-7F452378BE87}" presName="composite" presStyleCnt="0"/>
      <dgm:spPr/>
    </dgm:pt>
    <dgm:pt modelId="{36D59A21-D2E3-403D-8415-4B8AC8E7D609}" type="pres">
      <dgm:prSet presAssocID="{6BD96F06-2062-4BA6-9548-7F452378BE87}" presName="parentText" presStyleLbl="alignNode1" presStyleIdx="0" presStyleCnt="3">
        <dgm:presLayoutVars>
          <dgm:chMax val="1"/>
          <dgm:bulletEnabled val="1"/>
        </dgm:presLayoutVars>
      </dgm:prSet>
      <dgm:spPr/>
      <dgm:t>
        <a:bodyPr/>
        <a:lstStyle/>
        <a:p>
          <a:endParaRPr lang="ru-RU"/>
        </a:p>
      </dgm:t>
    </dgm:pt>
    <dgm:pt modelId="{F04E46B6-90D4-4A47-866D-944B3F550D36}" type="pres">
      <dgm:prSet presAssocID="{6BD96F06-2062-4BA6-9548-7F452378BE87}" presName="descendantText" presStyleLbl="alignAcc1" presStyleIdx="0" presStyleCnt="3" custLinFactNeighborX="0">
        <dgm:presLayoutVars>
          <dgm:bulletEnabled val="1"/>
        </dgm:presLayoutVars>
      </dgm:prSet>
      <dgm:spPr/>
      <dgm:t>
        <a:bodyPr/>
        <a:lstStyle/>
        <a:p>
          <a:endParaRPr lang="ru-RU"/>
        </a:p>
      </dgm:t>
    </dgm:pt>
    <dgm:pt modelId="{089D0A36-EB58-405E-A282-A2459325C58B}" type="pres">
      <dgm:prSet presAssocID="{0E050596-F5C4-4067-8F79-F053C0926BF5}" presName="sp" presStyleCnt="0"/>
      <dgm:spPr/>
    </dgm:pt>
    <dgm:pt modelId="{94ADD3FF-39C2-4EAE-A9C8-071BD557F875}" type="pres">
      <dgm:prSet presAssocID="{673972AC-1CFB-4BC2-8A4D-6E2084B36D1B}" presName="composite" presStyleCnt="0"/>
      <dgm:spPr/>
    </dgm:pt>
    <dgm:pt modelId="{C5E70885-D7E0-49B0-AA47-024D82071429}" type="pres">
      <dgm:prSet presAssocID="{673972AC-1CFB-4BC2-8A4D-6E2084B36D1B}" presName="parentText" presStyleLbl="alignNode1" presStyleIdx="1" presStyleCnt="3">
        <dgm:presLayoutVars>
          <dgm:chMax val="1"/>
          <dgm:bulletEnabled val="1"/>
        </dgm:presLayoutVars>
      </dgm:prSet>
      <dgm:spPr/>
      <dgm:t>
        <a:bodyPr/>
        <a:lstStyle/>
        <a:p>
          <a:endParaRPr lang="ru-RU"/>
        </a:p>
      </dgm:t>
    </dgm:pt>
    <dgm:pt modelId="{4C332370-78EF-4FB0-B84D-502929F8C78F}" type="pres">
      <dgm:prSet presAssocID="{673972AC-1CFB-4BC2-8A4D-6E2084B36D1B}" presName="descendantText" presStyleLbl="alignAcc1" presStyleIdx="1" presStyleCnt="3">
        <dgm:presLayoutVars>
          <dgm:bulletEnabled val="1"/>
        </dgm:presLayoutVars>
      </dgm:prSet>
      <dgm:spPr/>
      <dgm:t>
        <a:bodyPr/>
        <a:lstStyle/>
        <a:p>
          <a:endParaRPr lang="ru-RU"/>
        </a:p>
      </dgm:t>
    </dgm:pt>
    <dgm:pt modelId="{920B95B4-9228-44C3-8BD4-CB860628D87A}" type="pres">
      <dgm:prSet presAssocID="{F3A09A4D-5648-4829-89F0-E3228E3FF118}" presName="sp" presStyleCnt="0"/>
      <dgm:spPr/>
    </dgm:pt>
    <dgm:pt modelId="{EF53638A-E5ED-480A-BDD2-E5EE7D09BD77}" type="pres">
      <dgm:prSet presAssocID="{8708E92C-A1A1-4045-BDB1-CF961110FA25}" presName="composite" presStyleCnt="0"/>
      <dgm:spPr/>
    </dgm:pt>
    <dgm:pt modelId="{3F3CEDCB-2A23-4CB4-A344-42768DB4EF00}" type="pres">
      <dgm:prSet presAssocID="{8708E92C-A1A1-4045-BDB1-CF961110FA25}" presName="parentText" presStyleLbl="alignNode1" presStyleIdx="2" presStyleCnt="3" custScaleX="123798">
        <dgm:presLayoutVars>
          <dgm:chMax val="1"/>
          <dgm:bulletEnabled val="1"/>
        </dgm:presLayoutVars>
      </dgm:prSet>
      <dgm:spPr/>
      <dgm:t>
        <a:bodyPr/>
        <a:lstStyle/>
        <a:p>
          <a:endParaRPr lang="ru-RU"/>
        </a:p>
      </dgm:t>
    </dgm:pt>
    <dgm:pt modelId="{BF1DE531-81C9-470C-9342-2C3BB975BB2F}" type="pres">
      <dgm:prSet presAssocID="{8708E92C-A1A1-4045-BDB1-CF961110FA25}" presName="descendantText" presStyleLbl="alignAcc1" presStyleIdx="2" presStyleCnt="3" custScaleX="98046" custScaleY="199853" custLinFactNeighborX="0" custLinFactNeighborY="0">
        <dgm:presLayoutVars>
          <dgm:bulletEnabled val="1"/>
        </dgm:presLayoutVars>
      </dgm:prSet>
      <dgm:spPr/>
      <dgm:t>
        <a:bodyPr/>
        <a:lstStyle/>
        <a:p>
          <a:endParaRPr lang="ru-RU"/>
        </a:p>
      </dgm:t>
    </dgm:pt>
  </dgm:ptLst>
  <dgm:cxnLst>
    <dgm:cxn modelId="{78C2A60D-239F-4950-8A4C-DE7CAA05BEE6}" srcId="{8708E92C-A1A1-4045-BDB1-CF961110FA25}" destId="{7ABCAB65-3A22-40C2-83BD-8AC7E40AD7E2}" srcOrd="0" destOrd="0" parTransId="{053B8248-86ED-4734-A888-E9F787637156}" sibTransId="{4A9DA0A5-B7EC-49FB-A255-C0340DD2CBAF}"/>
    <dgm:cxn modelId="{1CF7A13A-F43B-4EDD-B238-6CFA5967CDF3}" type="presOf" srcId="{8708E92C-A1A1-4045-BDB1-CF961110FA25}" destId="{3F3CEDCB-2A23-4CB4-A344-42768DB4EF00}" srcOrd="0" destOrd="0" presId="urn:microsoft.com/office/officeart/2005/8/layout/chevron2"/>
    <dgm:cxn modelId="{56ED4BDE-E62E-47E7-BFBA-76B25E4D20C7}" srcId="{59CE3C3A-E362-4F16-B6A2-4A90FDDEF7CB}" destId="{8708E92C-A1A1-4045-BDB1-CF961110FA25}" srcOrd="2" destOrd="0" parTransId="{74A74B12-D8DC-4D9D-BBA1-B90BD352088E}" sibTransId="{ECFC5B77-BF56-4DB7-9A17-567E8ACC50EA}"/>
    <dgm:cxn modelId="{F903BF6F-DCA1-4825-AFE5-FA74DB3B72E9}" type="presOf" srcId="{D8005A53-843E-4A87-9EDD-1C0B275DF648}" destId="{F04E46B6-90D4-4A47-866D-944B3F550D36}" srcOrd="0" destOrd="0" presId="urn:microsoft.com/office/officeart/2005/8/layout/chevron2"/>
    <dgm:cxn modelId="{797FDC41-A570-417C-A652-10A087D7832F}" type="presOf" srcId="{673972AC-1CFB-4BC2-8A4D-6E2084B36D1B}" destId="{C5E70885-D7E0-49B0-AA47-024D82071429}" srcOrd="0" destOrd="0" presId="urn:microsoft.com/office/officeart/2005/8/layout/chevron2"/>
    <dgm:cxn modelId="{BAD602CF-E7F8-4F38-B8D4-A67DCF67A76F}" srcId="{673972AC-1CFB-4BC2-8A4D-6E2084B36D1B}" destId="{06670A78-DA93-46FB-84EC-F3EFC760A811}" srcOrd="0" destOrd="0" parTransId="{6A617DA0-78AD-45EA-B843-9BD06EA20C2C}" sibTransId="{4B07CB63-E83F-4608-B884-CD80D56B3B59}"/>
    <dgm:cxn modelId="{F2B5A098-6846-4D1E-B1D3-8ED0CE812032}" srcId="{8708E92C-A1A1-4045-BDB1-CF961110FA25}" destId="{6BD05944-7204-4577-9678-2F3E861A7065}" srcOrd="1" destOrd="0" parTransId="{83027685-BA61-46F5-806A-979D9B0B17C0}" sibTransId="{B0DB64CE-A5B0-4CA0-A630-296AE0E21CC0}"/>
    <dgm:cxn modelId="{4F8F9B6B-F55A-458C-8636-2C1A79C7493C}" srcId="{59CE3C3A-E362-4F16-B6A2-4A90FDDEF7CB}" destId="{6BD96F06-2062-4BA6-9548-7F452378BE87}" srcOrd="0" destOrd="0" parTransId="{373065EF-AAFC-4B73-8BEF-D65001A784B8}" sibTransId="{0E050596-F5C4-4067-8F79-F053C0926BF5}"/>
    <dgm:cxn modelId="{03F2AE27-6567-482A-AE7D-93F9B88077FB}" type="presOf" srcId="{EA71CDFB-97EA-46FD-9E83-DA60EE334911}" destId="{BF1DE531-81C9-470C-9342-2C3BB975BB2F}" srcOrd="0" destOrd="2" presId="urn:microsoft.com/office/officeart/2005/8/layout/chevron2"/>
    <dgm:cxn modelId="{C22F1CE4-F88F-4924-AE1F-23286556E4B2}" type="presOf" srcId="{59CE3C3A-E362-4F16-B6A2-4A90FDDEF7CB}" destId="{4021D7E6-02BC-48EB-87E0-02ED80E6C07E}" srcOrd="0" destOrd="0" presId="urn:microsoft.com/office/officeart/2005/8/layout/chevron2"/>
    <dgm:cxn modelId="{BC0F3AAE-96DA-4DAC-BCF5-C1EA16FD6B08}" type="presOf" srcId="{6BD05944-7204-4577-9678-2F3E861A7065}" destId="{BF1DE531-81C9-470C-9342-2C3BB975BB2F}" srcOrd="0" destOrd="1" presId="urn:microsoft.com/office/officeart/2005/8/layout/chevron2"/>
    <dgm:cxn modelId="{501840D1-F3FD-4BB9-8041-E2BC676677C3}" type="presOf" srcId="{6BD96F06-2062-4BA6-9548-7F452378BE87}" destId="{36D59A21-D2E3-403D-8415-4B8AC8E7D609}" srcOrd="0" destOrd="0" presId="urn:microsoft.com/office/officeart/2005/8/layout/chevron2"/>
    <dgm:cxn modelId="{50FEDB71-E514-4D90-A493-F67F70B237BE}" srcId="{8708E92C-A1A1-4045-BDB1-CF961110FA25}" destId="{EA71CDFB-97EA-46FD-9E83-DA60EE334911}" srcOrd="2" destOrd="0" parTransId="{88933637-D01B-4845-B74A-87459EBCAE76}" sibTransId="{01CFBA0E-B1F4-4D7F-8C6C-AA3AD258F05B}"/>
    <dgm:cxn modelId="{96F22FFC-FD21-4E4B-B490-81C29FC25344}" srcId="{6BD96F06-2062-4BA6-9548-7F452378BE87}" destId="{D8005A53-843E-4A87-9EDD-1C0B275DF648}" srcOrd="0" destOrd="0" parTransId="{D7687E19-6293-48F6-976C-1D6EDD30B68D}" sibTransId="{E17123C9-7E2A-4734-BF8F-BEF06A71A553}"/>
    <dgm:cxn modelId="{DB1ECC7E-F867-42E0-9A98-1B583666F9AB}" srcId="{59CE3C3A-E362-4F16-B6A2-4A90FDDEF7CB}" destId="{673972AC-1CFB-4BC2-8A4D-6E2084B36D1B}" srcOrd="1" destOrd="0" parTransId="{CAEF7DD8-8437-4EEB-B5B0-1D791BFE9CE1}" sibTransId="{F3A09A4D-5648-4829-89F0-E3228E3FF118}"/>
    <dgm:cxn modelId="{1B64FA0B-7188-4904-801F-B9E0B4CE2283}" type="presOf" srcId="{06670A78-DA93-46FB-84EC-F3EFC760A811}" destId="{4C332370-78EF-4FB0-B84D-502929F8C78F}" srcOrd="0" destOrd="0" presId="urn:microsoft.com/office/officeart/2005/8/layout/chevron2"/>
    <dgm:cxn modelId="{06C49796-3D95-415D-8619-C1F7CC85FD4C}" type="presOf" srcId="{7ABCAB65-3A22-40C2-83BD-8AC7E40AD7E2}" destId="{BF1DE531-81C9-470C-9342-2C3BB975BB2F}" srcOrd="0" destOrd="0" presId="urn:microsoft.com/office/officeart/2005/8/layout/chevron2"/>
    <dgm:cxn modelId="{2EE1071E-0709-4D59-B600-A718D803CD74}" type="presParOf" srcId="{4021D7E6-02BC-48EB-87E0-02ED80E6C07E}" destId="{F5E4D169-8363-4511-9D6D-B85F0F5B003F}" srcOrd="0" destOrd="0" presId="urn:microsoft.com/office/officeart/2005/8/layout/chevron2"/>
    <dgm:cxn modelId="{DB85118F-C722-4508-8929-F1090BA943F0}" type="presParOf" srcId="{F5E4D169-8363-4511-9D6D-B85F0F5B003F}" destId="{36D59A21-D2E3-403D-8415-4B8AC8E7D609}" srcOrd="0" destOrd="0" presId="urn:microsoft.com/office/officeart/2005/8/layout/chevron2"/>
    <dgm:cxn modelId="{35AA08D2-B9CD-4F84-BA99-71C8AE49FEA4}" type="presParOf" srcId="{F5E4D169-8363-4511-9D6D-B85F0F5B003F}" destId="{F04E46B6-90D4-4A47-866D-944B3F550D36}" srcOrd="1" destOrd="0" presId="urn:microsoft.com/office/officeart/2005/8/layout/chevron2"/>
    <dgm:cxn modelId="{B0A15A02-F2A5-463D-B382-6DB1EBD1B4CA}" type="presParOf" srcId="{4021D7E6-02BC-48EB-87E0-02ED80E6C07E}" destId="{089D0A36-EB58-405E-A282-A2459325C58B}" srcOrd="1" destOrd="0" presId="urn:microsoft.com/office/officeart/2005/8/layout/chevron2"/>
    <dgm:cxn modelId="{954603DD-2357-471B-89D9-58F45BFB5532}" type="presParOf" srcId="{4021D7E6-02BC-48EB-87E0-02ED80E6C07E}" destId="{94ADD3FF-39C2-4EAE-A9C8-071BD557F875}" srcOrd="2" destOrd="0" presId="urn:microsoft.com/office/officeart/2005/8/layout/chevron2"/>
    <dgm:cxn modelId="{0C50A713-55C6-4845-BC6E-F59F8380BBCB}" type="presParOf" srcId="{94ADD3FF-39C2-4EAE-A9C8-071BD557F875}" destId="{C5E70885-D7E0-49B0-AA47-024D82071429}" srcOrd="0" destOrd="0" presId="urn:microsoft.com/office/officeart/2005/8/layout/chevron2"/>
    <dgm:cxn modelId="{811588AA-BA04-47F7-8FC2-7610FAF1071A}" type="presParOf" srcId="{94ADD3FF-39C2-4EAE-A9C8-071BD557F875}" destId="{4C332370-78EF-4FB0-B84D-502929F8C78F}" srcOrd="1" destOrd="0" presId="urn:microsoft.com/office/officeart/2005/8/layout/chevron2"/>
    <dgm:cxn modelId="{D1608FFE-F0D4-4DFA-B2E3-93108E3E8BBC}" type="presParOf" srcId="{4021D7E6-02BC-48EB-87E0-02ED80E6C07E}" destId="{920B95B4-9228-44C3-8BD4-CB860628D87A}" srcOrd="3" destOrd="0" presId="urn:microsoft.com/office/officeart/2005/8/layout/chevron2"/>
    <dgm:cxn modelId="{8CDCFDCE-9271-429A-9353-6B7B18E5D7A7}" type="presParOf" srcId="{4021D7E6-02BC-48EB-87E0-02ED80E6C07E}" destId="{EF53638A-E5ED-480A-BDD2-E5EE7D09BD77}" srcOrd="4" destOrd="0" presId="urn:microsoft.com/office/officeart/2005/8/layout/chevron2"/>
    <dgm:cxn modelId="{A56C6FD0-CAAE-40B3-BCAE-6DD4533969D3}" type="presParOf" srcId="{EF53638A-E5ED-480A-BDD2-E5EE7D09BD77}" destId="{3F3CEDCB-2A23-4CB4-A344-42768DB4EF00}" srcOrd="0" destOrd="0" presId="urn:microsoft.com/office/officeart/2005/8/layout/chevron2"/>
    <dgm:cxn modelId="{CBEEF973-9BE3-43EB-A29F-5E849C1D243B}" type="presParOf" srcId="{EF53638A-E5ED-480A-BDD2-E5EE7D09BD77}" destId="{BF1DE531-81C9-470C-9342-2C3BB975BB2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47DFC-D9A3-412D-8D25-DA6606A3C40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D22BFD17-065A-4D29-9957-63D7BC05916F}">
      <dgm:prSet phldrT="[Текст]" custT="1"/>
      <dgm:spPr>
        <a:solidFill>
          <a:srgbClr val="EFE6F2"/>
        </a:solidFill>
        <a:ln>
          <a:solidFill>
            <a:srgbClr val="C48EBF"/>
          </a:solidFill>
        </a:ln>
      </dgm:spPr>
      <dgm:t>
        <a:bodyPr/>
        <a:lstStyle/>
        <a:p>
          <a:pPr>
            <a:lnSpc>
              <a:spcPct val="100000"/>
            </a:lnSpc>
            <a:spcAft>
              <a:spcPts val="0"/>
            </a:spcAft>
          </a:pPr>
          <a:endParaRPr lang="ru-RU" sz="2200" dirty="0" smtClean="0">
            <a:solidFill>
              <a:schemeClr val="tx1"/>
            </a:solidFill>
          </a:endParaRPr>
        </a:p>
        <a:p>
          <a:pPr>
            <a:lnSpc>
              <a:spcPct val="100000"/>
            </a:lnSpc>
            <a:spcAft>
              <a:spcPts val="0"/>
            </a:spcAft>
          </a:pPr>
          <a:r>
            <a:rPr lang="ru-RU" sz="2000" dirty="0" smtClean="0">
              <a:solidFill>
                <a:schemeClr val="tx1"/>
              </a:solidFill>
            </a:rPr>
            <a:t> </a:t>
          </a:r>
          <a:r>
            <a:rPr lang="ru-RU" sz="1800" dirty="0" smtClean="0">
              <a:solidFill>
                <a:schemeClr val="tx1"/>
              </a:solidFill>
            </a:rPr>
            <a:t>1. Школа подготовки педагогов к школьному и муниципальному этапам </a:t>
          </a:r>
          <a:r>
            <a:rPr lang="ru-RU" sz="1800" dirty="0" err="1" smtClean="0">
              <a:solidFill>
                <a:schemeClr val="tx1"/>
              </a:solidFill>
            </a:rPr>
            <a:t>ВсОШ</a:t>
          </a:r>
          <a:r>
            <a:rPr lang="ru-RU" sz="1800" dirty="0" smtClean="0">
              <a:solidFill>
                <a:schemeClr val="tx1"/>
              </a:solidFill>
            </a:rPr>
            <a:t> – 24 </a:t>
          </a:r>
          <a:r>
            <a:rPr lang="ru-RU" sz="1800" dirty="0" err="1" smtClean="0">
              <a:solidFill>
                <a:schemeClr val="tx1"/>
              </a:solidFill>
            </a:rPr>
            <a:t>вебинара</a:t>
          </a:r>
          <a:r>
            <a:rPr lang="ru-RU" sz="1800" dirty="0" smtClean="0">
              <a:solidFill>
                <a:schemeClr val="tx1"/>
              </a:solidFill>
            </a:rPr>
            <a:t>, видео – на сайте ИРО - </a:t>
          </a:r>
          <a:r>
            <a:rPr lang="en-US" sz="1800" dirty="0" smtClean="0">
              <a:solidFill>
                <a:schemeClr val="tx1"/>
              </a:solidFill>
              <a:hlinkClick xmlns:r="http://schemas.openxmlformats.org/officeDocument/2006/relationships" r:id="rId1"/>
            </a:rPr>
            <a:t>https://www.irro.ru/structure/588/</a:t>
          </a:r>
          <a:r>
            <a:rPr lang="ru-RU" sz="1800" dirty="0" smtClean="0">
              <a:solidFill>
                <a:schemeClr val="tx1"/>
              </a:solidFill>
            </a:rPr>
            <a:t>  </a:t>
          </a:r>
          <a:r>
            <a:rPr lang="ru-RU" sz="1800" b="0" i="0" dirty="0" smtClean="0">
              <a:solidFill>
                <a:schemeClr val="tx1"/>
              </a:solidFill>
            </a:rPr>
            <a:t>В 2023 г. – 5317 просмотров</a:t>
          </a:r>
          <a:endParaRPr lang="ru-RU" sz="1800" dirty="0" smtClean="0">
            <a:solidFill>
              <a:schemeClr val="tx1"/>
            </a:solidFill>
          </a:endParaRPr>
        </a:p>
        <a:p>
          <a:pPr>
            <a:lnSpc>
              <a:spcPct val="100000"/>
            </a:lnSpc>
            <a:spcAft>
              <a:spcPts val="0"/>
            </a:spcAft>
          </a:pPr>
          <a:r>
            <a:rPr lang="ru-RU" sz="1800" dirty="0" smtClean="0">
              <a:solidFill>
                <a:schemeClr val="tx1"/>
              </a:solidFill>
            </a:rPr>
            <a:t>2. Марафон педагогических и управленческих практик по выявлению, поддержке и развитию способностей талантливых детей и молодежи видео – на сайте ИРО - </a:t>
          </a:r>
          <a:r>
            <a:rPr lang="en-US" sz="1800" dirty="0" smtClean="0">
              <a:solidFill>
                <a:schemeClr val="tx1"/>
              </a:solidFill>
              <a:hlinkClick xmlns:r="http://schemas.openxmlformats.org/officeDocument/2006/relationships" r:id="rId1"/>
            </a:rPr>
            <a:t>https://www.irro.ru/structure/588/</a:t>
          </a:r>
          <a:r>
            <a:rPr lang="ru-RU" sz="1800" dirty="0" smtClean="0">
              <a:solidFill>
                <a:schemeClr val="tx1"/>
              </a:solidFill>
            </a:rPr>
            <a:t> (2023 г. – 12 МО, 541 просмотр</a:t>
          </a:r>
        </a:p>
        <a:p>
          <a:pPr>
            <a:lnSpc>
              <a:spcPct val="90000"/>
            </a:lnSpc>
            <a:spcAft>
              <a:spcPct val="35000"/>
            </a:spcAft>
          </a:pPr>
          <a:r>
            <a:rPr lang="ru-RU" sz="1800" dirty="0" smtClean="0">
              <a:solidFill>
                <a:schemeClr val="tx1"/>
              </a:solidFill>
            </a:rPr>
            <a:t> </a:t>
          </a:r>
        </a:p>
      </dgm:t>
    </dgm:pt>
    <dgm:pt modelId="{D470082F-8E0E-43BC-BB51-F508D40CE044}" type="parTrans" cxnId="{ECBFEE73-F048-436B-8691-AB2A8B9A2F27}">
      <dgm:prSet/>
      <dgm:spPr/>
      <dgm:t>
        <a:bodyPr/>
        <a:lstStyle/>
        <a:p>
          <a:endParaRPr lang="ru-RU"/>
        </a:p>
      </dgm:t>
    </dgm:pt>
    <dgm:pt modelId="{0DF76E02-E48F-4431-B39B-D7F5FAC4B478}" type="sibTrans" cxnId="{ECBFEE73-F048-436B-8691-AB2A8B9A2F27}">
      <dgm:prSet/>
      <dgm:spPr/>
      <dgm:t>
        <a:bodyPr/>
        <a:lstStyle/>
        <a:p>
          <a:endParaRPr lang="ru-RU"/>
        </a:p>
      </dgm:t>
    </dgm:pt>
    <dgm:pt modelId="{829E7DE9-4DFB-458E-8181-7A016CF4F2B8}">
      <dgm:prSet phldrT="[Текст]" custT="1"/>
      <dgm:spPr>
        <a:solidFill>
          <a:srgbClr val="EFE6F2"/>
        </a:solidFill>
        <a:ln>
          <a:solidFill>
            <a:srgbClr val="C48EBF"/>
          </a:solidFill>
        </a:ln>
      </dgm:spPr>
      <dgm:t>
        <a:bodyPr/>
        <a:lstStyle/>
        <a:p>
          <a:r>
            <a:rPr lang="ru-RU" sz="1800" dirty="0" smtClean="0">
              <a:solidFill>
                <a:schemeClr val="tx1"/>
              </a:solidFill>
            </a:rPr>
            <a:t>3. Конкурс образовательных программ по развитию и способности обучающихся «Развиваем таланты». </a:t>
          </a:r>
          <a:r>
            <a:rPr lang="ru-RU" sz="1800" b="0" i="0" dirty="0" smtClean="0">
              <a:solidFill>
                <a:schemeClr val="tx1"/>
              </a:solidFill>
            </a:rPr>
            <a:t>По итогам конкурса</a:t>
          </a:r>
          <a:br>
            <a:rPr lang="ru-RU" sz="1800" b="0" i="0" dirty="0" smtClean="0">
              <a:solidFill>
                <a:schemeClr val="tx1"/>
              </a:solidFill>
            </a:rPr>
          </a:br>
          <a:r>
            <a:rPr lang="ru-RU" sz="1800" b="0" i="0" dirty="0" smtClean="0">
              <a:solidFill>
                <a:schemeClr val="tx1"/>
              </a:solidFill>
            </a:rPr>
            <a:t>формируются и публикуются на сайте ИРО в разделе «Методическая</a:t>
          </a:r>
          <a:br>
            <a:rPr lang="ru-RU" sz="1800" b="0" i="0" dirty="0" smtClean="0">
              <a:solidFill>
                <a:schemeClr val="tx1"/>
              </a:solidFill>
            </a:rPr>
          </a:br>
          <a:r>
            <a:rPr lang="ru-RU" sz="1800" b="0" i="0" dirty="0" smtClean="0">
              <a:solidFill>
                <a:schemeClr val="tx1"/>
              </a:solidFill>
            </a:rPr>
            <a:t>копилка» сборники лучших образовательных программ:</a:t>
          </a:r>
          <a:br>
            <a:rPr lang="ru-RU" sz="1800" b="0" i="0" dirty="0" smtClean="0">
              <a:solidFill>
                <a:schemeClr val="tx1"/>
              </a:solidFill>
            </a:rPr>
          </a:br>
          <a:r>
            <a:rPr lang="ru-RU" sz="1800" b="0" i="0" dirty="0" smtClean="0">
              <a:solidFill>
                <a:schemeClr val="tx1"/>
              </a:solidFill>
              <a:hlinkClick xmlns:r="http://schemas.openxmlformats.org/officeDocument/2006/relationships" r:id="rId2"/>
            </a:rPr>
            <a:t>https://www.irro.ru/structure/1237/</a:t>
          </a:r>
          <a:r>
            <a:rPr lang="ru-RU" sz="1800" b="0" i="0" dirty="0" smtClean="0">
              <a:solidFill>
                <a:schemeClr val="tx1"/>
              </a:solidFill>
            </a:rPr>
            <a:t> (в 2023 г. – 158 программ, 32 территории СО)</a:t>
          </a:r>
        </a:p>
        <a:p>
          <a:r>
            <a:rPr lang="ru-RU" sz="1800" b="0" i="0" dirty="0" smtClean="0">
              <a:solidFill>
                <a:schemeClr val="tx1"/>
              </a:solidFill>
            </a:rPr>
            <a:t>4. </a:t>
          </a:r>
          <a:r>
            <a:rPr lang="ru-RU" sz="1800" dirty="0" smtClean="0">
              <a:solidFill>
                <a:schemeClr val="tx1"/>
              </a:solidFill>
            </a:rPr>
            <a:t>Общероссийский конкурс «Лучшая читающая школа России»</a:t>
          </a:r>
        </a:p>
      </dgm:t>
    </dgm:pt>
    <dgm:pt modelId="{14661DCA-307A-4EB8-8716-6A8338967604}" type="parTrans" cxnId="{87849F2A-DE76-4D8B-A90E-154A3ED4C124}">
      <dgm:prSet/>
      <dgm:spPr/>
      <dgm:t>
        <a:bodyPr/>
        <a:lstStyle/>
        <a:p>
          <a:endParaRPr lang="ru-RU"/>
        </a:p>
      </dgm:t>
    </dgm:pt>
    <dgm:pt modelId="{962FE892-8D14-4845-AC89-CB32293305FC}" type="sibTrans" cxnId="{87849F2A-DE76-4D8B-A90E-154A3ED4C124}">
      <dgm:prSet/>
      <dgm:spPr/>
      <dgm:t>
        <a:bodyPr/>
        <a:lstStyle/>
        <a:p>
          <a:endParaRPr lang="ru-RU"/>
        </a:p>
      </dgm:t>
    </dgm:pt>
    <dgm:pt modelId="{64F30F8E-0731-4DA3-826D-DBC79C9E3417}">
      <dgm:prSet phldrT="[Текст]" custT="1"/>
      <dgm:spPr>
        <a:solidFill>
          <a:srgbClr val="EFE6F2"/>
        </a:solidFill>
        <a:ln>
          <a:solidFill>
            <a:srgbClr val="C48EBF"/>
          </a:solidFill>
        </a:ln>
      </dgm:spPr>
      <dgm:t>
        <a:bodyPr/>
        <a:lstStyle/>
        <a:p>
          <a:r>
            <a:rPr lang="ru-RU" sz="1800" dirty="0" smtClean="0">
              <a:solidFill>
                <a:schemeClr val="tx1"/>
              </a:solidFill>
            </a:rPr>
            <a:t>5. Областной конкурс профессионального мастерства для педагогических работников «Олимпиадный успех» (2023 г. – 22 участника)</a:t>
          </a:r>
        </a:p>
        <a:p>
          <a:r>
            <a:rPr lang="ru-RU" sz="1800" dirty="0" smtClean="0">
              <a:solidFill>
                <a:schemeClr val="tx1"/>
              </a:solidFill>
            </a:rPr>
            <a:t>6. Всероссийский конкурс для детей и педагогической общественности по творчеству В.П. Крапивина «Оруженосцы Командора» (в 2023 году поступило 508 работ из 11 регионов РФ: 70-от педагогов и 438 – от  обучающихся), сайт  </a:t>
          </a:r>
          <a:r>
            <a:rPr lang="ru-RU" sz="1800" b="0" dirty="0" smtClean="0">
              <a:solidFill>
                <a:schemeClr val="tx1"/>
              </a:solidFill>
            </a:rPr>
            <a:t>(</a:t>
          </a:r>
          <a:r>
            <a:rPr lang="ru-RU" sz="1800" b="0" dirty="0" err="1" smtClean="0">
              <a:solidFill>
                <a:schemeClr val="tx1"/>
              </a:solidFill>
            </a:rPr>
            <a:t>оруженосцы-командора.рф</a:t>
          </a:r>
          <a:r>
            <a:rPr lang="ru-RU" sz="1800" b="0" dirty="0" smtClean="0">
              <a:solidFill>
                <a:schemeClr val="tx1"/>
              </a:solidFill>
            </a:rPr>
            <a:t>): </a:t>
          </a:r>
          <a:r>
            <a:rPr lang="ru-RU" sz="1800" b="0" dirty="0" smtClean="0">
              <a:solidFill>
                <a:schemeClr val="tx1"/>
              </a:solidFill>
              <a:hlinkClick xmlns:r="http://schemas.openxmlformats.org/officeDocument/2006/relationships" r:id="rId3"/>
            </a:rPr>
            <a:t>https://xn----8sbapcf4aqgeddcesmi5a6duf.xn--p1ai/</a:t>
          </a:r>
          <a:endParaRPr lang="ru-RU" sz="1800" b="0" dirty="0">
            <a:solidFill>
              <a:schemeClr val="tx1"/>
            </a:solidFill>
          </a:endParaRPr>
        </a:p>
      </dgm:t>
    </dgm:pt>
    <dgm:pt modelId="{A6ADEBE4-59DC-4C24-AFFF-CC11319AFA81}" type="parTrans" cxnId="{423F5194-A51C-4F12-8082-75BC29254137}">
      <dgm:prSet/>
      <dgm:spPr/>
      <dgm:t>
        <a:bodyPr/>
        <a:lstStyle/>
        <a:p>
          <a:endParaRPr lang="ru-RU"/>
        </a:p>
      </dgm:t>
    </dgm:pt>
    <dgm:pt modelId="{539F561A-7AAA-4A98-AF1D-C8952B90F930}" type="sibTrans" cxnId="{423F5194-A51C-4F12-8082-75BC29254137}">
      <dgm:prSet/>
      <dgm:spPr/>
      <dgm:t>
        <a:bodyPr/>
        <a:lstStyle/>
        <a:p>
          <a:endParaRPr lang="ru-RU"/>
        </a:p>
      </dgm:t>
    </dgm:pt>
    <dgm:pt modelId="{19DCFC53-9F87-4BB9-A14B-9182B9BEC997}" type="pres">
      <dgm:prSet presAssocID="{4DB47DFC-D9A3-412D-8D25-DA6606A3C408}" presName="linear" presStyleCnt="0">
        <dgm:presLayoutVars>
          <dgm:dir/>
          <dgm:resizeHandles val="exact"/>
        </dgm:presLayoutVars>
      </dgm:prSet>
      <dgm:spPr/>
      <dgm:t>
        <a:bodyPr/>
        <a:lstStyle/>
        <a:p>
          <a:endParaRPr lang="ru-RU"/>
        </a:p>
      </dgm:t>
    </dgm:pt>
    <dgm:pt modelId="{80E05DD9-DFF6-47BC-866E-B14C8F2F7CBE}" type="pres">
      <dgm:prSet presAssocID="{D22BFD17-065A-4D29-9957-63D7BC05916F}" presName="comp" presStyleCnt="0"/>
      <dgm:spPr/>
    </dgm:pt>
    <dgm:pt modelId="{346FF0AF-3417-43FD-811E-11C97944E6B3}" type="pres">
      <dgm:prSet presAssocID="{D22BFD17-065A-4D29-9957-63D7BC05916F}" presName="box" presStyleLbl="node1" presStyleIdx="0" presStyleCnt="3" custScaleY="124890"/>
      <dgm:spPr/>
      <dgm:t>
        <a:bodyPr/>
        <a:lstStyle/>
        <a:p>
          <a:endParaRPr lang="ru-RU"/>
        </a:p>
      </dgm:t>
    </dgm:pt>
    <dgm:pt modelId="{70580409-0146-4F39-BACF-47C79FBDF29D}" type="pres">
      <dgm:prSet presAssocID="{D22BFD17-065A-4D29-9957-63D7BC05916F}" presName="img" presStyleLbl="fgImgPlace1" presStyleIdx="0" presStyleCnt="3" custScaleX="81466" custScaleY="92165"/>
      <dgm:spPr>
        <a:blipFill rotWithShape="0">
          <a:blip xmlns:r="http://schemas.openxmlformats.org/officeDocument/2006/relationships" r:embed="rId4"/>
          <a:stretch>
            <a:fillRect/>
          </a:stretch>
        </a:blipFill>
      </dgm:spPr>
      <dgm:t>
        <a:bodyPr/>
        <a:lstStyle/>
        <a:p>
          <a:endParaRPr lang="ru-RU"/>
        </a:p>
      </dgm:t>
    </dgm:pt>
    <dgm:pt modelId="{C4A8CE56-9D01-4C5F-B083-30E0BAC76660}" type="pres">
      <dgm:prSet presAssocID="{D22BFD17-065A-4D29-9957-63D7BC05916F}" presName="text" presStyleLbl="node1" presStyleIdx="0" presStyleCnt="3">
        <dgm:presLayoutVars>
          <dgm:bulletEnabled val="1"/>
        </dgm:presLayoutVars>
      </dgm:prSet>
      <dgm:spPr/>
      <dgm:t>
        <a:bodyPr/>
        <a:lstStyle/>
        <a:p>
          <a:endParaRPr lang="ru-RU"/>
        </a:p>
      </dgm:t>
    </dgm:pt>
    <dgm:pt modelId="{B5CA96AF-5F8B-458A-8B18-750BEDF35727}" type="pres">
      <dgm:prSet presAssocID="{0DF76E02-E48F-4431-B39B-D7F5FAC4B478}" presName="spacer" presStyleCnt="0"/>
      <dgm:spPr/>
    </dgm:pt>
    <dgm:pt modelId="{A6B4D2E1-0A67-4F2E-A721-9E1DB41F3DC3}" type="pres">
      <dgm:prSet presAssocID="{829E7DE9-4DFB-458E-8181-7A016CF4F2B8}" presName="comp" presStyleCnt="0"/>
      <dgm:spPr/>
    </dgm:pt>
    <dgm:pt modelId="{965B0301-9CF3-41B9-B51E-CC988516A309}" type="pres">
      <dgm:prSet presAssocID="{829E7DE9-4DFB-458E-8181-7A016CF4F2B8}" presName="box" presStyleLbl="node1" presStyleIdx="1" presStyleCnt="3" custScaleY="109320" custLinFactNeighborY="-2455"/>
      <dgm:spPr/>
      <dgm:t>
        <a:bodyPr/>
        <a:lstStyle/>
        <a:p>
          <a:endParaRPr lang="ru-RU"/>
        </a:p>
      </dgm:t>
    </dgm:pt>
    <dgm:pt modelId="{88444322-D966-4E9C-9919-656FD8F72B9A}" type="pres">
      <dgm:prSet presAssocID="{829E7DE9-4DFB-458E-8181-7A016CF4F2B8}" presName="img" presStyleLbl="fgImgPlace1" presStyleIdx="1" presStyleCnt="3" custScaleX="94347" custScaleY="88894"/>
      <dgm:spPr>
        <a:blipFill rotWithShape="0">
          <a:blip xmlns:r="http://schemas.openxmlformats.org/officeDocument/2006/relationships" r:embed="rId5"/>
          <a:stretch>
            <a:fillRect/>
          </a:stretch>
        </a:blipFill>
      </dgm:spPr>
      <dgm:t>
        <a:bodyPr/>
        <a:lstStyle/>
        <a:p>
          <a:endParaRPr lang="ru-RU"/>
        </a:p>
      </dgm:t>
    </dgm:pt>
    <dgm:pt modelId="{5457AD96-1E97-4F32-88D4-7B686E202ECC}" type="pres">
      <dgm:prSet presAssocID="{829E7DE9-4DFB-458E-8181-7A016CF4F2B8}" presName="text" presStyleLbl="node1" presStyleIdx="1" presStyleCnt="3">
        <dgm:presLayoutVars>
          <dgm:bulletEnabled val="1"/>
        </dgm:presLayoutVars>
      </dgm:prSet>
      <dgm:spPr/>
      <dgm:t>
        <a:bodyPr/>
        <a:lstStyle/>
        <a:p>
          <a:endParaRPr lang="ru-RU"/>
        </a:p>
      </dgm:t>
    </dgm:pt>
    <dgm:pt modelId="{60152306-8C36-4266-B180-3F20E010490C}" type="pres">
      <dgm:prSet presAssocID="{962FE892-8D14-4845-AC89-CB32293305FC}" presName="spacer" presStyleCnt="0"/>
      <dgm:spPr/>
    </dgm:pt>
    <dgm:pt modelId="{33F7A251-DF92-45C1-A272-F3D64BC78B45}" type="pres">
      <dgm:prSet presAssocID="{64F30F8E-0731-4DA3-826D-DBC79C9E3417}" presName="comp" presStyleCnt="0"/>
      <dgm:spPr/>
    </dgm:pt>
    <dgm:pt modelId="{2AF4F027-A3E2-4864-A95B-5B5375FB89F0}" type="pres">
      <dgm:prSet presAssocID="{64F30F8E-0731-4DA3-826D-DBC79C9E3417}" presName="box" presStyleLbl="node1" presStyleIdx="2" presStyleCnt="3" custScaleY="121868" custLinFactNeighborY="-7588"/>
      <dgm:spPr/>
      <dgm:t>
        <a:bodyPr/>
        <a:lstStyle/>
        <a:p>
          <a:endParaRPr lang="ru-RU"/>
        </a:p>
      </dgm:t>
    </dgm:pt>
    <dgm:pt modelId="{78A5CD0F-57D6-4EC9-A92E-CD8FCC515C40}" type="pres">
      <dgm:prSet presAssocID="{64F30F8E-0731-4DA3-826D-DBC79C9E3417}" presName="img" presStyleLbl="fgImgPlace1" presStyleIdx="2" presStyleCnt="3" custScaleX="94433"/>
      <dgm:spPr>
        <a:blipFill rotWithShape="0">
          <a:blip xmlns:r="http://schemas.openxmlformats.org/officeDocument/2006/relationships" r:embed="rId6"/>
          <a:stretch>
            <a:fillRect/>
          </a:stretch>
        </a:blipFill>
      </dgm:spPr>
    </dgm:pt>
    <dgm:pt modelId="{679AE2A6-6734-4D14-A89D-88EA78A99781}" type="pres">
      <dgm:prSet presAssocID="{64F30F8E-0731-4DA3-826D-DBC79C9E3417}" presName="text" presStyleLbl="node1" presStyleIdx="2" presStyleCnt="3">
        <dgm:presLayoutVars>
          <dgm:bulletEnabled val="1"/>
        </dgm:presLayoutVars>
      </dgm:prSet>
      <dgm:spPr/>
      <dgm:t>
        <a:bodyPr/>
        <a:lstStyle/>
        <a:p>
          <a:endParaRPr lang="ru-RU"/>
        </a:p>
      </dgm:t>
    </dgm:pt>
  </dgm:ptLst>
  <dgm:cxnLst>
    <dgm:cxn modelId="{A5A3439B-466D-4A68-B6E5-B25425DADC05}" type="presOf" srcId="{64F30F8E-0731-4DA3-826D-DBC79C9E3417}" destId="{2AF4F027-A3E2-4864-A95B-5B5375FB89F0}" srcOrd="0" destOrd="0" presId="urn:microsoft.com/office/officeart/2005/8/layout/vList4"/>
    <dgm:cxn modelId="{EF461742-35D5-458A-9073-4F1C3308B850}" type="presOf" srcId="{4DB47DFC-D9A3-412D-8D25-DA6606A3C408}" destId="{19DCFC53-9F87-4BB9-A14B-9182B9BEC997}" srcOrd="0" destOrd="0" presId="urn:microsoft.com/office/officeart/2005/8/layout/vList4"/>
    <dgm:cxn modelId="{87849F2A-DE76-4D8B-A90E-154A3ED4C124}" srcId="{4DB47DFC-D9A3-412D-8D25-DA6606A3C408}" destId="{829E7DE9-4DFB-458E-8181-7A016CF4F2B8}" srcOrd="1" destOrd="0" parTransId="{14661DCA-307A-4EB8-8716-6A8338967604}" sibTransId="{962FE892-8D14-4845-AC89-CB32293305FC}"/>
    <dgm:cxn modelId="{9FF779BC-7D78-4024-A1DE-ACC9A34ECCA0}" type="presOf" srcId="{829E7DE9-4DFB-458E-8181-7A016CF4F2B8}" destId="{5457AD96-1E97-4F32-88D4-7B686E202ECC}" srcOrd="1" destOrd="0" presId="urn:microsoft.com/office/officeart/2005/8/layout/vList4"/>
    <dgm:cxn modelId="{3CA39657-3587-4F1B-B904-FB04116B04C3}" type="presOf" srcId="{D22BFD17-065A-4D29-9957-63D7BC05916F}" destId="{346FF0AF-3417-43FD-811E-11C97944E6B3}" srcOrd="0" destOrd="0" presId="urn:microsoft.com/office/officeart/2005/8/layout/vList4"/>
    <dgm:cxn modelId="{5E2858A5-0088-42C9-A73C-1A74C21EE851}" type="presOf" srcId="{829E7DE9-4DFB-458E-8181-7A016CF4F2B8}" destId="{965B0301-9CF3-41B9-B51E-CC988516A309}" srcOrd="0" destOrd="0" presId="urn:microsoft.com/office/officeart/2005/8/layout/vList4"/>
    <dgm:cxn modelId="{423F5194-A51C-4F12-8082-75BC29254137}" srcId="{4DB47DFC-D9A3-412D-8D25-DA6606A3C408}" destId="{64F30F8E-0731-4DA3-826D-DBC79C9E3417}" srcOrd="2" destOrd="0" parTransId="{A6ADEBE4-59DC-4C24-AFFF-CC11319AFA81}" sibTransId="{539F561A-7AAA-4A98-AF1D-C8952B90F930}"/>
    <dgm:cxn modelId="{ECBFEE73-F048-436B-8691-AB2A8B9A2F27}" srcId="{4DB47DFC-D9A3-412D-8D25-DA6606A3C408}" destId="{D22BFD17-065A-4D29-9957-63D7BC05916F}" srcOrd="0" destOrd="0" parTransId="{D470082F-8E0E-43BC-BB51-F508D40CE044}" sibTransId="{0DF76E02-E48F-4431-B39B-D7F5FAC4B478}"/>
    <dgm:cxn modelId="{DCEB12DF-8852-4D8E-A7A5-7D6760333A2A}" type="presOf" srcId="{D22BFD17-065A-4D29-9957-63D7BC05916F}" destId="{C4A8CE56-9D01-4C5F-B083-30E0BAC76660}" srcOrd="1" destOrd="0" presId="urn:microsoft.com/office/officeart/2005/8/layout/vList4"/>
    <dgm:cxn modelId="{D9435A9D-2590-4455-95C3-3E7DB142E74E}" type="presOf" srcId="{64F30F8E-0731-4DA3-826D-DBC79C9E3417}" destId="{679AE2A6-6734-4D14-A89D-88EA78A99781}" srcOrd="1" destOrd="0" presId="urn:microsoft.com/office/officeart/2005/8/layout/vList4"/>
    <dgm:cxn modelId="{0489D5B4-7A91-4B11-98A2-31F8B2CCC8EF}" type="presParOf" srcId="{19DCFC53-9F87-4BB9-A14B-9182B9BEC997}" destId="{80E05DD9-DFF6-47BC-866E-B14C8F2F7CBE}" srcOrd="0" destOrd="0" presId="urn:microsoft.com/office/officeart/2005/8/layout/vList4"/>
    <dgm:cxn modelId="{80A289BB-9B9A-4537-8A5C-4815DFCBA13F}" type="presParOf" srcId="{80E05DD9-DFF6-47BC-866E-B14C8F2F7CBE}" destId="{346FF0AF-3417-43FD-811E-11C97944E6B3}" srcOrd="0" destOrd="0" presId="urn:microsoft.com/office/officeart/2005/8/layout/vList4"/>
    <dgm:cxn modelId="{6F65936C-B6D5-4D8A-9CAF-66AF5E14EE9B}" type="presParOf" srcId="{80E05DD9-DFF6-47BC-866E-B14C8F2F7CBE}" destId="{70580409-0146-4F39-BACF-47C79FBDF29D}" srcOrd="1" destOrd="0" presId="urn:microsoft.com/office/officeart/2005/8/layout/vList4"/>
    <dgm:cxn modelId="{EBD9DF49-5821-4683-A027-01D4AC3EDCE6}" type="presParOf" srcId="{80E05DD9-DFF6-47BC-866E-B14C8F2F7CBE}" destId="{C4A8CE56-9D01-4C5F-B083-30E0BAC76660}" srcOrd="2" destOrd="0" presId="urn:microsoft.com/office/officeart/2005/8/layout/vList4"/>
    <dgm:cxn modelId="{6A33B5C2-7022-4EB0-AB1B-FD9868DBF3FC}" type="presParOf" srcId="{19DCFC53-9F87-4BB9-A14B-9182B9BEC997}" destId="{B5CA96AF-5F8B-458A-8B18-750BEDF35727}" srcOrd="1" destOrd="0" presId="urn:microsoft.com/office/officeart/2005/8/layout/vList4"/>
    <dgm:cxn modelId="{971F7215-DE9F-433D-B27B-3C2335288A4E}" type="presParOf" srcId="{19DCFC53-9F87-4BB9-A14B-9182B9BEC997}" destId="{A6B4D2E1-0A67-4F2E-A721-9E1DB41F3DC3}" srcOrd="2" destOrd="0" presId="urn:microsoft.com/office/officeart/2005/8/layout/vList4"/>
    <dgm:cxn modelId="{A69EFF27-1193-4ECF-A36E-4D79FEF72106}" type="presParOf" srcId="{A6B4D2E1-0A67-4F2E-A721-9E1DB41F3DC3}" destId="{965B0301-9CF3-41B9-B51E-CC988516A309}" srcOrd="0" destOrd="0" presId="urn:microsoft.com/office/officeart/2005/8/layout/vList4"/>
    <dgm:cxn modelId="{D4D99FDD-32A0-4578-96A6-7529A9756013}" type="presParOf" srcId="{A6B4D2E1-0A67-4F2E-A721-9E1DB41F3DC3}" destId="{88444322-D966-4E9C-9919-656FD8F72B9A}" srcOrd="1" destOrd="0" presId="urn:microsoft.com/office/officeart/2005/8/layout/vList4"/>
    <dgm:cxn modelId="{A69CA54A-EBC3-4C0E-B0D0-3928B09FD902}" type="presParOf" srcId="{A6B4D2E1-0A67-4F2E-A721-9E1DB41F3DC3}" destId="{5457AD96-1E97-4F32-88D4-7B686E202ECC}" srcOrd="2" destOrd="0" presId="urn:microsoft.com/office/officeart/2005/8/layout/vList4"/>
    <dgm:cxn modelId="{4E40B9EE-845B-42B1-BC94-613B50892C82}" type="presParOf" srcId="{19DCFC53-9F87-4BB9-A14B-9182B9BEC997}" destId="{60152306-8C36-4266-B180-3F20E010490C}" srcOrd="3" destOrd="0" presId="urn:microsoft.com/office/officeart/2005/8/layout/vList4"/>
    <dgm:cxn modelId="{0ED37CFF-DD28-44AF-9A6D-5E96D5D446E8}" type="presParOf" srcId="{19DCFC53-9F87-4BB9-A14B-9182B9BEC997}" destId="{33F7A251-DF92-45C1-A272-F3D64BC78B45}" srcOrd="4" destOrd="0" presId="urn:microsoft.com/office/officeart/2005/8/layout/vList4"/>
    <dgm:cxn modelId="{1FDE6B4F-FCA2-46CA-80F3-E1CC57281EF1}" type="presParOf" srcId="{33F7A251-DF92-45C1-A272-F3D64BC78B45}" destId="{2AF4F027-A3E2-4864-A95B-5B5375FB89F0}" srcOrd="0" destOrd="0" presId="urn:microsoft.com/office/officeart/2005/8/layout/vList4"/>
    <dgm:cxn modelId="{62F5387B-2BFF-4759-BC21-73B52D80A867}" type="presParOf" srcId="{33F7A251-DF92-45C1-A272-F3D64BC78B45}" destId="{78A5CD0F-57D6-4EC9-A92E-CD8FCC515C40}" srcOrd="1" destOrd="0" presId="urn:microsoft.com/office/officeart/2005/8/layout/vList4"/>
    <dgm:cxn modelId="{324E0061-9B93-4489-823C-1545E955A925}" type="presParOf" srcId="{33F7A251-DF92-45C1-A272-F3D64BC78B45}" destId="{679AE2A6-6734-4D14-A89D-88EA78A99781}"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4DB47DFC-D9A3-412D-8D25-DA6606A3C40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D22BFD17-065A-4D29-9957-63D7BC05916F}">
      <dgm:prSet phldrT="[Текст]" custT="1"/>
      <dgm:spPr>
        <a:solidFill>
          <a:srgbClr val="EFE6F2"/>
        </a:solidFill>
        <a:ln>
          <a:solidFill>
            <a:srgbClr val="C48EBF"/>
          </a:solidFill>
        </a:ln>
      </dgm:spPr>
      <dgm:t>
        <a:bodyPr/>
        <a:lstStyle/>
        <a:p>
          <a:pPr>
            <a:lnSpc>
              <a:spcPct val="100000"/>
            </a:lnSpc>
            <a:spcAft>
              <a:spcPts val="0"/>
            </a:spcAft>
          </a:pPr>
          <a:endParaRPr lang="ru-RU" sz="2200" dirty="0" smtClean="0">
            <a:solidFill>
              <a:schemeClr val="tx1"/>
            </a:solidFill>
          </a:endParaRPr>
        </a:p>
        <a:p>
          <a:pPr>
            <a:lnSpc>
              <a:spcPct val="100000"/>
            </a:lnSpc>
            <a:spcAft>
              <a:spcPts val="0"/>
            </a:spcAft>
          </a:pPr>
          <a:r>
            <a:rPr lang="ru-RU" sz="2000" dirty="0" smtClean="0">
              <a:solidFill>
                <a:schemeClr val="tx1"/>
              </a:solidFill>
            </a:rPr>
            <a:t> </a:t>
          </a:r>
          <a:r>
            <a:rPr lang="ru-RU" sz="2200" dirty="0" smtClean="0">
              <a:solidFill>
                <a:schemeClr val="tx1"/>
              </a:solidFill>
            </a:rPr>
            <a:t>1. Всероссийский конкурс сочинений (региональный этап: 2023 г. – 683 работы; 2024 г. – 742 работы)</a:t>
          </a:r>
        </a:p>
        <a:p>
          <a:pPr>
            <a:lnSpc>
              <a:spcPct val="100000"/>
            </a:lnSpc>
            <a:spcAft>
              <a:spcPts val="0"/>
            </a:spcAft>
          </a:pPr>
          <a:r>
            <a:rPr lang="ru-RU" sz="2200" dirty="0" smtClean="0">
              <a:solidFill>
                <a:schemeClr val="tx1"/>
              </a:solidFill>
            </a:rPr>
            <a:t>  2. Всероссийский конкурс на лучшее сочинение о своей культуре на родном языке и лучшее описание русской культуры на родном языке (региональный этап: 2022 г. – 122 работы; 2023 г. – 131 работа)</a:t>
          </a:r>
        </a:p>
        <a:p>
          <a:pPr>
            <a:lnSpc>
              <a:spcPct val="90000"/>
            </a:lnSpc>
            <a:spcAft>
              <a:spcPct val="35000"/>
            </a:spcAft>
          </a:pPr>
          <a:endParaRPr lang="ru-RU" sz="1800" dirty="0" smtClean="0">
            <a:solidFill>
              <a:schemeClr val="tx1"/>
            </a:solidFill>
          </a:endParaRPr>
        </a:p>
        <a:p>
          <a:pPr>
            <a:lnSpc>
              <a:spcPct val="90000"/>
            </a:lnSpc>
            <a:spcAft>
              <a:spcPct val="35000"/>
            </a:spcAft>
          </a:pPr>
          <a:r>
            <a:rPr lang="ru-RU" sz="1800" dirty="0" smtClean="0">
              <a:solidFill>
                <a:schemeClr val="tx1"/>
              </a:solidFill>
            </a:rPr>
            <a:t> </a:t>
          </a:r>
        </a:p>
      </dgm:t>
    </dgm:pt>
    <dgm:pt modelId="{D470082F-8E0E-43BC-BB51-F508D40CE044}" type="parTrans" cxnId="{ECBFEE73-F048-436B-8691-AB2A8B9A2F27}">
      <dgm:prSet/>
      <dgm:spPr/>
      <dgm:t>
        <a:bodyPr/>
        <a:lstStyle/>
        <a:p>
          <a:endParaRPr lang="ru-RU"/>
        </a:p>
      </dgm:t>
    </dgm:pt>
    <dgm:pt modelId="{0DF76E02-E48F-4431-B39B-D7F5FAC4B478}" type="sibTrans" cxnId="{ECBFEE73-F048-436B-8691-AB2A8B9A2F27}">
      <dgm:prSet/>
      <dgm:spPr/>
      <dgm:t>
        <a:bodyPr/>
        <a:lstStyle/>
        <a:p>
          <a:endParaRPr lang="ru-RU"/>
        </a:p>
      </dgm:t>
    </dgm:pt>
    <dgm:pt modelId="{829E7DE9-4DFB-458E-8181-7A016CF4F2B8}">
      <dgm:prSet phldrT="[Текст]" custT="1"/>
      <dgm:spPr>
        <a:solidFill>
          <a:srgbClr val="EFE6F2"/>
        </a:solidFill>
        <a:ln>
          <a:solidFill>
            <a:srgbClr val="C48EBF"/>
          </a:solidFill>
        </a:ln>
      </dgm:spPr>
      <dgm:t>
        <a:bodyPr/>
        <a:lstStyle/>
        <a:p>
          <a:r>
            <a:rPr lang="ru-RU" sz="2200" dirty="0" smtClean="0">
              <a:solidFill>
                <a:schemeClr val="tx1"/>
              </a:solidFill>
            </a:rPr>
            <a:t>3. Всероссийский конкурс исследовательских проектов «Без срока давности» (региональный этап: 2023 г. – 20 участников; 2024 г. – 15 участников)</a:t>
          </a:r>
        </a:p>
        <a:p>
          <a:r>
            <a:rPr lang="ru-RU" sz="2200" dirty="0" smtClean="0">
              <a:solidFill>
                <a:schemeClr val="tx1"/>
              </a:solidFill>
            </a:rPr>
            <a:t>4. Всероссийский конкурс сочинений «Без срока давности» (региональный этап: 2023 г. – 546 участников, 66 территорий; 2024 г. – 526 участников, 67 территорий)</a:t>
          </a:r>
          <a:endParaRPr lang="ru-RU" sz="2200" dirty="0">
            <a:solidFill>
              <a:schemeClr val="tx1"/>
            </a:solidFill>
          </a:endParaRPr>
        </a:p>
      </dgm:t>
    </dgm:pt>
    <dgm:pt modelId="{14661DCA-307A-4EB8-8716-6A8338967604}" type="parTrans" cxnId="{87849F2A-DE76-4D8B-A90E-154A3ED4C124}">
      <dgm:prSet/>
      <dgm:spPr/>
      <dgm:t>
        <a:bodyPr/>
        <a:lstStyle/>
        <a:p>
          <a:endParaRPr lang="ru-RU"/>
        </a:p>
      </dgm:t>
    </dgm:pt>
    <dgm:pt modelId="{962FE892-8D14-4845-AC89-CB32293305FC}" type="sibTrans" cxnId="{87849F2A-DE76-4D8B-A90E-154A3ED4C124}">
      <dgm:prSet/>
      <dgm:spPr/>
      <dgm:t>
        <a:bodyPr/>
        <a:lstStyle/>
        <a:p>
          <a:endParaRPr lang="ru-RU"/>
        </a:p>
      </dgm:t>
    </dgm:pt>
    <dgm:pt modelId="{64F30F8E-0731-4DA3-826D-DBC79C9E3417}">
      <dgm:prSet phldrT="[Текст]" custT="1"/>
      <dgm:spPr>
        <a:solidFill>
          <a:srgbClr val="EFE6F2"/>
        </a:solidFill>
        <a:ln>
          <a:solidFill>
            <a:srgbClr val="C48EBF"/>
          </a:solidFill>
        </a:ln>
      </dgm:spPr>
      <dgm:t>
        <a:bodyPr/>
        <a:lstStyle/>
        <a:p>
          <a:r>
            <a:rPr lang="ru-RU" sz="2000" dirty="0" smtClean="0">
              <a:solidFill>
                <a:schemeClr val="tx1"/>
              </a:solidFill>
            </a:rPr>
            <a:t>5. Всероссийский литературный конкурс «КЛАСС!» (региональный этап: 2023 г. – 218 участников, 44 территории; 2024 г. – 260 участников, 50 территорий) </a:t>
          </a:r>
        </a:p>
        <a:p>
          <a:r>
            <a:rPr lang="ru-RU" sz="2000" dirty="0" smtClean="0">
              <a:solidFill>
                <a:schemeClr val="tx1"/>
              </a:solidFill>
            </a:rPr>
            <a:t>6. НПК обучающихся Свердловской области (гуманитарное направление: 2023 г. – 107 проектов; 2024 – 118 проектов) </a:t>
          </a:r>
          <a:endParaRPr lang="ru-RU" sz="2000" dirty="0"/>
        </a:p>
      </dgm:t>
    </dgm:pt>
    <dgm:pt modelId="{A6ADEBE4-59DC-4C24-AFFF-CC11319AFA81}" type="parTrans" cxnId="{423F5194-A51C-4F12-8082-75BC29254137}">
      <dgm:prSet/>
      <dgm:spPr/>
      <dgm:t>
        <a:bodyPr/>
        <a:lstStyle/>
        <a:p>
          <a:endParaRPr lang="ru-RU"/>
        </a:p>
      </dgm:t>
    </dgm:pt>
    <dgm:pt modelId="{539F561A-7AAA-4A98-AF1D-C8952B90F930}" type="sibTrans" cxnId="{423F5194-A51C-4F12-8082-75BC29254137}">
      <dgm:prSet/>
      <dgm:spPr/>
      <dgm:t>
        <a:bodyPr/>
        <a:lstStyle/>
        <a:p>
          <a:endParaRPr lang="ru-RU"/>
        </a:p>
      </dgm:t>
    </dgm:pt>
    <dgm:pt modelId="{19DCFC53-9F87-4BB9-A14B-9182B9BEC997}" type="pres">
      <dgm:prSet presAssocID="{4DB47DFC-D9A3-412D-8D25-DA6606A3C408}" presName="linear" presStyleCnt="0">
        <dgm:presLayoutVars>
          <dgm:dir/>
          <dgm:resizeHandles val="exact"/>
        </dgm:presLayoutVars>
      </dgm:prSet>
      <dgm:spPr/>
      <dgm:t>
        <a:bodyPr/>
        <a:lstStyle/>
        <a:p>
          <a:endParaRPr lang="ru-RU"/>
        </a:p>
      </dgm:t>
    </dgm:pt>
    <dgm:pt modelId="{80E05DD9-DFF6-47BC-866E-B14C8F2F7CBE}" type="pres">
      <dgm:prSet presAssocID="{D22BFD17-065A-4D29-9957-63D7BC05916F}" presName="comp" presStyleCnt="0"/>
      <dgm:spPr/>
    </dgm:pt>
    <dgm:pt modelId="{346FF0AF-3417-43FD-811E-11C97944E6B3}" type="pres">
      <dgm:prSet presAssocID="{D22BFD17-065A-4D29-9957-63D7BC05916F}" presName="box" presStyleLbl="node1" presStyleIdx="0" presStyleCnt="3" custScaleY="122231"/>
      <dgm:spPr/>
      <dgm:t>
        <a:bodyPr/>
        <a:lstStyle/>
        <a:p>
          <a:endParaRPr lang="ru-RU"/>
        </a:p>
      </dgm:t>
    </dgm:pt>
    <dgm:pt modelId="{70580409-0146-4F39-BACF-47C79FBDF29D}" type="pres">
      <dgm:prSet presAssocID="{D22BFD17-065A-4D29-9957-63D7BC05916F}" presName="img" presStyleLbl="fgImgPlace1" presStyleIdx="0" presStyleCnt="3" custScaleX="102001" custScaleY="129642"/>
      <dgm:spPr>
        <a:blipFill rotWithShape="0">
          <a:blip xmlns:r="http://schemas.openxmlformats.org/officeDocument/2006/relationships" r:embed="rId1"/>
          <a:stretch>
            <a:fillRect/>
          </a:stretch>
        </a:blipFill>
      </dgm:spPr>
    </dgm:pt>
    <dgm:pt modelId="{C4A8CE56-9D01-4C5F-B083-30E0BAC76660}" type="pres">
      <dgm:prSet presAssocID="{D22BFD17-065A-4D29-9957-63D7BC05916F}" presName="text" presStyleLbl="node1" presStyleIdx="0" presStyleCnt="3">
        <dgm:presLayoutVars>
          <dgm:bulletEnabled val="1"/>
        </dgm:presLayoutVars>
      </dgm:prSet>
      <dgm:spPr/>
      <dgm:t>
        <a:bodyPr/>
        <a:lstStyle/>
        <a:p>
          <a:endParaRPr lang="ru-RU"/>
        </a:p>
      </dgm:t>
    </dgm:pt>
    <dgm:pt modelId="{B5CA96AF-5F8B-458A-8B18-750BEDF35727}" type="pres">
      <dgm:prSet presAssocID="{0DF76E02-E48F-4431-B39B-D7F5FAC4B478}" presName="spacer" presStyleCnt="0"/>
      <dgm:spPr/>
    </dgm:pt>
    <dgm:pt modelId="{A6B4D2E1-0A67-4F2E-A721-9E1DB41F3DC3}" type="pres">
      <dgm:prSet presAssocID="{829E7DE9-4DFB-458E-8181-7A016CF4F2B8}" presName="comp" presStyleCnt="0"/>
      <dgm:spPr/>
    </dgm:pt>
    <dgm:pt modelId="{965B0301-9CF3-41B9-B51E-CC988516A309}" type="pres">
      <dgm:prSet presAssocID="{829E7DE9-4DFB-458E-8181-7A016CF4F2B8}" presName="box" presStyleLbl="node1" presStyleIdx="1" presStyleCnt="3" custScaleY="116796"/>
      <dgm:spPr/>
      <dgm:t>
        <a:bodyPr/>
        <a:lstStyle/>
        <a:p>
          <a:endParaRPr lang="ru-RU"/>
        </a:p>
      </dgm:t>
    </dgm:pt>
    <dgm:pt modelId="{88444322-D966-4E9C-9919-656FD8F72B9A}" type="pres">
      <dgm:prSet presAssocID="{829E7DE9-4DFB-458E-8181-7A016CF4F2B8}" presName="img" presStyleLbl="fgImgPlace1" presStyleIdx="1" presStyleCnt="3"/>
      <dgm:spPr>
        <a:blipFill rotWithShape="0">
          <a:blip xmlns:r="http://schemas.openxmlformats.org/officeDocument/2006/relationships" r:embed="rId2"/>
          <a:stretch>
            <a:fillRect/>
          </a:stretch>
        </a:blipFill>
      </dgm:spPr>
    </dgm:pt>
    <dgm:pt modelId="{5457AD96-1E97-4F32-88D4-7B686E202ECC}" type="pres">
      <dgm:prSet presAssocID="{829E7DE9-4DFB-458E-8181-7A016CF4F2B8}" presName="text" presStyleLbl="node1" presStyleIdx="1" presStyleCnt="3">
        <dgm:presLayoutVars>
          <dgm:bulletEnabled val="1"/>
        </dgm:presLayoutVars>
      </dgm:prSet>
      <dgm:spPr/>
      <dgm:t>
        <a:bodyPr/>
        <a:lstStyle/>
        <a:p>
          <a:endParaRPr lang="ru-RU"/>
        </a:p>
      </dgm:t>
    </dgm:pt>
    <dgm:pt modelId="{60152306-8C36-4266-B180-3F20E010490C}" type="pres">
      <dgm:prSet presAssocID="{962FE892-8D14-4845-AC89-CB32293305FC}" presName="spacer" presStyleCnt="0"/>
      <dgm:spPr/>
    </dgm:pt>
    <dgm:pt modelId="{33F7A251-DF92-45C1-A272-F3D64BC78B45}" type="pres">
      <dgm:prSet presAssocID="{64F30F8E-0731-4DA3-826D-DBC79C9E3417}" presName="comp" presStyleCnt="0"/>
      <dgm:spPr/>
    </dgm:pt>
    <dgm:pt modelId="{2AF4F027-A3E2-4864-A95B-5B5375FB89F0}" type="pres">
      <dgm:prSet presAssocID="{64F30F8E-0731-4DA3-826D-DBC79C9E3417}" presName="box" presStyleLbl="node1" presStyleIdx="2" presStyleCnt="3" custScaleY="89487"/>
      <dgm:spPr/>
      <dgm:t>
        <a:bodyPr/>
        <a:lstStyle/>
        <a:p>
          <a:endParaRPr lang="ru-RU"/>
        </a:p>
      </dgm:t>
    </dgm:pt>
    <dgm:pt modelId="{78A5CD0F-57D6-4EC9-A92E-CD8FCC515C40}" type="pres">
      <dgm:prSet presAssocID="{64F30F8E-0731-4DA3-826D-DBC79C9E3417}" presName="img" presStyleLbl="fgImgPlace1" presStyleIdx="2" presStyleCnt="3"/>
      <dgm:spPr>
        <a:blipFill rotWithShape="0">
          <a:blip xmlns:r="http://schemas.openxmlformats.org/officeDocument/2006/relationships" r:embed="rId3"/>
          <a:stretch>
            <a:fillRect/>
          </a:stretch>
        </a:blipFill>
      </dgm:spPr>
    </dgm:pt>
    <dgm:pt modelId="{679AE2A6-6734-4D14-A89D-88EA78A99781}" type="pres">
      <dgm:prSet presAssocID="{64F30F8E-0731-4DA3-826D-DBC79C9E3417}" presName="text" presStyleLbl="node1" presStyleIdx="2" presStyleCnt="3">
        <dgm:presLayoutVars>
          <dgm:bulletEnabled val="1"/>
        </dgm:presLayoutVars>
      </dgm:prSet>
      <dgm:spPr/>
      <dgm:t>
        <a:bodyPr/>
        <a:lstStyle/>
        <a:p>
          <a:endParaRPr lang="ru-RU"/>
        </a:p>
      </dgm:t>
    </dgm:pt>
  </dgm:ptLst>
  <dgm:cxnLst>
    <dgm:cxn modelId="{C74DB429-C6E9-4672-B472-7376FA632527}" type="presOf" srcId="{829E7DE9-4DFB-458E-8181-7A016CF4F2B8}" destId="{965B0301-9CF3-41B9-B51E-CC988516A309}" srcOrd="0" destOrd="0" presId="urn:microsoft.com/office/officeart/2005/8/layout/vList4"/>
    <dgm:cxn modelId="{434AA94F-277C-4B8D-BF47-A6818701158B}" type="presOf" srcId="{D22BFD17-065A-4D29-9957-63D7BC05916F}" destId="{C4A8CE56-9D01-4C5F-B083-30E0BAC76660}" srcOrd="1" destOrd="0" presId="urn:microsoft.com/office/officeart/2005/8/layout/vList4"/>
    <dgm:cxn modelId="{423F5194-A51C-4F12-8082-75BC29254137}" srcId="{4DB47DFC-D9A3-412D-8D25-DA6606A3C408}" destId="{64F30F8E-0731-4DA3-826D-DBC79C9E3417}" srcOrd="2" destOrd="0" parTransId="{A6ADEBE4-59DC-4C24-AFFF-CC11319AFA81}" sibTransId="{539F561A-7AAA-4A98-AF1D-C8952B90F930}"/>
    <dgm:cxn modelId="{D4CA0F11-171B-47F4-8AA2-402BF61180D4}" type="presOf" srcId="{D22BFD17-065A-4D29-9957-63D7BC05916F}" destId="{346FF0AF-3417-43FD-811E-11C97944E6B3}" srcOrd="0" destOrd="0" presId="urn:microsoft.com/office/officeart/2005/8/layout/vList4"/>
    <dgm:cxn modelId="{D4C0B03D-E065-4B0B-9F92-25739F396304}" type="presOf" srcId="{829E7DE9-4DFB-458E-8181-7A016CF4F2B8}" destId="{5457AD96-1E97-4F32-88D4-7B686E202ECC}" srcOrd="1" destOrd="0" presId="urn:microsoft.com/office/officeart/2005/8/layout/vList4"/>
    <dgm:cxn modelId="{87849F2A-DE76-4D8B-A90E-154A3ED4C124}" srcId="{4DB47DFC-D9A3-412D-8D25-DA6606A3C408}" destId="{829E7DE9-4DFB-458E-8181-7A016CF4F2B8}" srcOrd="1" destOrd="0" parTransId="{14661DCA-307A-4EB8-8716-6A8338967604}" sibTransId="{962FE892-8D14-4845-AC89-CB32293305FC}"/>
    <dgm:cxn modelId="{ECBFEE73-F048-436B-8691-AB2A8B9A2F27}" srcId="{4DB47DFC-D9A3-412D-8D25-DA6606A3C408}" destId="{D22BFD17-065A-4D29-9957-63D7BC05916F}" srcOrd="0" destOrd="0" parTransId="{D470082F-8E0E-43BC-BB51-F508D40CE044}" sibTransId="{0DF76E02-E48F-4431-B39B-D7F5FAC4B478}"/>
    <dgm:cxn modelId="{DE620C1F-1FEC-4400-AF2F-F76120753948}" type="presOf" srcId="{64F30F8E-0731-4DA3-826D-DBC79C9E3417}" destId="{2AF4F027-A3E2-4864-A95B-5B5375FB89F0}" srcOrd="0" destOrd="0" presId="urn:microsoft.com/office/officeart/2005/8/layout/vList4"/>
    <dgm:cxn modelId="{576BDC90-A45B-46B5-B4EC-CA0395953320}" type="presOf" srcId="{4DB47DFC-D9A3-412D-8D25-DA6606A3C408}" destId="{19DCFC53-9F87-4BB9-A14B-9182B9BEC997}" srcOrd="0" destOrd="0" presId="urn:microsoft.com/office/officeart/2005/8/layout/vList4"/>
    <dgm:cxn modelId="{CF01C5CC-82DD-4EDD-81E3-A7603CE2A0A3}" type="presOf" srcId="{64F30F8E-0731-4DA3-826D-DBC79C9E3417}" destId="{679AE2A6-6734-4D14-A89D-88EA78A99781}" srcOrd="1" destOrd="0" presId="urn:microsoft.com/office/officeart/2005/8/layout/vList4"/>
    <dgm:cxn modelId="{7D76938F-DBFF-4CCF-B6B2-22CA6B4F953A}" type="presParOf" srcId="{19DCFC53-9F87-4BB9-A14B-9182B9BEC997}" destId="{80E05DD9-DFF6-47BC-866E-B14C8F2F7CBE}" srcOrd="0" destOrd="0" presId="urn:microsoft.com/office/officeart/2005/8/layout/vList4"/>
    <dgm:cxn modelId="{8FE94F64-13D9-4385-BE85-3D2F0CBA0976}" type="presParOf" srcId="{80E05DD9-DFF6-47BC-866E-B14C8F2F7CBE}" destId="{346FF0AF-3417-43FD-811E-11C97944E6B3}" srcOrd="0" destOrd="0" presId="urn:microsoft.com/office/officeart/2005/8/layout/vList4"/>
    <dgm:cxn modelId="{7ED9346D-85D0-494E-8766-C8C72956B5E9}" type="presParOf" srcId="{80E05DD9-DFF6-47BC-866E-B14C8F2F7CBE}" destId="{70580409-0146-4F39-BACF-47C79FBDF29D}" srcOrd="1" destOrd="0" presId="urn:microsoft.com/office/officeart/2005/8/layout/vList4"/>
    <dgm:cxn modelId="{6FF0DE29-BEFA-4507-B32F-224FED43255B}" type="presParOf" srcId="{80E05DD9-DFF6-47BC-866E-B14C8F2F7CBE}" destId="{C4A8CE56-9D01-4C5F-B083-30E0BAC76660}" srcOrd="2" destOrd="0" presId="urn:microsoft.com/office/officeart/2005/8/layout/vList4"/>
    <dgm:cxn modelId="{75A7A17E-E3F8-440B-BF03-140BE00CDF06}" type="presParOf" srcId="{19DCFC53-9F87-4BB9-A14B-9182B9BEC997}" destId="{B5CA96AF-5F8B-458A-8B18-750BEDF35727}" srcOrd="1" destOrd="0" presId="urn:microsoft.com/office/officeart/2005/8/layout/vList4"/>
    <dgm:cxn modelId="{D279617F-DF5D-466C-83E3-4D8AB3AAF339}" type="presParOf" srcId="{19DCFC53-9F87-4BB9-A14B-9182B9BEC997}" destId="{A6B4D2E1-0A67-4F2E-A721-9E1DB41F3DC3}" srcOrd="2" destOrd="0" presId="urn:microsoft.com/office/officeart/2005/8/layout/vList4"/>
    <dgm:cxn modelId="{E5095AEF-3FAE-4AE0-8CAD-037F840B8BC3}" type="presParOf" srcId="{A6B4D2E1-0A67-4F2E-A721-9E1DB41F3DC3}" destId="{965B0301-9CF3-41B9-B51E-CC988516A309}" srcOrd="0" destOrd="0" presId="urn:microsoft.com/office/officeart/2005/8/layout/vList4"/>
    <dgm:cxn modelId="{A5583A52-E1EF-43AF-BAE7-A25770DA6514}" type="presParOf" srcId="{A6B4D2E1-0A67-4F2E-A721-9E1DB41F3DC3}" destId="{88444322-D966-4E9C-9919-656FD8F72B9A}" srcOrd="1" destOrd="0" presId="urn:microsoft.com/office/officeart/2005/8/layout/vList4"/>
    <dgm:cxn modelId="{80784E79-0DBD-4AA1-A279-4ECC71306200}" type="presParOf" srcId="{A6B4D2E1-0A67-4F2E-A721-9E1DB41F3DC3}" destId="{5457AD96-1E97-4F32-88D4-7B686E202ECC}" srcOrd="2" destOrd="0" presId="urn:microsoft.com/office/officeart/2005/8/layout/vList4"/>
    <dgm:cxn modelId="{B9F58D3F-6530-4D25-A2D8-37D2181859B5}" type="presParOf" srcId="{19DCFC53-9F87-4BB9-A14B-9182B9BEC997}" destId="{60152306-8C36-4266-B180-3F20E010490C}" srcOrd="3" destOrd="0" presId="urn:microsoft.com/office/officeart/2005/8/layout/vList4"/>
    <dgm:cxn modelId="{B8CE09B6-BE12-4702-B1D3-F10E487CAA82}" type="presParOf" srcId="{19DCFC53-9F87-4BB9-A14B-9182B9BEC997}" destId="{33F7A251-DF92-45C1-A272-F3D64BC78B45}" srcOrd="4" destOrd="0" presId="urn:microsoft.com/office/officeart/2005/8/layout/vList4"/>
    <dgm:cxn modelId="{487C8E58-9080-4749-B0A6-AECA0B711510}" type="presParOf" srcId="{33F7A251-DF92-45C1-A272-F3D64BC78B45}" destId="{2AF4F027-A3E2-4864-A95B-5B5375FB89F0}" srcOrd="0" destOrd="0" presId="urn:microsoft.com/office/officeart/2005/8/layout/vList4"/>
    <dgm:cxn modelId="{19914324-E1E3-4360-8780-262BC4C48617}" type="presParOf" srcId="{33F7A251-DF92-45C1-A272-F3D64BC78B45}" destId="{78A5CD0F-57D6-4EC9-A92E-CD8FCC515C40}" srcOrd="1" destOrd="0" presId="urn:microsoft.com/office/officeart/2005/8/layout/vList4"/>
    <dgm:cxn modelId="{F28435A8-B024-44AC-9810-603E83CA9250}" type="presParOf" srcId="{33F7A251-DF92-45C1-A272-F3D64BC78B45}" destId="{679AE2A6-6734-4D14-A89D-88EA78A99781}" srcOrd="2" destOrd="0" presId="urn:microsoft.com/office/officeart/2005/8/layout/vList4"/>
  </dgm:cxnLst>
  <dgm:bg/>
  <dgm:whole/>
</dgm:dataModel>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59A21-D2E3-403D-8415-4B8AC8E7D609}">
      <dsp:nvSpPr>
        <dsp:cNvPr id="0" name=""/>
        <dsp:cNvSpPr/>
      </dsp:nvSpPr>
      <dsp:spPr>
        <a:xfrm rot="5400000">
          <a:off x="-275259" y="277970"/>
          <a:ext cx="1835066" cy="128454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эксперты</a:t>
          </a:r>
          <a:endParaRPr lang="ru-RU" sz="2000" b="1" kern="1200" dirty="0"/>
        </a:p>
      </dsp:txBody>
      <dsp:txXfrm rot="-5400000">
        <a:off x="1" y="644983"/>
        <a:ext cx="1284546" cy="550520"/>
      </dsp:txXfrm>
    </dsp:sp>
    <dsp:sp modelId="{F04E46B6-90D4-4A47-866D-944B3F550D36}">
      <dsp:nvSpPr>
        <dsp:cNvPr id="0" name=""/>
        <dsp:cNvSpPr/>
      </dsp:nvSpPr>
      <dsp:spPr>
        <a:xfrm rot="5400000">
          <a:off x="6087447" y="-4800190"/>
          <a:ext cx="1192793" cy="10798595"/>
        </a:xfrm>
        <a:prstGeom prst="round2SameRect">
          <a:avLst/>
        </a:prstGeom>
        <a:solidFill>
          <a:schemeClr val="lt1">
            <a:alpha val="90000"/>
            <a:hueOff val="0"/>
            <a:satOff val="0"/>
            <a:lumOff val="0"/>
            <a:alphaOff val="0"/>
          </a:schemeClr>
        </a:solidFill>
        <a:ln w="12700" cap="flat" cmpd="sng" algn="ctr">
          <a:solidFill>
            <a:srgbClr val="52479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ru-RU" sz="3600" kern="1200"/>
        </a:p>
        <a:p>
          <a:pPr marL="285750" lvl="1" indent="-285750" algn="l" defTabSz="1600200">
            <a:lnSpc>
              <a:spcPct val="90000"/>
            </a:lnSpc>
            <a:spcBef>
              <a:spcPct val="0"/>
            </a:spcBef>
            <a:spcAft>
              <a:spcPct val="15000"/>
            </a:spcAft>
            <a:buChar char="••"/>
          </a:pPr>
          <a:endParaRPr lang="ru-RU" sz="3600" kern="1200"/>
        </a:p>
      </dsp:txBody>
      <dsp:txXfrm rot="-5400000">
        <a:off x="1284547" y="60937"/>
        <a:ext cx="10740368" cy="1076339"/>
      </dsp:txXfrm>
    </dsp:sp>
    <dsp:sp modelId="{C5E70885-D7E0-49B0-AA47-024D82071429}">
      <dsp:nvSpPr>
        <dsp:cNvPr id="0" name=""/>
        <dsp:cNvSpPr/>
      </dsp:nvSpPr>
      <dsp:spPr>
        <a:xfrm rot="5400000">
          <a:off x="-275259" y="1921312"/>
          <a:ext cx="1835066" cy="128454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учителя</a:t>
          </a:r>
          <a:endParaRPr lang="ru-RU" sz="2000" b="1" kern="1200" dirty="0"/>
        </a:p>
      </dsp:txBody>
      <dsp:txXfrm rot="-5400000">
        <a:off x="1" y="2288325"/>
        <a:ext cx="1284546" cy="550520"/>
      </dsp:txXfrm>
    </dsp:sp>
    <dsp:sp modelId="{4C332370-78EF-4FB0-B84D-502929F8C78F}">
      <dsp:nvSpPr>
        <dsp:cNvPr id="0" name=""/>
        <dsp:cNvSpPr/>
      </dsp:nvSpPr>
      <dsp:spPr>
        <a:xfrm rot="5400000">
          <a:off x="6087447" y="-3156848"/>
          <a:ext cx="1192793" cy="10798595"/>
        </a:xfrm>
        <a:prstGeom prst="round2SameRect">
          <a:avLst/>
        </a:prstGeom>
        <a:solidFill>
          <a:schemeClr val="lt1">
            <a:alpha val="90000"/>
            <a:hueOff val="0"/>
            <a:satOff val="0"/>
            <a:lumOff val="0"/>
            <a:alphaOff val="0"/>
          </a:schemeClr>
        </a:solidFill>
        <a:ln w="12700" cap="flat" cmpd="sng" algn="ctr">
          <a:solidFill>
            <a:srgbClr val="52479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ru-RU" sz="3600" kern="1200"/>
        </a:p>
        <a:p>
          <a:pPr marL="285750" lvl="1" indent="-285750" algn="l" defTabSz="1600200">
            <a:lnSpc>
              <a:spcPct val="90000"/>
            </a:lnSpc>
            <a:spcBef>
              <a:spcPct val="0"/>
            </a:spcBef>
            <a:spcAft>
              <a:spcPct val="15000"/>
            </a:spcAft>
            <a:buChar char="••"/>
          </a:pPr>
          <a:endParaRPr lang="ru-RU" sz="3600" kern="1200"/>
        </a:p>
      </dsp:txBody>
      <dsp:txXfrm rot="-5400000">
        <a:off x="1284547" y="1704279"/>
        <a:ext cx="10740368" cy="1076339"/>
      </dsp:txXfrm>
    </dsp:sp>
    <dsp:sp modelId="{3F3CEDCB-2A23-4CB4-A344-42768DB4EF00}">
      <dsp:nvSpPr>
        <dsp:cNvPr id="0" name=""/>
        <dsp:cNvSpPr/>
      </dsp:nvSpPr>
      <dsp:spPr>
        <a:xfrm rot="5400000">
          <a:off x="-275259" y="3564653"/>
          <a:ext cx="1835066" cy="128454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ученики</a:t>
          </a:r>
          <a:endParaRPr lang="ru-RU" sz="2000" b="1" kern="1200" dirty="0"/>
        </a:p>
      </dsp:txBody>
      <dsp:txXfrm rot="-5400000">
        <a:off x="1" y="3931666"/>
        <a:ext cx="1284546" cy="550520"/>
      </dsp:txXfrm>
    </dsp:sp>
    <dsp:sp modelId="{BF1DE531-81C9-470C-9342-2C3BB975BB2F}">
      <dsp:nvSpPr>
        <dsp:cNvPr id="0" name=""/>
        <dsp:cNvSpPr/>
      </dsp:nvSpPr>
      <dsp:spPr>
        <a:xfrm rot="5400000">
          <a:off x="6087447" y="-1513507"/>
          <a:ext cx="1192793" cy="10798595"/>
        </a:xfrm>
        <a:prstGeom prst="round2SameRect">
          <a:avLst/>
        </a:prstGeom>
        <a:solidFill>
          <a:schemeClr val="lt1">
            <a:alpha val="90000"/>
            <a:hueOff val="0"/>
            <a:satOff val="0"/>
            <a:lumOff val="0"/>
            <a:alphaOff val="0"/>
          </a:schemeClr>
        </a:solidFill>
        <a:ln w="12700" cap="flat" cmpd="sng" algn="ctr">
          <a:solidFill>
            <a:srgbClr val="52479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ru-RU" sz="3600" b="1" kern="1200" dirty="0"/>
        </a:p>
        <a:p>
          <a:pPr marL="285750" lvl="1" indent="-285750" algn="l" defTabSz="1600200">
            <a:lnSpc>
              <a:spcPct val="90000"/>
            </a:lnSpc>
            <a:spcBef>
              <a:spcPct val="0"/>
            </a:spcBef>
            <a:spcAft>
              <a:spcPct val="15000"/>
            </a:spcAft>
            <a:buChar char="••"/>
          </a:pPr>
          <a:endParaRPr lang="ru-RU" sz="3600" b="1" kern="1200" dirty="0"/>
        </a:p>
      </dsp:txBody>
      <dsp:txXfrm rot="-5400000">
        <a:off x="1284547" y="3347620"/>
        <a:ext cx="10740368" cy="10763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B6E3A11-79E9-4A57-B0A6-6B39713BEB9E}" type="datetimeFigureOut">
              <a:rPr lang="ru-RU" smtClean="0"/>
              <a:pPr/>
              <a:t>25.10.2024</a:t>
            </a:fld>
            <a:endParaRPr lang="ru-RU"/>
          </a:p>
        </p:txBody>
      </p:sp>
      <p:sp>
        <p:nvSpPr>
          <p:cNvPr id="4" name="Нижний колонтитул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5461956-8489-4508-9C89-1C64E9955683}" type="slidenum">
              <a:rPr lang="ru-RU" smtClean="0"/>
              <a:pPr/>
              <a:t>‹#›</a:t>
            </a:fld>
            <a:endParaRPr lang="ru-RU"/>
          </a:p>
        </p:txBody>
      </p:sp>
    </p:spTree>
    <p:extLst>
      <p:ext uri="{BB962C8B-B14F-4D97-AF65-F5344CB8AC3E}">
        <p14:creationId xmlns:p14="http://schemas.microsoft.com/office/powerpoint/2010/main" xmlns="" val="422430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7A6411-E00B-4EDA-A14A-786EB0FA748F}" type="datetimeFigureOut">
              <a:rPr lang="ru-RU" smtClean="0"/>
              <a:pPr/>
              <a:t>25.10.2024</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F70956C-95DD-4BE8-A32C-F81A058AE5E4}" type="slidenum">
              <a:rPr lang="ru-RU" smtClean="0"/>
              <a:pPr/>
              <a:t>‹#›</a:t>
            </a:fld>
            <a:endParaRPr lang="ru-RU"/>
          </a:p>
        </p:txBody>
      </p:sp>
    </p:spTree>
    <p:extLst>
      <p:ext uri="{BB962C8B-B14F-4D97-AF65-F5344CB8AC3E}">
        <p14:creationId xmlns:p14="http://schemas.microsoft.com/office/powerpoint/2010/main" xmlns="" val="249008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B2F9C13-AFB3-4503-8714-6C0669F8E898}" type="slidenum">
              <a:rPr lang="ru-RU" smtClean="0"/>
              <a:pPr/>
              <a:t>1</a:t>
            </a:fld>
            <a:endParaRPr lang="ru-RU"/>
          </a:p>
        </p:txBody>
      </p:sp>
    </p:spTree>
    <p:extLst>
      <p:ext uri="{BB962C8B-B14F-4D97-AF65-F5344CB8AC3E}">
        <p14:creationId xmlns:p14="http://schemas.microsoft.com/office/powerpoint/2010/main" xmlns="" val="198723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19300" y="296863"/>
            <a:ext cx="9144000"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019300" y="1595438"/>
            <a:ext cx="9144000" cy="1655762"/>
          </a:xfrm>
          <a:prstGeom prst="rect">
            <a:avLst/>
          </a:prstGeom>
        </p:spPr>
        <p:txBody>
          <a:bodyPr/>
          <a:lstStyle>
            <a:lvl1pPr marL="0" indent="0" algn="l">
              <a:buNone/>
              <a:defRPr sz="2400">
                <a:latin typeface="Montserrat Medium" panose="00000600000000000000" pitchFamily="2" charset="-52"/>
                <a:ea typeface="Montserrat Medium" panose="00000600000000000000"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Tree>
    <p:extLst>
      <p:ext uri="{BB962C8B-B14F-4D97-AF65-F5344CB8AC3E}">
        <p14:creationId xmlns:p14="http://schemas.microsoft.com/office/powerpoint/2010/main" xmlns="" val="30397992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2019300" y="1571625"/>
            <a:ext cx="4419600" cy="823912"/>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2019300" y="2395537"/>
            <a:ext cx="4419600" cy="3684588"/>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Заголовок 1"/>
          <p:cNvSpPr>
            <a:spLocks noGrp="1"/>
          </p:cNvSpPr>
          <p:nvPr>
            <p:ph type="ctrTitle"/>
          </p:nvPr>
        </p:nvSpPr>
        <p:spPr>
          <a:xfrm>
            <a:off x="272143" y="296863"/>
            <a:ext cx="10891157" cy="998537"/>
          </a:xfrm>
          <a:prstGeom prst="rect">
            <a:avLst/>
          </a:prstGeom>
        </p:spPr>
        <p:txBody>
          <a:bodyPr anchor="b"/>
          <a:lstStyle>
            <a:lvl1pPr algn="l">
              <a:defRPr sz="3200">
                <a:solidFill>
                  <a:srgbClr val="52469A"/>
                </a:solidFill>
                <a:latin typeface="Montserrat ExtraBold" panose="00000900000000000000" pitchFamily="2" charset="-52"/>
              </a:defRPr>
            </a:lvl1pPr>
          </a:lstStyle>
          <a:p>
            <a:r>
              <a:rPr lang="ru-RU" dirty="0" smtClean="0"/>
              <a:t>Образец заголовка</a:t>
            </a:r>
            <a:endParaRPr lang="ru-RU" dirty="0"/>
          </a:p>
        </p:txBody>
      </p:sp>
      <p:sp>
        <p:nvSpPr>
          <p:cNvPr id="11" name="Текст 2"/>
          <p:cNvSpPr>
            <a:spLocks noGrp="1"/>
          </p:cNvSpPr>
          <p:nvPr>
            <p:ph type="body" idx="13"/>
          </p:nvPr>
        </p:nvSpPr>
        <p:spPr>
          <a:xfrm>
            <a:off x="6794500" y="1571625"/>
            <a:ext cx="4419600" cy="823912"/>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Объект 3"/>
          <p:cNvSpPr>
            <a:spLocks noGrp="1"/>
          </p:cNvSpPr>
          <p:nvPr>
            <p:ph sz="half" idx="14"/>
          </p:nvPr>
        </p:nvSpPr>
        <p:spPr>
          <a:xfrm>
            <a:off x="6794500" y="2395537"/>
            <a:ext cx="4419600" cy="3684588"/>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xmlns="" val="38553057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70923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3298371" y="1526381"/>
            <a:ext cx="786492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8" name="Заголовок 1"/>
          <p:cNvSpPr>
            <a:spLocks noGrp="1"/>
          </p:cNvSpPr>
          <p:nvPr>
            <p:ph type="ctrTitle"/>
          </p:nvPr>
        </p:nvSpPr>
        <p:spPr>
          <a:xfrm>
            <a:off x="337457" y="296863"/>
            <a:ext cx="10825843" cy="998537"/>
          </a:xfrm>
          <a:prstGeom prst="rect">
            <a:avLst/>
          </a:prstGeom>
        </p:spPr>
        <p:txBody>
          <a:bodyPr anchor="b"/>
          <a:lstStyle>
            <a:lvl1pPr algn="l">
              <a:defRPr sz="3200">
                <a:solidFill>
                  <a:srgbClr val="52469A"/>
                </a:solidFill>
                <a:latin typeface="Montserrat ExtraBold" panose="00000900000000000000" pitchFamily="2" charset="-52"/>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300068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0114" y="296863"/>
            <a:ext cx="10793186"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370114" y="1595438"/>
            <a:ext cx="10793186" cy="1655762"/>
          </a:xfrm>
          <a:prstGeom prst="rect">
            <a:avLst/>
          </a:prstGeom>
        </p:spPr>
        <p:txBody>
          <a:bodyPr/>
          <a:lstStyle>
            <a:lvl1pPr marL="0" indent="0" algn="l">
              <a:buNone/>
              <a:defRPr sz="2400">
                <a:latin typeface="Montserrat Medium" panose="00000600000000000000" pitchFamily="2" charset="-52"/>
                <a:ea typeface="Montserrat Medium" panose="00000600000000000000"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Tree>
    <p:extLst>
      <p:ext uri="{BB962C8B-B14F-4D97-AF65-F5344CB8AC3E}">
        <p14:creationId xmlns:p14="http://schemas.microsoft.com/office/powerpoint/2010/main" xmlns="" val="32874204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337456" y="1800225"/>
            <a:ext cx="10825844" cy="4351338"/>
          </a:xfrm>
          <a:prstGeom prst="rect">
            <a:avLst/>
          </a:prstGeom>
        </p:spPr>
        <p:txBody>
          <a:bodyPr/>
          <a:lstStyle>
            <a:lvl1pPr>
              <a:defRPr>
                <a:latin typeface="Montserrat Medium" panose="00000600000000000000" pitchFamily="2" charset="-52"/>
                <a:ea typeface="Montserrat Medium" panose="00000600000000000000" pitchFamily="2" charset="-52"/>
              </a:defRPr>
            </a:lvl1pPr>
            <a:lvl2pPr>
              <a:defRPr>
                <a:latin typeface="Montserrat Medium" panose="00000600000000000000" pitchFamily="2" charset="-52"/>
                <a:ea typeface="Montserrat Medium" panose="00000600000000000000" pitchFamily="2" charset="-52"/>
              </a:defRPr>
            </a:lvl2pPr>
            <a:lvl3pPr>
              <a:defRPr>
                <a:latin typeface="Montserrat Medium" panose="00000600000000000000" pitchFamily="2" charset="-52"/>
                <a:ea typeface="Montserrat Medium" panose="00000600000000000000" pitchFamily="2" charset="-52"/>
              </a:defRPr>
            </a:lvl3pPr>
            <a:lvl4pPr>
              <a:defRPr>
                <a:latin typeface="Montserrat Medium" panose="00000600000000000000" pitchFamily="2" charset="-52"/>
                <a:ea typeface="Montserrat Medium" panose="00000600000000000000" pitchFamily="2" charset="-52"/>
              </a:defRPr>
            </a:lvl4pPr>
            <a:lvl5pPr>
              <a:defRPr>
                <a:latin typeface="Montserrat Medium" panose="00000600000000000000" pitchFamily="2" charset="-52"/>
                <a:ea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Заголовок 1"/>
          <p:cNvSpPr>
            <a:spLocks noGrp="1"/>
          </p:cNvSpPr>
          <p:nvPr>
            <p:ph type="ctrTitle"/>
          </p:nvPr>
        </p:nvSpPr>
        <p:spPr>
          <a:xfrm>
            <a:off x="337456" y="296863"/>
            <a:ext cx="10825843"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1868231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1604282"/>
            <a:ext cx="4419600" cy="823912"/>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04800" y="2428194"/>
            <a:ext cx="4419600" cy="3684588"/>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Заголовок 1"/>
          <p:cNvSpPr>
            <a:spLocks noGrp="1"/>
          </p:cNvSpPr>
          <p:nvPr>
            <p:ph type="ctrTitle"/>
          </p:nvPr>
        </p:nvSpPr>
        <p:spPr>
          <a:xfrm>
            <a:off x="304800" y="296863"/>
            <a:ext cx="10858500"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
        <p:nvSpPr>
          <p:cNvPr id="11" name="Текст 2"/>
          <p:cNvSpPr>
            <a:spLocks noGrp="1"/>
          </p:cNvSpPr>
          <p:nvPr>
            <p:ph type="body" idx="13"/>
          </p:nvPr>
        </p:nvSpPr>
        <p:spPr>
          <a:xfrm>
            <a:off x="5080000" y="1604282"/>
            <a:ext cx="4419600" cy="823912"/>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Объект 3"/>
          <p:cNvSpPr>
            <a:spLocks noGrp="1"/>
          </p:cNvSpPr>
          <p:nvPr>
            <p:ph sz="half" idx="14"/>
          </p:nvPr>
        </p:nvSpPr>
        <p:spPr>
          <a:xfrm>
            <a:off x="5080000" y="2428194"/>
            <a:ext cx="4419600" cy="3684588"/>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xmlns="" val="33977803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64211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315686" y="1526381"/>
            <a:ext cx="7609114" cy="4873625"/>
          </a:xfrm>
          <a:prstGeom prst="rect">
            <a:avLst/>
          </a:prstGeom>
        </p:spPr>
        <p:txBody>
          <a:bodyPr/>
          <a:lstStyle>
            <a:lvl1pPr marL="0" indent="0">
              <a:buNone/>
              <a:defRPr sz="3200">
                <a:latin typeface="Montserrat Medium" panose="00000600000000000000" pitchFamily="2" charset="-5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8" name="Заголовок 1"/>
          <p:cNvSpPr>
            <a:spLocks noGrp="1"/>
          </p:cNvSpPr>
          <p:nvPr>
            <p:ph type="ctrTitle"/>
          </p:nvPr>
        </p:nvSpPr>
        <p:spPr>
          <a:xfrm>
            <a:off x="315686" y="296863"/>
            <a:ext cx="10847614"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2808573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7585" y="1733778"/>
            <a:ext cx="11576957" cy="519566"/>
          </a:xfrm>
          <a:prstGeom prst="rect">
            <a:avLst/>
          </a:prstGeom>
        </p:spPr>
        <p:txBody>
          <a:bodyPr anchor="b"/>
          <a:lstStyle>
            <a:lvl1pPr algn="l">
              <a:defRPr sz="2800">
                <a:solidFill>
                  <a:srgbClr val="52479A"/>
                </a:solidFill>
                <a:latin typeface="Montserrat ExtraBold" panose="00000900000000000000" pitchFamily="2" charset="-52"/>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77584" y="2449286"/>
            <a:ext cx="11576957" cy="2305957"/>
          </a:xfrm>
          <a:prstGeom prst="rect">
            <a:avLst/>
          </a:prstGeom>
        </p:spPr>
        <p:txBody>
          <a:bodyPr/>
          <a:lstStyle>
            <a:lvl1pPr marL="0" indent="0" algn="l">
              <a:buNone/>
              <a:defRPr sz="2400">
                <a:latin typeface="Montserrat Medium" panose="00000600000000000000" pitchFamily="2" charset="-52"/>
                <a:ea typeface="Montserrat Medium" panose="00000600000000000000"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Tree>
    <p:extLst>
      <p:ext uri="{BB962C8B-B14F-4D97-AF65-F5344CB8AC3E}">
        <p14:creationId xmlns:p14="http://schemas.microsoft.com/office/powerpoint/2010/main" xmlns="" val="5273274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277585" y="2460171"/>
            <a:ext cx="11576957" cy="3691392"/>
          </a:xfrm>
          <a:prstGeom prst="rect">
            <a:avLst/>
          </a:prstGeom>
        </p:spPr>
        <p:txBody>
          <a:bodyPr/>
          <a:lstStyle>
            <a:lvl1pPr>
              <a:defRPr>
                <a:latin typeface="Montserrat Medium" panose="00000600000000000000" pitchFamily="2" charset="-52"/>
                <a:ea typeface="Montserrat Medium" panose="00000600000000000000" pitchFamily="2" charset="-52"/>
              </a:defRPr>
            </a:lvl1pPr>
            <a:lvl2pPr>
              <a:defRPr>
                <a:latin typeface="Montserrat Medium" panose="00000600000000000000" pitchFamily="2" charset="-52"/>
                <a:ea typeface="Montserrat Medium" panose="00000600000000000000" pitchFamily="2" charset="-52"/>
              </a:defRPr>
            </a:lvl2pPr>
            <a:lvl3pPr>
              <a:defRPr>
                <a:latin typeface="Montserrat Medium" panose="00000600000000000000" pitchFamily="2" charset="-52"/>
                <a:ea typeface="Montserrat Medium" panose="00000600000000000000" pitchFamily="2" charset="-52"/>
              </a:defRPr>
            </a:lvl3pPr>
            <a:lvl4pPr>
              <a:defRPr>
                <a:latin typeface="Montserrat Medium" panose="00000600000000000000" pitchFamily="2" charset="-52"/>
                <a:ea typeface="Montserrat Medium" panose="00000600000000000000" pitchFamily="2" charset="-52"/>
              </a:defRPr>
            </a:lvl4pPr>
            <a:lvl5pPr>
              <a:defRPr>
                <a:latin typeface="Montserrat Medium" panose="00000600000000000000" pitchFamily="2" charset="-52"/>
                <a:ea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Заголовок 1"/>
          <p:cNvSpPr>
            <a:spLocks noGrp="1"/>
          </p:cNvSpPr>
          <p:nvPr>
            <p:ph type="ctrTitle"/>
          </p:nvPr>
        </p:nvSpPr>
        <p:spPr>
          <a:xfrm>
            <a:off x="277585" y="1733778"/>
            <a:ext cx="11576957" cy="519566"/>
          </a:xfrm>
          <a:prstGeom prst="rect">
            <a:avLst/>
          </a:prstGeom>
        </p:spPr>
        <p:txBody>
          <a:bodyPr anchor="b"/>
          <a:lstStyle>
            <a:lvl1pPr algn="l">
              <a:defRPr sz="2800">
                <a:solidFill>
                  <a:srgbClr val="52479A"/>
                </a:solidFill>
                <a:latin typeface="Montserrat ExtraBold" panose="00000900000000000000" pitchFamily="2" charset="-52"/>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79316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2019300" y="1800225"/>
            <a:ext cx="9144000" cy="4351338"/>
          </a:xfrm>
          <a:prstGeom prst="rect">
            <a:avLst/>
          </a:prstGeom>
        </p:spPr>
        <p:txBody>
          <a:bodyPr/>
          <a:lstStyle>
            <a:lvl1pPr>
              <a:defRPr>
                <a:latin typeface="Montserrat Medium" panose="00000600000000000000" pitchFamily="2" charset="-52"/>
                <a:ea typeface="Montserrat Medium" panose="00000600000000000000" pitchFamily="2" charset="-52"/>
              </a:defRPr>
            </a:lvl1pPr>
            <a:lvl2pPr>
              <a:defRPr>
                <a:latin typeface="Montserrat Medium" panose="00000600000000000000" pitchFamily="2" charset="-52"/>
                <a:ea typeface="Montserrat Medium" panose="00000600000000000000" pitchFamily="2" charset="-52"/>
              </a:defRPr>
            </a:lvl2pPr>
            <a:lvl3pPr>
              <a:defRPr>
                <a:latin typeface="Montserrat Medium" panose="00000600000000000000" pitchFamily="2" charset="-52"/>
                <a:ea typeface="Montserrat Medium" panose="00000600000000000000" pitchFamily="2" charset="-52"/>
              </a:defRPr>
            </a:lvl3pPr>
            <a:lvl4pPr>
              <a:defRPr>
                <a:latin typeface="Montserrat Medium" panose="00000600000000000000" pitchFamily="2" charset="-52"/>
                <a:ea typeface="Montserrat Medium" panose="00000600000000000000" pitchFamily="2" charset="-52"/>
              </a:defRPr>
            </a:lvl4pPr>
            <a:lvl5pPr>
              <a:defRPr>
                <a:latin typeface="Montserrat Medium" panose="00000600000000000000" pitchFamily="2" charset="-52"/>
                <a:ea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Заголовок 1"/>
          <p:cNvSpPr>
            <a:spLocks noGrp="1"/>
          </p:cNvSpPr>
          <p:nvPr>
            <p:ph type="ctrTitle"/>
          </p:nvPr>
        </p:nvSpPr>
        <p:spPr>
          <a:xfrm>
            <a:off x="2019300" y="296863"/>
            <a:ext cx="9144000"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9491800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277584" y="2428752"/>
            <a:ext cx="5622473" cy="521278"/>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277584" y="3098347"/>
            <a:ext cx="5622473" cy="3563710"/>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1"/>
          <p:cNvSpPr>
            <a:spLocks noGrp="1"/>
          </p:cNvSpPr>
          <p:nvPr>
            <p:ph type="ctrTitle"/>
          </p:nvPr>
        </p:nvSpPr>
        <p:spPr>
          <a:xfrm>
            <a:off x="277585" y="1733778"/>
            <a:ext cx="11576957" cy="519566"/>
          </a:xfrm>
          <a:prstGeom prst="rect">
            <a:avLst/>
          </a:prstGeom>
        </p:spPr>
        <p:txBody>
          <a:bodyPr anchor="b"/>
          <a:lstStyle>
            <a:lvl1pPr algn="l">
              <a:defRPr sz="2800">
                <a:solidFill>
                  <a:srgbClr val="52479A"/>
                </a:solidFill>
                <a:latin typeface="Montserrat ExtraBold" panose="00000900000000000000" pitchFamily="2" charset="-52"/>
              </a:defRPr>
            </a:lvl1pPr>
          </a:lstStyle>
          <a:p>
            <a:r>
              <a:rPr lang="ru-RU" dirty="0" smtClean="0"/>
              <a:t>Образец заголовка</a:t>
            </a:r>
            <a:endParaRPr lang="ru-RU" dirty="0"/>
          </a:p>
        </p:txBody>
      </p:sp>
      <p:sp>
        <p:nvSpPr>
          <p:cNvPr id="8" name="Текст 2"/>
          <p:cNvSpPr>
            <a:spLocks noGrp="1"/>
          </p:cNvSpPr>
          <p:nvPr>
            <p:ph type="body" idx="10"/>
          </p:nvPr>
        </p:nvSpPr>
        <p:spPr>
          <a:xfrm>
            <a:off x="6221184" y="2428752"/>
            <a:ext cx="5622473" cy="521278"/>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9" name="Объект 3"/>
          <p:cNvSpPr>
            <a:spLocks noGrp="1"/>
          </p:cNvSpPr>
          <p:nvPr>
            <p:ph sz="half" idx="11"/>
          </p:nvPr>
        </p:nvSpPr>
        <p:spPr>
          <a:xfrm>
            <a:off x="6221184" y="3098347"/>
            <a:ext cx="5622473" cy="3563710"/>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xmlns="" val="27374356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52664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3441700" y="1866900"/>
            <a:ext cx="7721600" cy="4533106"/>
          </a:xfrm>
          <a:prstGeom prst="rect">
            <a:avLst/>
          </a:prstGeom>
        </p:spPr>
        <p:txBody>
          <a:bodyPr/>
          <a:lstStyle>
            <a:lvl1pPr marL="0" indent="0">
              <a:buNone/>
              <a:defRPr sz="3200">
                <a:latin typeface="Montserrat Medium" panose="00000600000000000000" pitchFamily="2" charset="-5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317500" y="1866900"/>
            <a:ext cx="2752725" cy="4533106"/>
          </a:xfrm>
          <a:prstGeom prst="rect">
            <a:avLst/>
          </a:prstGeom>
        </p:spPr>
        <p:txBody>
          <a:bodyPr/>
          <a:lstStyle>
            <a:lvl1pPr marL="0" indent="0">
              <a:buNone/>
              <a:defRPr sz="1600">
                <a:latin typeface="Montserrat Medium" panose="00000600000000000000" pitchFamily="2" charset="-5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xmlns="" val="1153017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2019300" y="1571625"/>
            <a:ext cx="4419600" cy="823912"/>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2019300" y="2395537"/>
            <a:ext cx="4419600" cy="3684588"/>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Заголовок 1"/>
          <p:cNvSpPr>
            <a:spLocks noGrp="1"/>
          </p:cNvSpPr>
          <p:nvPr>
            <p:ph type="ctrTitle"/>
          </p:nvPr>
        </p:nvSpPr>
        <p:spPr>
          <a:xfrm>
            <a:off x="2019300" y="296863"/>
            <a:ext cx="9144000"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
        <p:nvSpPr>
          <p:cNvPr id="11" name="Текст 2"/>
          <p:cNvSpPr>
            <a:spLocks noGrp="1"/>
          </p:cNvSpPr>
          <p:nvPr>
            <p:ph type="body" idx="13"/>
          </p:nvPr>
        </p:nvSpPr>
        <p:spPr>
          <a:xfrm>
            <a:off x="6794500" y="1571625"/>
            <a:ext cx="4419600" cy="823912"/>
          </a:xfrm>
          <a:prstGeom prst="rect">
            <a:avLst/>
          </a:prstGeom>
        </p:spPr>
        <p:txBody>
          <a:bodyPr anchor="b"/>
          <a:lstStyle>
            <a:lvl1pPr marL="0" indent="0">
              <a:buNone/>
              <a:defRPr sz="2400" b="1">
                <a:latin typeface="Montserrat Medium" panose="000006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Объект 3"/>
          <p:cNvSpPr>
            <a:spLocks noGrp="1"/>
          </p:cNvSpPr>
          <p:nvPr>
            <p:ph sz="half" idx="14"/>
          </p:nvPr>
        </p:nvSpPr>
        <p:spPr>
          <a:xfrm>
            <a:off x="6794500" y="2395537"/>
            <a:ext cx="4419600" cy="3684588"/>
          </a:xfrm>
          <a:prstGeom prst="rect">
            <a:avLst/>
          </a:prstGeom>
        </p:spPr>
        <p:txBody>
          <a:bodyPr/>
          <a:lstStyle>
            <a:lvl1pPr>
              <a:defRPr>
                <a:latin typeface="Montserrat Medium" panose="00000600000000000000" pitchFamily="2" charset="-52"/>
              </a:defRPr>
            </a:lvl1pPr>
            <a:lvl2pPr>
              <a:defRPr>
                <a:latin typeface="Montserrat Medium" panose="00000600000000000000" pitchFamily="2" charset="-52"/>
              </a:defRPr>
            </a:lvl2pPr>
            <a:lvl3pPr>
              <a:defRPr>
                <a:latin typeface="Montserrat Medium" panose="00000600000000000000" pitchFamily="2" charset="-52"/>
              </a:defRPr>
            </a:lvl3pPr>
            <a:lvl4pPr>
              <a:defRPr>
                <a:latin typeface="Montserrat Medium" panose="00000600000000000000" pitchFamily="2" charset="-52"/>
              </a:defRPr>
            </a:lvl4pPr>
            <a:lvl5pPr>
              <a:defRPr>
                <a:latin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xmlns="" val="3554483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82331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91100" y="1526381"/>
            <a:ext cx="6172200" cy="4873625"/>
          </a:xfrm>
          <a:prstGeom prst="rect">
            <a:avLst/>
          </a:prstGeom>
        </p:spPr>
        <p:txBody>
          <a:bodyPr/>
          <a:lstStyle>
            <a:lvl1pPr marL="0" indent="0">
              <a:buNone/>
              <a:defRPr sz="3200">
                <a:latin typeface="Montserrat Medium" panose="00000600000000000000" pitchFamily="2" charset="-5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019300" y="4874418"/>
            <a:ext cx="2752725" cy="1525588"/>
          </a:xfrm>
          <a:prstGeom prst="rect">
            <a:avLst/>
          </a:prstGeom>
        </p:spPr>
        <p:txBody>
          <a:bodyPr/>
          <a:lstStyle>
            <a:lvl1pPr marL="0" indent="0">
              <a:buNone/>
              <a:defRPr sz="1600">
                <a:latin typeface="Montserrat Medium" panose="00000600000000000000" pitchFamily="2" charset="-5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Заголовок 1"/>
          <p:cNvSpPr>
            <a:spLocks noGrp="1"/>
          </p:cNvSpPr>
          <p:nvPr>
            <p:ph type="ctrTitle"/>
          </p:nvPr>
        </p:nvSpPr>
        <p:spPr>
          <a:xfrm>
            <a:off x="2019300" y="296863"/>
            <a:ext cx="9144000" cy="998537"/>
          </a:xfrm>
          <a:prstGeom prst="rect">
            <a:avLst/>
          </a:prstGeom>
        </p:spPr>
        <p:txBody>
          <a:bodyPr anchor="b"/>
          <a:lstStyle>
            <a:lvl1pPr algn="l">
              <a:defRPr sz="3200">
                <a:solidFill>
                  <a:srgbClr val="CB8969"/>
                </a:solidFill>
                <a:latin typeface="Montserrat ExtraBold" panose="00000900000000000000" pitchFamily="2" charset="-52"/>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667635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5628" y="365125"/>
            <a:ext cx="9318171" cy="1325563"/>
          </a:xfrm>
          <a:prstGeom prst="rect">
            <a:avLst/>
          </a:prstGeom>
        </p:spPr>
        <p:txBody>
          <a:bodyPr/>
          <a:lstStyle>
            <a:lvl1pPr>
              <a:defRPr sz="3200"/>
            </a:lvl1pPr>
          </a:lstStyle>
          <a:p>
            <a:r>
              <a:rPr lang="ru-RU" smtClean="0"/>
              <a:t>Образец заголовка</a:t>
            </a:r>
            <a:endParaRPr lang="ru-RU"/>
          </a:p>
        </p:txBody>
      </p:sp>
    </p:spTree>
    <p:extLst>
      <p:ext uri="{BB962C8B-B14F-4D97-AF65-F5344CB8AC3E}">
        <p14:creationId xmlns:p14="http://schemas.microsoft.com/office/powerpoint/2010/main" xmlns="" val="102374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xmlns="" val="23644129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657" y="296863"/>
            <a:ext cx="10749643" cy="998537"/>
          </a:xfrm>
          <a:prstGeom prst="rect">
            <a:avLst/>
          </a:prstGeom>
        </p:spPr>
        <p:txBody>
          <a:bodyPr anchor="b"/>
          <a:lstStyle>
            <a:lvl1pPr algn="l">
              <a:defRPr sz="3200">
                <a:solidFill>
                  <a:srgbClr val="52469A"/>
                </a:solidFill>
                <a:latin typeface="Montserrat ExtraBold" panose="00000900000000000000" pitchFamily="2" charset="-52"/>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019300" y="1595438"/>
            <a:ext cx="9144000" cy="1655762"/>
          </a:xfrm>
          <a:prstGeom prst="rect">
            <a:avLst/>
          </a:prstGeom>
        </p:spPr>
        <p:txBody>
          <a:bodyPr/>
          <a:lstStyle>
            <a:lvl1pPr marL="0" indent="0" algn="l">
              <a:buNone/>
              <a:defRPr sz="2400">
                <a:latin typeface="Montserrat Medium" panose="00000600000000000000" pitchFamily="2" charset="-52"/>
                <a:ea typeface="Montserrat Medium" panose="00000600000000000000"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Tree>
    <p:extLst>
      <p:ext uri="{BB962C8B-B14F-4D97-AF65-F5344CB8AC3E}">
        <p14:creationId xmlns:p14="http://schemas.microsoft.com/office/powerpoint/2010/main" xmlns="" val="1664559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2019300" y="1800225"/>
            <a:ext cx="9144000" cy="4351338"/>
          </a:xfrm>
          <a:prstGeom prst="rect">
            <a:avLst/>
          </a:prstGeom>
        </p:spPr>
        <p:txBody>
          <a:bodyPr/>
          <a:lstStyle>
            <a:lvl1pPr>
              <a:defRPr>
                <a:latin typeface="Montserrat Medium" panose="00000600000000000000" pitchFamily="2" charset="-52"/>
                <a:ea typeface="Montserrat Medium" panose="00000600000000000000" pitchFamily="2" charset="-52"/>
              </a:defRPr>
            </a:lvl1pPr>
            <a:lvl2pPr>
              <a:defRPr>
                <a:latin typeface="Montserrat Medium" panose="00000600000000000000" pitchFamily="2" charset="-52"/>
                <a:ea typeface="Montserrat Medium" panose="00000600000000000000" pitchFamily="2" charset="-52"/>
              </a:defRPr>
            </a:lvl2pPr>
            <a:lvl3pPr>
              <a:defRPr>
                <a:latin typeface="Montserrat Medium" panose="00000600000000000000" pitchFamily="2" charset="-52"/>
                <a:ea typeface="Montserrat Medium" panose="00000600000000000000" pitchFamily="2" charset="-52"/>
              </a:defRPr>
            </a:lvl3pPr>
            <a:lvl4pPr>
              <a:defRPr>
                <a:latin typeface="Montserrat Medium" panose="00000600000000000000" pitchFamily="2" charset="-52"/>
                <a:ea typeface="Montserrat Medium" panose="00000600000000000000" pitchFamily="2" charset="-52"/>
              </a:defRPr>
            </a:lvl4pPr>
            <a:lvl5pPr>
              <a:defRPr>
                <a:latin typeface="Montserrat Medium" panose="00000600000000000000" pitchFamily="2" charset="-52"/>
                <a:ea typeface="Montserrat Medium" panose="00000600000000000000" pitchFamily="2" charset="-52"/>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Заголовок 1"/>
          <p:cNvSpPr>
            <a:spLocks noGrp="1"/>
          </p:cNvSpPr>
          <p:nvPr>
            <p:ph type="ctrTitle"/>
          </p:nvPr>
        </p:nvSpPr>
        <p:spPr>
          <a:xfrm>
            <a:off x="283029" y="296863"/>
            <a:ext cx="10880271" cy="998537"/>
          </a:xfrm>
          <a:prstGeom prst="rect">
            <a:avLst/>
          </a:prstGeom>
        </p:spPr>
        <p:txBody>
          <a:bodyPr anchor="b"/>
          <a:lstStyle>
            <a:lvl1pPr algn="l">
              <a:defRPr sz="3200">
                <a:solidFill>
                  <a:srgbClr val="52469A"/>
                </a:solidFill>
                <a:latin typeface="Montserrat ExtraBold" panose="00000900000000000000" pitchFamily="2" charset="-52"/>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654998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9">
            <a:extLst>
              <a:ext uri="{28A0092B-C50C-407E-A947-70E740481C1C}">
                <a14:useLocalDpi xmlns:a14="http://schemas.microsoft.com/office/drawing/2010/main" xmlns="" val="0"/>
              </a:ext>
            </a:extLst>
          </a:blip>
          <a:srcRect l="84686" t="1694" r="106"/>
          <a:stretch/>
        </p:blipFill>
        <p:spPr>
          <a:xfrm flipH="1" flipV="1">
            <a:off x="0" y="0"/>
            <a:ext cx="1854200" cy="6858000"/>
          </a:xfrm>
          <a:prstGeom prst="rect">
            <a:avLst/>
          </a:prstGeom>
        </p:spPr>
      </p:pic>
      <p:grpSp>
        <p:nvGrpSpPr>
          <p:cNvPr id="5" name="Группа 4"/>
          <p:cNvGrpSpPr/>
          <p:nvPr userDrawn="1"/>
        </p:nvGrpSpPr>
        <p:grpSpPr>
          <a:xfrm>
            <a:off x="134327" y="2374098"/>
            <a:ext cx="1585545" cy="2109804"/>
            <a:chOff x="1155032" y="697445"/>
            <a:chExt cx="4521005" cy="6015871"/>
          </a:xfrm>
        </p:grpSpPr>
        <p:pic>
          <p:nvPicPr>
            <p:cNvPr id="6" name="Рисунок 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155032" y="2774617"/>
              <a:ext cx="4521005" cy="3938699"/>
            </a:xfrm>
            <a:prstGeom prst="rect">
              <a:avLst/>
            </a:prstGeom>
          </p:spPr>
        </p:pic>
        <p:pic>
          <p:nvPicPr>
            <p:cNvPr id="7" name="Рисунок 6"/>
            <p:cNvPicPr>
              <a:picLocks noChangeAspect="1"/>
            </p:cNvPicPr>
            <p:nvPr/>
          </p:nvPicPr>
          <p:blipFill rotWithShape="1">
            <a:blip r:embed="rId11" cstate="print">
              <a:biLevel thresh="25000"/>
              <a:extLst>
                <a:ext uri="{28A0092B-C50C-407E-A947-70E740481C1C}">
                  <a14:useLocalDpi xmlns:a14="http://schemas.microsoft.com/office/drawing/2010/main" xmlns="" val="0"/>
                </a:ext>
              </a:extLst>
            </a:blip>
            <a:srcRect l="27211" t="20392" r="29571" b="10863"/>
            <a:stretch/>
          </p:blipFill>
          <p:spPr>
            <a:xfrm>
              <a:off x="1671476" y="697445"/>
              <a:ext cx="3370364" cy="3015586"/>
            </a:xfrm>
            <a:prstGeom prst="rect">
              <a:avLst/>
            </a:prstGeom>
          </p:spPr>
        </p:pic>
        <p:cxnSp>
          <p:nvCxnSpPr>
            <p:cNvPr id="9" name="Прямая соединительная линия 8"/>
            <p:cNvCxnSpPr/>
            <p:nvPr/>
          </p:nvCxnSpPr>
          <p:spPr>
            <a:xfrm>
              <a:off x="1875099" y="3229337"/>
              <a:ext cx="2963119"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5219756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95" r:id="rId6"/>
    <p:sldLayoutId id="214748369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l="8640" t="-6218" r="-8640" b="6218"/>
          <a:stretch/>
        </p:blipFill>
        <p:spPr>
          <a:xfrm>
            <a:off x="-279001" y="2320289"/>
            <a:ext cx="8567883" cy="4901545"/>
          </a:xfrm>
          <a:prstGeom prst="rect">
            <a:avLst/>
          </a:prstGeom>
        </p:spPr>
      </p:pic>
      <p:grpSp>
        <p:nvGrpSpPr>
          <p:cNvPr id="4" name="Группа 3"/>
          <p:cNvGrpSpPr/>
          <p:nvPr userDrawn="1"/>
        </p:nvGrpSpPr>
        <p:grpSpPr>
          <a:xfrm>
            <a:off x="0" y="4839058"/>
            <a:ext cx="1585545" cy="2109804"/>
            <a:chOff x="1155032" y="697445"/>
            <a:chExt cx="4521005" cy="6015871"/>
          </a:xfrm>
        </p:grpSpPr>
        <p:pic>
          <p:nvPicPr>
            <p:cNvPr id="7" name="Рисунок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55032" y="2774617"/>
              <a:ext cx="4521005" cy="3938699"/>
            </a:xfrm>
            <a:prstGeom prst="rect">
              <a:avLst/>
            </a:prstGeom>
          </p:spPr>
        </p:pic>
        <p:pic>
          <p:nvPicPr>
            <p:cNvPr id="8" name="Рисунок 7"/>
            <p:cNvPicPr>
              <a:picLocks noChangeAspect="1"/>
            </p:cNvPicPr>
            <p:nvPr/>
          </p:nvPicPr>
          <p:blipFill rotWithShape="1">
            <a:blip r:embed="rId9" cstate="print">
              <a:biLevel thresh="25000"/>
              <a:extLst>
                <a:ext uri="{28A0092B-C50C-407E-A947-70E740481C1C}">
                  <a14:useLocalDpi xmlns:a14="http://schemas.microsoft.com/office/drawing/2010/main" xmlns="" val="0"/>
                </a:ext>
              </a:extLst>
            </a:blip>
            <a:srcRect l="27211" t="20392" r="29571" b="10863"/>
            <a:stretch/>
          </p:blipFill>
          <p:spPr>
            <a:xfrm>
              <a:off x="1671476" y="697445"/>
              <a:ext cx="3370364" cy="3015586"/>
            </a:xfrm>
            <a:prstGeom prst="rect">
              <a:avLst/>
            </a:prstGeom>
          </p:spPr>
        </p:pic>
        <p:cxnSp>
          <p:nvCxnSpPr>
            <p:cNvPr id="9" name="Прямая соединительная линия 8"/>
            <p:cNvCxnSpPr/>
            <p:nvPr/>
          </p:nvCxnSpPr>
          <p:spPr>
            <a:xfrm>
              <a:off x="1875099" y="3229337"/>
              <a:ext cx="2963119"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68975049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l="881" t="-12318" r="-881" b="12318"/>
          <a:stretch/>
        </p:blipFill>
        <p:spPr>
          <a:xfrm>
            <a:off x="3928740" y="2057092"/>
            <a:ext cx="8650556" cy="4948841"/>
          </a:xfrm>
          <a:prstGeom prst="rect">
            <a:avLst/>
          </a:prstGeom>
        </p:spPr>
      </p:pic>
      <p:grpSp>
        <p:nvGrpSpPr>
          <p:cNvPr id="5" name="Группа 4"/>
          <p:cNvGrpSpPr/>
          <p:nvPr userDrawn="1"/>
        </p:nvGrpSpPr>
        <p:grpSpPr>
          <a:xfrm>
            <a:off x="10519299" y="4566852"/>
            <a:ext cx="1585545" cy="2109804"/>
            <a:chOff x="1155032" y="697445"/>
            <a:chExt cx="4521005" cy="6015871"/>
          </a:xfrm>
        </p:grpSpPr>
        <p:pic>
          <p:nvPicPr>
            <p:cNvPr id="7" name="Рисунок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55032" y="2774617"/>
              <a:ext cx="4521005" cy="3938699"/>
            </a:xfrm>
            <a:prstGeom prst="rect">
              <a:avLst/>
            </a:prstGeom>
          </p:spPr>
        </p:pic>
        <p:pic>
          <p:nvPicPr>
            <p:cNvPr id="8" name="Рисунок 7"/>
            <p:cNvPicPr>
              <a:picLocks noChangeAspect="1"/>
            </p:cNvPicPr>
            <p:nvPr/>
          </p:nvPicPr>
          <p:blipFill rotWithShape="1">
            <a:blip r:embed="rId9" cstate="print">
              <a:biLevel thresh="25000"/>
              <a:extLst>
                <a:ext uri="{28A0092B-C50C-407E-A947-70E740481C1C}">
                  <a14:useLocalDpi xmlns:a14="http://schemas.microsoft.com/office/drawing/2010/main" xmlns="" val="0"/>
                </a:ext>
              </a:extLst>
            </a:blip>
            <a:srcRect l="27211" t="20392" r="29571" b="10863"/>
            <a:stretch/>
          </p:blipFill>
          <p:spPr>
            <a:xfrm>
              <a:off x="1671476" y="697445"/>
              <a:ext cx="3370364" cy="3015586"/>
            </a:xfrm>
            <a:prstGeom prst="rect">
              <a:avLst/>
            </a:prstGeom>
          </p:spPr>
        </p:pic>
        <p:cxnSp>
          <p:nvCxnSpPr>
            <p:cNvPr id="9" name="Прямая соединительная линия 8"/>
            <p:cNvCxnSpPr/>
            <p:nvPr/>
          </p:nvCxnSpPr>
          <p:spPr>
            <a:xfrm>
              <a:off x="1875099" y="3229337"/>
              <a:ext cx="2963119"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913918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7">
            <a:extLst>
              <a:ext uri="{28A0092B-C50C-407E-A947-70E740481C1C}">
                <a14:useLocalDpi xmlns:a14="http://schemas.microsoft.com/office/drawing/2010/main" xmlns="" val="0"/>
              </a:ext>
            </a:extLst>
          </a:blip>
          <a:srcRect l="90" t="67078" r="-88" b="9801"/>
          <a:stretch/>
        </p:blipFill>
        <p:spPr>
          <a:xfrm flipH="1" flipV="1">
            <a:off x="0" y="0"/>
            <a:ext cx="12192000" cy="1612900"/>
          </a:xfrm>
          <a:prstGeom prst="rect">
            <a:avLst/>
          </a:prstGeom>
        </p:spPr>
      </p:pic>
      <p:grpSp>
        <p:nvGrpSpPr>
          <p:cNvPr id="4" name="Группа 3"/>
          <p:cNvGrpSpPr/>
          <p:nvPr userDrawn="1"/>
        </p:nvGrpSpPr>
        <p:grpSpPr>
          <a:xfrm>
            <a:off x="196794" y="115786"/>
            <a:ext cx="2767553" cy="1381327"/>
            <a:chOff x="1467856" y="235885"/>
            <a:chExt cx="7891368" cy="3938700"/>
          </a:xfrm>
        </p:grpSpPr>
        <p:pic>
          <p:nvPicPr>
            <p:cNvPr id="6" name="Рисунок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38220" y="235885"/>
              <a:ext cx="4521004" cy="3938700"/>
            </a:xfrm>
            <a:prstGeom prst="rect">
              <a:avLst/>
            </a:prstGeom>
          </p:spPr>
        </p:pic>
        <p:pic>
          <p:nvPicPr>
            <p:cNvPr id="7" name="Рисунок 6"/>
            <p:cNvPicPr>
              <a:picLocks noChangeAspect="1"/>
            </p:cNvPicPr>
            <p:nvPr/>
          </p:nvPicPr>
          <p:blipFill rotWithShape="1">
            <a:blip r:embed="rId9" cstate="print">
              <a:biLevel thresh="25000"/>
              <a:extLst>
                <a:ext uri="{28A0092B-C50C-407E-A947-70E740481C1C}">
                  <a14:useLocalDpi xmlns:a14="http://schemas.microsoft.com/office/drawing/2010/main" xmlns="" val="0"/>
                </a:ext>
              </a:extLst>
            </a:blip>
            <a:srcRect l="27211" t="20392" r="29571" b="10863"/>
            <a:stretch/>
          </p:blipFill>
          <p:spPr>
            <a:xfrm>
              <a:off x="1467856" y="697439"/>
              <a:ext cx="3370364" cy="3015586"/>
            </a:xfrm>
            <a:prstGeom prst="rect">
              <a:avLst/>
            </a:prstGeom>
          </p:spPr>
        </p:pic>
        <p:cxnSp>
          <p:nvCxnSpPr>
            <p:cNvPr id="9" name="Прямая соединительная линия 8"/>
            <p:cNvCxnSpPr/>
            <p:nvPr/>
          </p:nvCxnSpPr>
          <p:spPr>
            <a:xfrm flipV="1">
              <a:off x="5072880" y="1067943"/>
              <a:ext cx="3" cy="227457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0047725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1839686" y="0"/>
            <a:ext cx="10352314" cy="6857999"/>
          </a:xfrm>
          <a:prstGeom prst="rect">
            <a:avLst/>
          </a:prstGeom>
          <a:gradFill flip="none" rotWithShape="1">
            <a:gsLst>
              <a:gs pos="56000">
                <a:srgbClr val="F8CCE0">
                  <a:alpha val="68000"/>
                </a:srgbClr>
              </a:gs>
              <a:gs pos="34000">
                <a:srgbClr val="ACA5D6">
                  <a:alpha val="87000"/>
                </a:srgbClr>
              </a:gs>
              <a:gs pos="97000">
                <a:srgbClr val="F5BE87">
                  <a:alpha val="76000"/>
                </a:srgbClr>
              </a:gs>
              <a:gs pos="0">
                <a:srgbClr val="52469A">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a:t>
            </a:r>
            <a:endParaRPr lang="ru-RU" dirty="0"/>
          </a:p>
        </p:txBody>
      </p:sp>
      <p:sp>
        <p:nvSpPr>
          <p:cNvPr id="6" name="TextBox 5"/>
          <p:cNvSpPr txBox="1"/>
          <p:nvPr/>
        </p:nvSpPr>
        <p:spPr>
          <a:xfrm>
            <a:off x="1839686" y="1078632"/>
            <a:ext cx="10352314" cy="5755422"/>
          </a:xfrm>
          <a:prstGeom prst="rect">
            <a:avLst/>
          </a:prstGeom>
          <a:noFill/>
        </p:spPr>
        <p:txBody>
          <a:bodyPr wrap="square" rtlCol="0">
            <a:spAutoFit/>
          </a:bodyPr>
          <a:lstStyle/>
          <a:p>
            <a:pPr algn="ctr" fontAlgn="auto">
              <a:spcBef>
                <a:spcPts val="0"/>
              </a:spcBef>
              <a:spcAft>
                <a:spcPts val="0"/>
              </a:spcAft>
              <a:defRPr/>
            </a:pPr>
            <a:r>
              <a:rPr lang="ru-RU" sz="3400" dirty="0">
                <a:solidFill>
                  <a:schemeClr val="tx2"/>
                </a:solidFill>
                <a:latin typeface="Montserrat SemiBold" panose="00000700000000000000" pitchFamily="2" charset="-52"/>
              </a:rPr>
              <a:t>Пути совершенствования профессиональных компетенций учителей русского языка и литературы </a:t>
            </a:r>
            <a:br>
              <a:rPr lang="ru-RU" sz="3400" dirty="0">
                <a:solidFill>
                  <a:schemeClr val="tx2"/>
                </a:solidFill>
                <a:latin typeface="Montserrat SemiBold" panose="00000700000000000000" pitchFamily="2" charset="-52"/>
              </a:rPr>
            </a:br>
            <a:r>
              <a:rPr lang="ru-RU" sz="3400" dirty="0">
                <a:solidFill>
                  <a:schemeClr val="tx2"/>
                </a:solidFill>
                <a:latin typeface="Montserrat SemiBold" panose="00000700000000000000" pitchFamily="2" charset="-52"/>
              </a:rPr>
              <a:t>в области экспертной деятельности и в вопросах подготовки обучающихся </a:t>
            </a:r>
            <a:endParaRPr lang="ru-RU" sz="3400" dirty="0" smtClean="0">
              <a:solidFill>
                <a:schemeClr val="tx2"/>
              </a:solidFill>
              <a:latin typeface="Montserrat SemiBold" panose="00000700000000000000" pitchFamily="2" charset="-52"/>
            </a:endParaRPr>
          </a:p>
          <a:p>
            <a:pPr algn="ctr" fontAlgn="auto">
              <a:spcBef>
                <a:spcPts val="0"/>
              </a:spcBef>
              <a:spcAft>
                <a:spcPts val="0"/>
              </a:spcAft>
              <a:defRPr/>
            </a:pPr>
            <a:r>
              <a:rPr lang="ru-RU" sz="3400" dirty="0" smtClean="0">
                <a:solidFill>
                  <a:schemeClr val="tx2"/>
                </a:solidFill>
                <a:latin typeface="Montserrat SemiBold" panose="00000700000000000000" pitchFamily="2" charset="-52"/>
              </a:rPr>
              <a:t>к </a:t>
            </a:r>
            <a:r>
              <a:rPr lang="ru-RU" sz="3400" dirty="0">
                <a:solidFill>
                  <a:schemeClr val="tx2"/>
                </a:solidFill>
                <a:latin typeface="Montserrat SemiBold" panose="00000700000000000000" pitchFamily="2" charset="-52"/>
              </a:rPr>
              <a:t>участию во </a:t>
            </a:r>
            <a:r>
              <a:rPr lang="ru-RU" sz="3400" dirty="0" err="1" smtClean="0">
                <a:solidFill>
                  <a:schemeClr val="tx2"/>
                </a:solidFill>
                <a:latin typeface="Montserrat SemiBold" panose="00000700000000000000" pitchFamily="2" charset="-52"/>
              </a:rPr>
              <a:t>ВсОШ</a:t>
            </a:r>
            <a:endParaRPr lang="ru-RU" sz="3400" dirty="0" smtClean="0">
              <a:solidFill>
                <a:schemeClr val="tx2"/>
              </a:solidFill>
              <a:latin typeface="Montserrat SemiBold" panose="00000700000000000000" pitchFamily="2" charset="-52"/>
            </a:endParaRPr>
          </a:p>
          <a:p>
            <a:pPr algn="ctr" fontAlgn="auto">
              <a:spcBef>
                <a:spcPts val="0"/>
              </a:spcBef>
              <a:spcAft>
                <a:spcPts val="0"/>
              </a:spcAft>
              <a:defRPr/>
            </a:pPr>
            <a:endParaRPr lang="ru-RU" sz="3200" dirty="0"/>
          </a:p>
          <a:p>
            <a:pPr algn="r"/>
            <a:endParaRPr lang="ru-RU" sz="2000" dirty="0" smtClean="0"/>
          </a:p>
          <a:p>
            <a:pPr algn="r"/>
            <a:endParaRPr lang="ru-RU" sz="2000" dirty="0"/>
          </a:p>
          <a:p>
            <a:pPr algn="r"/>
            <a:r>
              <a:rPr lang="ru-RU" sz="2000" dirty="0" smtClean="0"/>
              <a:t>Долинина Тамара Альбертовна,  </a:t>
            </a:r>
          </a:p>
          <a:p>
            <a:pPr algn="r"/>
            <a:r>
              <a:rPr lang="ru-RU" dirty="0" smtClean="0"/>
              <a:t>зав. кафедрой филологического образования </a:t>
            </a:r>
          </a:p>
          <a:p>
            <a:pPr algn="r"/>
            <a:r>
              <a:rPr lang="ru-RU" dirty="0" smtClean="0"/>
              <a:t>ГАОУ ДПО Свердловской области «Институт развития образования»,  </a:t>
            </a:r>
          </a:p>
          <a:p>
            <a:pPr algn="r"/>
            <a:r>
              <a:rPr lang="ru-RU" dirty="0" smtClean="0"/>
              <a:t>Отличник народного просвещения, </a:t>
            </a:r>
          </a:p>
          <a:p>
            <a:pPr algn="r"/>
            <a:r>
              <a:rPr lang="ru-RU" dirty="0" smtClean="0"/>
              <a:t>почетный работник воспитания и просвещения  РФ</a:t>
            </a:r>
          </a:p>
        </p:txBody>
      </p:sp>
    </p:spTree>
    <p:extLst>
      <p:ext uri="{BB962C8B-B14F-4D97-AF65-F5344CB8AC3E}">
        <p14:creationId xmlns:p14="http://schemas.microsoft.com/office/powerpoint/2010/main" xmlns="" val="4063962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бъект 4"/>
          <p:cNvSpPr>
            <a:spLocks noGrp="1"/>
          </p:cNvSpPr>
          <p:nvPr>
            <p:ph idx="1"/>
          </p:nvPr>
        </p:nvSpPr>
        <p:spPr>
          <a:xfrm>
            <a:off x="7906044" y="0"/>
            <a:ext cx="4285956"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lvl="0" algn="ctr">
              <a:buNone/>
            </a:pPr>
            <a:r>
              <a:rPr lang="ru-RU" sz="1800" b="1" dirty="0" smtClean="0">
                <a:solidFill>
                  <a:schemeClr val="tx1"/>
                </a:solidFill>
              </a:rPr>
              <a:t>Критерии</a:t>
            </a:r>
          </a:p>
          <a:p>
            <a:pPr lvl="0" algn="just">
              <a:lnSpc>
                <a:spcPct val="100000"/>
              </a:lnSpc>
              <a:spcBef>
                <a:spcPts val="0"/>
              </a:spcBef>
              <a:buNone/>
            </a:pPr>
            <a:r>
              <a:rPr lang="ru-RU" sz="1800" dirty="0" smtClean="0">
                <a:solidFill>
                  <a:schemeClr val="tx1"/>
                </a:solidFill>
              </a:rPr>
              <a:t>1. </a:t>
            </a:r>
            <a:r>
              <a:rPr lang="ru-RU" sz="1800" dirty="0" smtClean="0">
                <a:solidFill>
                  <a:schemeClr val="tx1"/>
                </a:solidFill>
                <a:latin typeface="+mn-lt"/>
              </a:rPr>
              <a:t>Доказано соответствие жанру сказки. </a:t>
            </a:r>
          </a:p>
          <a:p>
            <a:pPr>
              <a:lnSpc>
                <a:spcPct val="100000"/>
              </a:lnSpc>
              <a:spcBef>
                <a:spcPts val="0"/>
              </a:spcBef>
              <a:buNone/>
            </a:pPr>
            <a:r>
              <a:rPr lang="ru-RU" sz="1800" dirty="0" smtClean="0">
                <a:solidFill>
                  <a:schemeClr val="tx1"/>
                </a:solidFill>
                <a:latin typeface="+mn-lt"/>
              </a:rPr>
              <a:t>2. Определена основная идея, обоснована ее философская значимость и актуальность для читателя.</a:t>
            </a:r>
          </a:p>
          <a:p>
            <a:pPr>
              <a:lnSpc>
                <a:spcPct val="100000"/>
              </a:lnSpc>
              <a:spcBef>
                <a:spcPts val="0"/>
              </a:spcBef>
              <a:buNone/>
            </a:pPr>
            <a:r>
              <a:rPr lang="ru-RU" sz="1800" dirty="0" smtClean="0">
                <a:solidFill>
                  <a:schemeClr val="tx1"/>
                </a:solidFill>
                <a:latin typeface="+mn-lt"/>
              </a:rPr>
              <a:t>3. Дана индивидуальная характеристика героев, высказанные положения доказаны текстом. </a:t>
            </a:r>
          </a:p>
          <a:p>
            <a:pPr>
              <a:lnSpc>
                <a:spcPct val="100000"/>
              </a:lnSpc>
              <a:spcBef>
                <a:spcPts val="0"/>
              </a:spcBef>
              <a:buNone/>
            </a:pPr>
            <a:r>
              <a:rPr lang="ru-RU" sz="1800" dirty="0" smtClean="0">
                <a:solidFill>
                  <a:schemeClr val="tx1"/>
                </a:solidFill>
                <a:latin typeface="+mn-lt"/>
              </a:rPr>
              <a:t>4. Дана и доказана текстом характеристика образу повествователя, показано его отношение к происходящему.</a:t>
            </a:r>
          </a:p>
          <a:p>
            <a:pPr>
              <a:lnSpc>
                <a:spcPct val="100000"/>
              </a:lnSpc>
              <a:spcBef>
                <a:spcPts val="0"/>
              </a:spcBef>
              <a:buNone/>
            </a:pPr>
            <a:r>
              <a:rPr lang="ru-RU" sz="1800" dirty="0" smtClean="0">
                <a:solidFill>
                  <a:schemeClr val="tx1"/>
                </a:solidFill>
                <a:latin typeface="+mn-lt"/>
              </a:rPr>
              <a:t>5. Проанализированы и доказаны текстом особенности  стиля.</a:t>
            </a:r>
          </a:p>
          <a:p>
            <a:pPr>
              <a:lnSpc>
                <a:spcPct val="100000"/>
              </a:lnSpc>
              <a:spcBef>
                <a:spcPts val="0"/>
              </a:spcBef>
              <a:buNone/>
            </a:pPr>
            <a:r>
              <a:rPr lang="ru-RU" sz="1800" dirty="0" smtClean="0">
                <a:solidFill>
                  <a:schemeClr val="tx1"/>
                </a:solidFill>
                <a:latin typeface="+mn-lt"/>
              </a:rPr>
              <a:t>6. Представлен логичный и связный текст, соответствующий цели написания   аналитической записки.</a:t>
            </a:r>
          </a:p>
          <a:p>
            <a:pPr>
              <a:lnSpc>
                <a:spcPct val="100000"/>
              </a:lnSpc>
              <a:spcBef>
                <a:spcPts val="0"/>
              </a:spcBef>
              <a:buNone/>
            </a:pPr>
            <a:r>
              <a:rPr lang="ru-RU" sz="1800" dirty="0" smtClean="0">
                <a:solidFill>
                  <a:schemeClr val="tx1"/>
                </a:solidFill>
                <a:latin typeface="+mn-lt"/>
              </a:rPr>
              <a:t>7. Наличие / отсутствие ошибок</a:t>
            </a:r>
            <a:endParaRPr lang="ru-RU" sz="1800" dirty="0" smtClean="0">
              <a:latin typeface="+mn-lt"/>
            </a:endParaRPr>
          </a:p>
          <a:p>
            <a:pPr lvl="0" algn="just">
              <a:buNone/>
            </a:pPr>
            <a:endParaRPr lang="ru-RU" sz="1900" b="1" dirty="0" smtClean="0">
              <a:solidFill>
                <a:schemeClr val="tx1"/>
              </a:solidFill>
              <a:latin typeface="+mn-lt"/>
            </a:endParaRPr>
          </a:p>
          <a:p>
            <a:pPr>
              <a:buNone/>
            </a:pPr>
            <a:endParaRPr lang="ru-RU" sz="1800" b="1" dirty="0" smtClean="0">
              <a:solidFill>
                <a:schemeClr val="tx1"/>
              </a:solidFill>
              <a:latin typeface="+mn-lt"/>
              <a:cs typeface="Times New Roman" pitchFamily="18" charset="0"/>
            </a:endParaRPr>
          </a:p>
        </p:txBody>
      </p:sp>
      <p:sp>
        <p:nvSpPr>
          <p:cNvPr id="7" name="Объект 4"/>
          <p:cNvSpPr txBox="1">
            <a:spLocks/>
          </p:cNvSpPr>
          <p:nvPr/>
        </p:nvSpPr>
        <p:spPr>
          <a:xfrm>
            <a:off x="4994031" y="0"/>
            <a:ext cx="2827606"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rmAutofit/>
          </a:bodyPr>
          <a:lstStyle/>
          <a:p>
            <a:pPr>
              <a:lnSpc>
                <a:spcPct val="100000"/>
              </a:lnSpc>
              <a:spcBef>
                <a:spcPts val="0"/>
              </a:spcBef>
              <a:buNone/>
            </a:pPr>
            <a:r>
              <a:rPr lang="ru-RU" b="1" dirty="0" smtClean="0">
                <a:solidFill>
                  <a:schemeClr val="tx1"/>
                </a:solidFill>
              </a:rPr>
              <a:t>Особенности литературной сказки</a:t>
            </a:r>
            <a:endParaRPr lang="ru-RU" dirty="0" smtClean="0">
              <a:solidFill>
                <a:schemeClr val="tx1"/>
              </a:solidFill>
            </a:endParaRPr>
          </a:p>
          <a:p>
            <a:pPr lvl="0">
              <a:lnSpc>
                <a:spcPct val="100000"/>
              </a:lnSpc>
              <a:spcBef>
                <a:spcPts val="0"/>
              </a:spcBef>
            </a:pPr>
            <a:r>
              <a:rPr lang="ru-RU" dirty="0" smtClean="0">
                <a:solidFill>
                  <a:schemeClr val="tx1"/>
                </a:solidFill>
              </a:rPr>
              <a:t>1. Соответствие  жанру сказки.</a:t>
            </a:r>
          </a:p>
          <a:p>
            <a:pPr lvl="0">
              <a:lnSpc>
                <a:spcPct val="100000"/>
              </a:lnSpc>
              <a:spcBef>
                <a:spcPts val="0"/>
              </a:spcBef>
            </a:pPr>
            <a:r>
              <a:rPr lang="ru-RU" dirty="0" smtClean="0">
                <a:solidFill>
                  <a:schemeClr val="tx1"/>
                </a:solidFill>
              </a:rPr>
              <a:t>2. Связь с реальной действительностью. </a:t>
            </a:r>
          </a:p>
          <a:p>
            <a:pPr lvl="0">
              <a:lnSpc>
                <a:spcPct val="100000"/>
              </a:lnSpc>
              <a:spcBef>
                <a:spcPts val="0"/>
              </a:spcBef>
            </a:pPr>
            <a:r>
              <a:rPr lang="ru-RU" dirty="0" smtClean="0">
                <a:solidFill>
                  <a:schemeClr val="tx1"/>
                </a:solidFill>
              </a:rPr>
              <a:t>3. Индивидуализация характеров героев, психологизм.</a:t>
            </a:r>
          </a:p>
          <a:p>
            <a:pPr lvl="0">
              <a:lnSpc>
                <a:spcPct val="100000"/>
              </a:lnSpc>
              <a:spcBef>
                <a:spcPts val="0"/>
              </a:spcBef>
            </a:pPr>
            <a:r>
              <a:rPr lang="ru-RU" dirty="0" smtClean="0">
                <a:solidFill>
                  <a:schemeClr val="tx1"/>
                </a:solidFill>
              </a:rPr>
              <a:t>4. Философичность и актуализация нравственных проблем, интересных читателю.</a:t>
            </a:r>
          </a:p>
          <a:p>
            <a:pPr lvl="0">
              <a:lnSpc>
                <a:spcPct val="100000"/>
              </a:lnSpc>
              <a:spcBef>
                <a:spcPts val="0"/>
              </a:spcBef>
            </a:pPr>
            <a:r>
              <a:rPr lang="ru-RU" dirty="0" smtClean="0">
                <a:solidFill>
                  <a:schemeClr val="tx1"/>
                </a:solidFill>
              </a:rPr>
              <a:t>5. Выраженное авторское отношение к происходящему.</a:t>
            </a:r>
          </a:p>
          <a:p>
            <a:pPr lvl="0">
              <a:lnSpc>
                <a:spcPct val="100000"/>
              </a:lnSpc>
              <a:spcBef>
                <a:spcPts val="0"/>
              </a:spcBef>
            </a:pPr>
            <a:r>
              <a:rPr lang="ru-RU" dirty="0" smtClean="0">
                <a:solidFill>
                  <a:schemeClr val="tx1"/>
                </a:solidFill>
              </a:rPr>
              <a:t>7. Индивидуальность стиля и языка писателя.</a:t>
            </a:r>
          </a:p>
          <a:p>
            <a:pPr marL="457200" indent="-457200" algn="just"/>
            <a:endParaRPr lang="ru-RU" sz="2000" dirty="0" smtClean="0">
              <a:solidFill>
                <a:schemeClr val="tx1"/>
              </a:solidFill>
            </a:endParaRPr>
          </a:p>
          <a:p>
            <a:pPr marL="457200" lvl="0" indent="-457200" algn="just"/>
            <a:endParaRPr lang="ru-RU" sz="2000" dirty="0" smtClean="0">
              <a:solidFill>
                <a:schemeClr val="tx1"/>
              </a:solidFill>
            </a:endParaRPr>
          </a:p>
          <a:p>
            <a:pPr lvl="0" algn="just"/>
            <a:endParaRPr lang="ru-RU" sz="2000" dirty="0" smtClean="0">
              <a:solidFill>
                <a:schemeClr val="tx1"/>
              </a:solidFill>
            </a:endParaRPr>
          </a:p>
          <a:p>
            <a:pPr lvl="0"/>
            <a:endParaRPr lang="ru-RU" sz="2000" dirty="0" smtClean="0">
              <a:solidFill>
                <a:schemeClr val="tx1"/>
              </a:solidFill>
            </a:endParaRPr>
          </a:p>
          <a:p>
            <a:pPr>
              <a:spcBef>
                <a:spcPts val="0"/>
              </a:spcBef>
              <a:buNone/>
            </a:pPr>
            <a:endParaRPr lang="ru-RU" sz="2000" dirty="0" smtClean="0">
              <a:solidFill>
                <a:schemeClr val="tx1"/>
              </a:solidFill>
            </a:endParaRPr>
          </a:p>
          <a:p>
            <a:pPr>
              <a:spcBef>
                <a:spcPts val="0"/>
              </a:spcBef>
              <a:buNone/>
            </a:pPr>
            <a:endParaRPr lang="ru-RU" sz="2000" dirty="0" smtClean="0">
              <a:solidFill>
                <a:schemeClr val="tx1"/>
              </a:solidFill>
              <a:latin typeface="Times New Roman" pitchFamily="18" charset="0"/>
              <a:cs typeface="Times New Roman" pitchFamily="18" charset="0"/>
            </a:endParaRPr>
          </a:p>
        </p:txBody>
      </p:sp>
      <p:sp>
        <p:nvSpPr>
          <p:cNvPr id="6" name="Объект 4"/>
          <p:cNvSpPr txBox="1">
            <a:spLocks/>
          </p:cNvSpPr>
          <p:nvPr/>
        </p:nvSpPr>
        <p:spPr>
          <a:xfrm>
            <a:off x="-1" y="0"/>
            <a:ext cx="4853355"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algn="ctr"/>
            <a:r>
              <a:rPr lang="ru-RU" b="1" dirty="0" smtClean="0">
                <a:solidFill>
                  <a:schemeClr val="tx1"/>
                </a:solidFill>
              </a:rPr>
              <a:t>Задание</a:t>
            </a:r>
          </a:p>
          <a:p>
            <a:pPr>
              <a:lnSpc>
                <a:spcPct val="100000"/>
              </a:lnSpc>
              <a:spcBef>
                <a:spcPts val="0"/>
              </a:spcBef>
              <a:buNone/>
            </a:pPr>
            <a:r>
              <a:rPr lang="ru-RU" dirty="0" smtClean="0">
                <a:solidFill>
                  <a:schemeClr val="tx1"/>
                </a:solidFill>
              </a:rPr>
              <a:t>Редакция, в которой вы работаете, готовит к публикации сборник «Литературная сказка в современном мире». Вы считаете, что в сборник необходимо включить сказку Е. В. Клюева «Удивительное рядом». Подготовьте небольшую аналитическую записку редактору, в ней обоснуйте свое мнение. Докажите соответствие произведения Клюева жанру сказки, обоснуйте философскую значимость и актуальность поднимаемой проблемы для современного читателя, покажите индивидуальность характеров героев, обратите внимание на позицию повествователя. Не забывайте подтверждать примерами из текста высказанные положения. Вы должны создать целостный текст. Не забывайте о цели вашей аналитической записки. </a:t>
            </a:r>
          </a:p>
        </p:txBody>
      </p:sp>
    </p:spTree>
    <p:extLst>
      <p:ext uri="{BB962C8B-B14F-4D97-AF65-F5344CB8AC3E}">
        <p14:creationId xmlns="" xmlns:p14="http://schemas.microsoft.com/office/powerpoint/2010/main" val="1043235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бъект 4"/>
          <p:cNvSpPr>
            <a:spLocks noGrp="1"/>
          </p:cNvSpPr>
          <p:nvPr>
            <p:ph idx="1"/>
          </p:nvPr>
        </p:nvSpPr>
        <p:spPr>
          <a:xfrm>
            <a:off x="6386733" y="0"/>
            <a:ext cx="5805267"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lvl="0" algn="ctr">
              <a:buNone/>
            </a:pPr>
            <a:r>
              <a:rPr lang="ru-RU" sz="1800" b="1" u="sng" dirty="0" smtClean="0">
                <a:solidFill>
                  <a:schemeClr val="tx1"/>
                </a:solidFill>
              </a:rPr>
              <a:t>Измененные критерии</a:t>
            </a:r>
          </a:p>
          <a:p>
            <a:pPr lvl="0" algn="just">
              <a:lnSpc>
                <a:spcPct val="100000"/>
              </a:lnSpc>
              <a:spcBef>
                <a:spcPts val="0"/>
              </a:spcBef>
              <a:buNone/>
            </a:pPr>
            <a:r>
              <a:rPr lang="ru-RU" sz="1800" dirty="0" smtClean="0">
                <a:solidFill>
                  <a:schemeClr val="tx1"/>
                </a:solidFill>
              </a:rPr>
              <a:t>1. Сформулированные наблюдения по тексту отражают понимание произведения как «сложно построенного смысла» (Ю.М. Лотман): отмечены соответствие жанру сказки, связь с реальной действительностью, философичность и актуализация нравственных проблем, интересных читателю, проанализировано авторское отношение к происходящему и индивидуальность авторского стиля.</a:t>
            </a:r>
          </a:p>
          <a:p>
            <a:pPr lvl="0" algn="just">
              <a:lnSpc>
                <a:spcPct val="100000"/>
              </a:lnSpc>
              <a:spcBef>
                <a:spcPts val="0"/>
              </a:spcBef>
              <a:buNone/>
            </a:pPr>
            <a:r>
              <a:rPr lang="ru-RU" sz="1800" dirty="0" smtClean="0">
                <a:solidFill>
                  <a:schemeClr val="tx1"/>
                </a:solidFill>
              </a:rPr>
              <a:t>2. Композиционная связность и логичность работы.</a:t>
            </a:r>
          </a:p>
          <a:p>
            <a:pPr lvl="0" algn="just">
              <a:lnSpc>
                <a:spcPct val="100000"/>
              </a:lnSpc>
              <a:spcBef>
                <a:spcPts val="0"/>
              </a:spcBef>
              <a:buNone/>
            </a:pPr>
            <a:r>
              <a:rPr lang="ru-RU" sz="1800" dirty="0" smtClean="0">
                <a:solidFill>
                  <a:schemeClr val="tx1"/>
                </a:solidFill>
              </a:rPr>
              <a:t>3. Уместное использование терминологии, отсутствие терминологических ошибок.</a:t>
            </a:r>
          </a:p>
          <a:p>
            <a:pPr lvl="0" algn="just">
              <a:lnSpc>
                <a:spcPct val="100000"/>
              </a:lnSpc>
              <a:spcBef>
                <a:spcPts val="0"/>
              </a:spcBef>
              <a:buNone/>
            </a:pPr>
            <a:r>
              <a:rPr lang="ru-RU" sz="1800" dirty="0" smtClean="0">
                <a:solidFill>
                  <a:schemeClr val="tx1"/>
                </a:solidFill>
              </a:rPr>
              <a:t>4. Общая речевая грамотность, точность формулировок.</a:t>
            </a:r>
          </a:p>
        </p:txBody>
      </p:sp>
      <p:sp>
        <p:nvSpPr>
          <p:cNvPr id="6" name="Объект 4"/>
          <p:cNvSpPr txBox="1">
            <a:spLocks/>
          </p:cNvSpPr>
          <p:nvPr/>
        </p:nvSpPr>
        <p:spPr>
          <a:xfrm>
            <a:off x="-1" y="0"/>
            <a:ext cx="6077244"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algn="ctr"/>
            <a:r>
              <a:rPr lang="ru-RU" b="1" dirty="0" smtClean="0">
                <a:solidFill>
                  <a:schemeClr val="tx1"/>
                </a:solidFill>
              </a:rPr>
              <a:t>Задание</a:t>
            </a:r>
          </a:p>
          <a:p>
            <a:pPr>
              <a:lnSpc>
                <a:spcPct val="100000"/>
              </a:lnSpc>
              <a:spcBef>
                <a:spcPts val="0"/>
              </a:spcBef>
              <a:buNone/>
            </a:pPr>
            <a:r>
              <a:rPr lang="ru-RU" sz="2000" dirty="0" smtClean="0">
                <a:solidFill>
                  <a:schemeClr val="tx1"/>
                </a:solidFill>
              </a:rPr>
              <a:t>Редакция, в которой вы работаете, готовит к публикации сборник «Литературная сказка в современном мире». Вы считаете, что в сборник необходимо включить сказку Е. В. Клюева «Удивительное рядом». Подготовьте небольшую аналитическую записку редактору, в ней обоснуйте свое мнение. Докажите соответствие произведения Клюева жанру сказки, обоснуйте философскую значимость и актуальность поднимаемой проблемы для современного читателя, покажите индивидуальность характеров героев, обратите внимание на позицию повествователя. Не забывайте подтверждать примерами из текста высказанные положения. Вы должны создать целостный текст. Не забывайте о цели вашей аналитической записки. </a:t>
            </a:r>
          </a:p>
        </p:txBody>
      </p:sp>
    </p:spTree>
    <p:extLst>
      <p:ext uri="{BB962C8B-B14F-4D97-AF65-F5344CB8AC3E}">
        <p14:creationId xmlns="" xmlns:p14="http://schemas.microsoft.com/office/powerpoint/2010/main" val="104323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бъект 4"/>
          <p:cNvSpPr>
            <a:spLocks noGrp="1"/>
          </p:cNvSpPr>
          <p:nvPr>
            <p:ph idx="1"/>
          </p:nvPr>
        </p:nvSpPr>
        <p:spPr>
          <a:xfrm>
            <a:off x="7920112" y="0"/>
            <a:ext cx="4271888"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lvl="0" algn="ctr">
              <a:buNone/>
            </a:pPr>
            <a:r>
              <a:rPr lang="ru-RU" sz="1800" b="1" dirty="0" smtClean="0">
                <a:solidFill>
                  <a:schemeClr val="tx1"/>
                </a:solidFill>
              </a:rPr>
              <a:t>Критерии</a:t>
            </a:r>
          </a:p>
          <a:p>
            <a:pPr>
              <a:buNone/>
            </a:pPr>
            <a:r>
              <a:rPr lang="ru-RU" sz="1800" dirty="0" smtClean="0">
                <a:solidFill>
                  <a:schemeClr val="tx1"/>
                </a:solidFill>
              </a:rPr>
              <a:t>1. Соответствие требованиям жанра сказки.</a:t>
            </a:r>
          </a:p>
          <a:p>
            <a:pPr>
              <a:buNone/>
            </a:pPr>
            <a:r>
              <a:rPr lang="ru-RU" sz="1800" dirty="0" smtClean="0">
                <a:solidFill>
                  <a:schemeClr val="tx1"/>
                </a:solidFill>
              </a:rPr>
              <a:t>2. В сказке звучит актуальная философская или нравственная идея.</a:t>
            </a:r>
          </a:p>
          <a:p>
            <a:pPr>
              <a:buNone/>
            </a:pPr>
            <a:r>
              <a:rPr lang="ru-RU" sz="1800" dirty="0" smtClean="0">
                <a:solidFill>
                  <a:schemeClr val="tx1"/>
                </a:solidFill>
              </a:rPr>
              <a:t>3. Наличие интересного и оригинального сюжета.</a:t>
            </a:r>
          </a:p>
          <a:p>
            <a:pPr>
              <a:buNone/>
            </a:pPr>
            <a:r>
              <a:rPr lang="ru-RU" sz="1800" dirty="0" smtClean="0">
                <a:solidFill>
                  <a:schemeClr val="tx1"/>
                </a:solidFill>
              </a:rPr>
              <a:t>4. Созданы интересные образы героев.</a:t>
            </a:r>
          </a:p>
          <a:p>
            <a:pPr>
              <a:buNone/>
            </a:pPr>
            <a:r>
              <a:rPr lang="ru-RU" sz="1800" dirty="0" smtClean="0">
                <a:solidFill>
                  <a:schemeClr val="tx1"/>
                </a:solidFill>
              </a:rPr>
              <a:t>5. Проанализировано отношение автора к происходящему.</a:t>
            </a:r>
          </a:p>
          <a:p>
            <a:pPr>
              <a:buNone/>
            </a:pPr>
            <a:r>
              <a:rPr lang="ru-RU" sz="1800" dirty="0" smtClean="0">
                <a:solidFill>
                  <a:schemeClr val="tx1"/>
                </a:solidFill>
              </a:rPr>
              <a:t>6. Наличие элементов авторского стиля.</a:t>
            </a:r>
          </a:p>
          <a:p>
            <a:pPr>
              <a:buNone/>
            </a:pPr>
            <a:r>
              <a:rPr lang="ru-RU" sz="1800" dirty="0" smtClean="0">
                <a:solidFill>
                  <a:schemeClr val="tx1"/>
                </a:solidFill>
              </a:rPr>
              <a:t>7. Содержание сказки соответствует ее заголовку.</a:t>
            </a:r>
          </a:p>
          <a:p>
            <a:pPr>
              <a:buNone/>
            </a:pPr>
            <a:r>
              <a:rPr lang="ru-RU" sz="1800" dirty="0" smtClean="0">
                <a:solidFill>
                  <a:schemeClr val="tx1"/>
                </a:solidFill>
              </a:rPr>
              <a:t>8. Орфографические, пунктуационные, речевые и грамматические ошибки отсутствуют.  </a:t>
            </a:r>
          </a:p>
          <a:p>
            <a:endParaRPr lang="ru-RU" sz="1800" dirty="0" smtClean="0">
              <a:solidFill>
                <a:schemeClr val="tx1"/>
              </a:solidFill>
            </a:endParaRPr>
          </a:p>
          <a:p>
            <a:pPr lvl="0" algn="just">
              <a:buNone/>
            </a:pPr>
            <a:endParaRPr lang="ru-RU" sz="1900" b="1" dirty="0" smtClean="0">
              <a:solidFill>
                <a:schemeClr val="tx1"/>
              </a:solidFill>
              <a:latin typeface="+mn-lt"/>
            </a:endParaRPr>
          </a:p>
          <a:p>
            <a:pPr>
              <a:buNone/>
            </a:pPr>
            <a:endParaRPr lang="ru-RU" sz="1800" b="1" dirty="0" smtClean="0">
              <a:solidFill>
                <a:schemeClr val="tx1"/>
              </a:solidFill>
              <a:latin typeface="+mn-lt"/>
              <a:cs typeface="Times New Roman" pitchFamily="18" charset="0"/>
            </a:endParaRPr>
          </a:p>
        </p:txBody>
      </p:sp>
      <p:sp>
        <p:nvSpPr>
          <p:cNvPr id="7" name="Объект 4"/>
          <p:cNvSpPr txBox="1">
            <a:spLocks/>
          </p:cNvSpPr>
          <p:nvPr/>
        </p:nvSpPr>
        <p:spPr>
          <a:xfrm>
            <a:off x="4783015" y="0"/>
            <a:ext cx="2968283"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rmAutofit/>
          </a:bodyPr>
          <a:lstStyle/>
          <a:p>
            <a:pPr>
              <a:lnSpc>
                <a:spcPct val="100000"/>
              </a:lnSpc>
              <a:spcBef>
                <a:spcPts val="0"/>
              </a:spcBef>
              <a:buNone/>
            </a:pPr>
            <a:r>
              <a:rPr lang="ru-RU" b="1" dirty="0" smtClean="0">
                <a:solidFill>
                  <a:schemeClr val="tx1"/>
                </a:solidFill>
              </a:rPr>
              <a:t>Особенности литературной сказки</a:t>
            </a:r>
            <a:endParaRPr lang="ru-RU" dirty="0" smtClean="0">
              <a:solidFill>
                <a:schemeClr val="tx1"/>
              </a:solidFill>
            </a:endParaRPr>
          </a:p>
          <a:p>
            <a:pPr lvl="0">
              <a:lnSpc>
                <a:spcPct val="100000"/>
              </a:lnSpc>
              <a:spcBef>
                <a:spcPts val="0"/>
              </a:spcBef>
            </a:pPr>
            <a:r>
              <a:rPr lang="ru-RU" dirty="0" smtClean="0">
                <a:solidFill>
                  <a:schemeClr val="tx1"/>
                </a:solidFill>
              </a:rPr>
              <a:t>1. Соответствие  жанру сказки.</a:t>
            </a:r>
          </a:p>
          <a:p>
            <a:pPr lvl="0">
              <a:lnSpc>
                <a:spcPct val="100000"/>
              </a:lnSpc>
              <a:spcBef>
                <a:spcPts val="0"/>
              </a:spcBef>
            </a:pPr>
            <a:r>
              <a:rPr lang="ru-RU" dirty="0" smtClean="0">
                <a:solidFill>
                  <a:schemeClr val="tx1"/>
                </a:solidFill>
              </a:rPr>
              <a:t>2. Связь с реальной действительностью. </a:t>
            </a:r>
          </a:p>
          <a:p>
            <a:pPr lvl="0">
              <a:lnSpc>
                <a:spcPct val="100000"/>
              </a:lnSpc>
              <a:spcBef>
                <a:spcPts val="0"/>
              </a:spcBef>
            </a:pPr>
            <a:r>
              <a:rPr lang="ru-RU" dirty="0" smtClean="0">
                <a:solidFill>
                  <a:schemeClr val="tx1"/>
                </a:solidFill>
              </a:rPr>
              <a:t>3. Индивидуализация характеров героев, психологизм.</a:t>
            </a:r>
          </a:p>
          <a:p>
            <a:pPr lvl="0">
              <a:lnSpc>
                <a:spcPct val="100000"/>
              </a:lnSpc>
              <a:spcBef>
                <a:spcPts val="0"/>
              </a:spcBef>
            </a:pPr>
            <a:r>
              <a:rPr lang="ru-RU" dirty="0" smtClean="0">
                <a:solidFill>
                  <a:schemeClr val="tx1"/>
                </a:solidFill>
              </a:rPr>
              <a:t>4. Философичность и актуализация нравственных проблем.</a:t>
            </a:r>
          </a:p>
          <a:p>
            <a:pPr lvl="0">
              <a:lnSpc>
                <a:spcPct val="100000"/>
              </a:lnSpc>
              <a:spcBef>
                <a:spcPts val="0"/>
              </a:spcBef>
            </a:pPr>
            <a:r>
              <a:rPr lang="ru-RU" dirty="0" smtClean="0">
                <a:solidFill>
                  <a:schemeClr val="tx1"/>
                </a:solidFill>
              </a:rPr>
              <a:t>5. Выраженное авторское отношение к происходящему.</a:t>
            </a:r>
          </a:p>
          <a:p>
            <a:pPr lvl="0">
              <a:lnSpc>
                <a:spcPct val="100000"/>
              </a:lnSpc>
              <a:spcBef>
                <a:spcPts val="0"/>
              </a:spcBef>
            </a:pPr>
            <a:r>
              <a:rPr lang="ru-RU" dirty="0" smtClean="0">
                <a:solidFill>
                  <a:schemeClr val="tx1"/>
                </a:solidFill>
              </a:rPr>
              <a:t>6. Индивидуальность стиля и языка писателя.</a:t>
            </a:r>
          </a:p>
          <a:p>
            <a:pPr marL="457200" indent="-457200" algn="just"/>
            <a:endParaRPr lang="ru-RU" sz="2000" dirty="0" smtClean="0">
              <a:solidFill>
                <a:schemeClr val="tx1"/>
              </a:solidFill>
            </a:endParaRPr>
          </a:p>
          <a:p>
            <a:pPr marL="457200" lvl="0" indent="-457200" algn="just"/>
            <a:endParaRPr lang="ru-RU" sz="2000" dirty="0" smtClean="0">
              <a:solidFill>
                <a:schemeClr val="tx1"/>
              </a:solidFill>
            </a:endParaRPr>
          </a:p>
          <a:p>
            <a:pPr lvl="0" algn="just"/>
            <a:endParaRPr lang="ru-RU" sz="2000" dirty="0" smtClean="0">
              <a:solidFill>
                <a:schemeClr val="tx1"/>
              </a:solidFill>
            </a:endParaRPr>
          </a:p>
          <a:p>
            <a:pPr lvl="0"/>
            <a:endParaRPr lang="ru-RU" sz="2000" dirty="0" smtClean="0">
              <a:solidFill>
                <a:schemeClr val="tx1"/>
              </a:solidFill>
            </a:endParaRPr>
          </a:p>
          <a:p>
            <a:pPr>
              <a:spcBef>
                <a:spcPts val="0"/>
              </a:spcBef>
              <a:buNone/>
            </a:pPr>
            <a:endParaRPr lang="ru-RU" sz="2000" dirty="0" smtClean="0">
              <a:solidFill>
                <a:schemeClr val="tx1"/>
              </a:solidFill>
            </a:endParaRPr>
          </a:p>
          <a:p>
            <a:pPr>
              <a:spcBef>
                <a:spcPts val="0"/>
              </a:spcBef>
              <a:buNone/>
            </a:pPr>
            <a:endParaRPr lang="ru-RU" sz="2000" dirty="0" smtClean="0">
              <a:solidFill>
                <a:schemeClr val="tx1"/>
              </a:solidFill>
              <a:latin typeface="Times New Roman" pitchFamily="18" charset="0"/>
              <a:cs typeface="Times New Roman" pitchFamily="18" charset="0"/>
            </a:endParaRPr>
          </a:p>
        </p:txBody>
      </p:sp>
      <p:sp>
        <p:nvSpPr>
          <p:cNvPr id="6" name="Объект 4"/>
          <p:cNvSpPr txBox="1">
            <a:spLocks/>
          </p:cNvSpPr>
          <p:nvPr/>
        </p:nvSpPr>
        <p:spPr>
          <a:xfrm>
            <a:off x="0" y="0"/>
            <a:ext cx="4670474"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algn="ctr"/>
            <a:r>
              <a:rPr lang="ru-RU" b="1" dirty="0" smtClean="0">
                <a:solidFill>
                  <a:schemeClr val="tx1"/>
                </a:solidFill>
              </a:rPr>
              <a:t>Задание</a:t>
            </a:r>
          </a:p>
          <a:p>
            <a:pPr>
              <a:buNone/>
            </a:pPr>
            <a:r>
              <a:rPr lang="ru-RU" dirty="0" smtClean="0">
                <a:solidFill>
                  <a:schemeClr val="tx1"/>
                </a:solidFill>
              </a:rPr>
              <a:t>Напишите собственную литературную сказку. Предлагаем возможные заголовки. Необходимо выбрать один. Ваша сказка должна соответствовать характеристикам жанра литературной сказки, раскрывать значимую нравственную идею. Должен быть увлекательный сюжет, интересные образы героев и образ неравнодушного повествователя.  Важно помнить и об индивидуальности авторского стиля.</a:t>
            </a:r>
          </a:p>
          <a:p>
            <a:pPr>
              <a:buNone/>
            </a:pPr>
            <a:r>
              <a:rPr lang="ru-RU" dirty="0" smtClean="0">
                <a:solidFill>
                  <a:schemeClr val="tx1"/>
                </a:solidFill>
              </a:rPr>
              <a:t>Объем определяете сами.</a:t>
            </a:r>
          </a:p>
          <a:p>
            <a:pPr>
              <a:buNone/>
            </a:pPr>
            <a:r>
              <a:rPr lang="ru-RU" dirty="0" smtClean="0">
                <a:solidFill>
                  <a:schemeClr val="tx1"/>
                </a:solidFill>
              </a:rPr>
              <a:t>Возможные заголовки: «Узенькая полоска света», «Увлекательное путешествие одного чайного пакетика», «Два зонтика», «Болтливый язычок пламени», «Торопливая иголка», «Деревянная лошадка».</a:t>
            </a:r>
            <a:endParaRPr lang="ru-RU" dirty="0">
              <a:solidFill>
                <a:schemeClr val="tx1"/>
              </a:solidFill>
            </a:endParaRPr>
          </a:p>
        </p:txBody>
      </p:sp>
    </p:spTree>
    <p:extLst>
      <p:ext uri="{BB962C8B-B14F-4D97-AF65-F5344CB8AC3E}">
        <p14:creationId xmlns="" xmlns:p14="http://schemas.microsoft.com/office/powerpoint/2010/main" val="1043235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бъект 4"/>
          <p:cNvSpPr>
            <a:spLocks noGrp="1"/>
          </p:cNvSpPr>
          <p:nvPr>
            <p:ph idx="1"/>
          </p:nvPr>
        </p:nvSpPr>
        <p:spPr>
          <a:xfrm>
            <a:off x="7399606" y="0"/>
            <a:ext cx="4792393"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lvl="0" algn="ctr">
              <a:buNone/>
            </a:pPr>
            <a:r>
              <a:rPr lang="ru-RU" sz="1800" b="1" dirty="0" smtClean="0">
                <a:solidFill>
                  <a:schemeClr val="tx1"/>
                </a:solidFill>
              </a:rPr>
              <a:t>Измененные критерии </a:t>
            </a:r>
          </a:p>
          <a:p>
            <a:pPr>
              <a:buNone/>
            </a:pPr>
            <a:r>
              <a:rPr lang="ru-RU" sz="1800" dirty="0" smtClean="0">
                <a:solidFill>
                  <a:schemeClr val="tx1"/>
                </a:solidFill>
              </a:rPr>
              <a:t>1. Сформулированные наблюдения по тексту отражают понимание произведения как «сложно построенного смысла» (Ю.М. Лотман): отмечены и подтверждены текстом советы М. Москвиной,  заголовок проанализирован и соотнесен с содержанием книги, сохранен жанр выступления, учитываются интересы слушателей. </a:t>
            </a:r>
          </a:p>
          <a:p>
            <a:pPr>
              <a:buNone/>
            </a:pPr>
            <a:r>
              <a:rPr lang="ru-RU" sz="1800" dirty="0" smtClean="0">
                <a:solidFill>
                  <a:schemeClr val="tx1"/>
                </a:solidFill>
              </a:rPr>
              <a:t>2. Композиционная связность и логичность работы. </a:t>
            </a:r>
          </a:p>
          <a:p>
            <a:pPr>
              <a:buNone/>
            </a:pPr>
            <a:r>
              <a:rPr lang="ru-RU" sz="1800" dirty="0" smtClean="0">
                <a:solidFill>
                  <a:schemeClr val="tx1"/>
                </a:solidFill>
              </a:rPr>
              <a:t>3. Уместное использование терминологии, отсутствие терминологических ошибок. </a:t>
            </a:r>
          </a:p>
          <a:p>
            <a:pPr>
              <a:buNone/>
            </a:pPr>
            <a:r>
              <a:rPr lang="ru-RU" sz="1800" dirty="0" smtClean="0">
                <a:solidFill>
                  <a:schemeClr val="tx1"/>
                </a:solidFill>
              </a:rPr>
              <a:t>4. Общая речевая грамотность, точность формулировок.</a:t>
            </a:r>
            <a:endParaRPr lang="ru-RU" sz="1900" b="1" dirty="0" smtClean="0">
              <a:solidFill>
                <a:schemeClr val="tx1"/>
              </a:solidFill>
              <a:latin typeface="+mn-lt"/>
            </a:endParaRPr>
          </a:p>
          <a:p>
            <a:pPr>
              <a:buNone/>
            </a:pPr>
            <a:endParaRPr lang="ru-RU" sz="1800" b="1" dirty="0" smtClean="0">
              <a:solidFill>
                <a:schemeClr val="tx1"/>
              </a:solidFill>
              <a:latin typeface="+mn-lt"/>
              <a:cs typeface="Times New Roman" pitchFamily="18" charset="0"/>
            </a:endParaRPr>
          </a:p>
        </p:txBody>
      </p:sp>
      <p:sp>
        <p:nvSpPr>
          <p:cNvPr id="6" name="Объект 4"/>
          <p:cNvSpPr txBox="1">
            <a:spLocks/>
          </p:cNvSpPr>
          <p:nvPr/>
        </p:nvSpPr>
        <p:spPr>
          <a:xfrm>
            <a:off x="0" y="0"/>
            <a:ext cx="7132320"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algn="ctr"/>
            <a:r>
              <a:rPr lang="ru-RU" b="1" dirty="0" smtClean="0">
                <a:solidFill>
                  <a:schemeClr val="tx1"/>
                </a:solidFill>
              </a:rPr>
              <a:t>Задание</a:t>
            </a:r>
          </a:p>
          <a:p>
            <a:pPr>
              <a:buNone/>
            </a:pPr>
            <a:r>
              <a:rPr lang="ru-RU" sz="1900" dirty="0" smtClean="0">
                <a:solidFill>
                  <a:schemeClr val="tx1"/>
                </a:solidFill>
              </a:rPr>
              <a:t>Для обсуждения на литературном объединении творчества М. Москвиной Вам необходимо подготовить небольшое выступление по ее книге «Учись видеть. Уроки творческих взлетов» на тему «Советы Марины Москвиной начинающим творцам». Прочитайте краткие фрагменты из ее произведения (это ее размышления, обращения к ученикам ее творческой лаборатории, фрагменты произведений других писателей и поэтов). Выделите советы, которые считаете наиболее важными (достаточно четырех). Практическую значимость каждого совета  подтвердите примерами из книги М. Москвиной (можно использовать произведения Ю. Говоровой). Проанализируйте заголовок книги М. Москвиной, соотнесите его с содержанием книги. Ваше выступление должно представлять лаконичный, логичный, информативный, учитывающий интересы слушателей текст. Он должен соответствовать цели, с которой Вас попросили выступить. Не забывайте о грамотности текста.</a:t>
            </a:r>
          </a:p>
        </p:txBody>
      </p:sp>
    </p:spTree>
    <p:extLst>
      <p:ext uri="{BB962C8B-B14F-4D97-AF65-F5344CB8AC3E}">
        <p14:creationId xmlns="" xmlns:p14="http://schemas.microsoft.com/office/powerpoint/2010/main" val="1043235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812175" y="266007"/>
            <a:ext cx="10379825" cy="6591993"/>
          </a:xfrm>
        </p:spPr>
        <p:txBody>
          <a:bodyPr/>
          <a:lstStyle/>
          <a:p>
            <a:pPr marL="514350" indent="-514350">
              <a:buAutoNum type="arabicPeriod"/>
            </a:pPr>
            <a:r>
              <a:rPr lang="ru-RU" sz="2100" dirty="0" smtClean="0">
                <a:latin typeface="+mn-lt"/>
              </a:rPr>
              <a:t>Сформулированные наблюдения по тексту отражают понимание произведения как «сложно построенного смысла» (Ю.М. Лотман) </a:t>
            </a:r>
          </a:p>
          <a:p>
            <a:pPr marL="514350" indent="-514350">
              <a:buNone/>
            </a:pPr>
            <a:r>
              <a:rPr lang="ru-RU" sz="2100" dirty="0" smtClean="0">
                <a:latin typeface="+mn-lt"/>
              </a:rPr>
              <a:t>1.1. Отмечены и подтверждены текстом советы М. Москвиной. </a:t>
            </a:r>
          </a:p>
          <a:p>
            <a:pPr marL="514350" indent="-514350">
              <a:buNone/>
            </a:pPr>
            <a:r>
              <a:rPr lang="ru-RU" sz="2100" i="1" dirty="0" smtClean="0">
                <a:latin typeface="+mn-lt"/>
              </a:rPr>
              <a:t>За каждый совет – 2 балла (правильный выбор, точность формулировки).</a:t>
            </a:r>
          </a:p>
          <a:p>
            <a:pPr marL="514350" indent="-514350">
              <a:buNone/>
            </a:pPr>
            <a:r>
              <a:rPr lang="ru-RU" sz="2100" i="1" dirty="0" smtClean="0">
                <a:latin typeface="+mn-lt"/>
              </a:rPr>
              <a:t>Максимально – 8 баллов.</a:t>
            </a:r>
          </a:p>
          <a:p>
            <a:pPr marL="514350" indent="-514350">
              <a:buNone/>
            </a:pPr>
            <a:r>
              <a:rPr lang="ru-RU" sz="2100" i="1" dirty="0" smtClean="0">
                <a:latin typeface="+mn-lt"/>
              </a:rPr>
              <a:t>За каждый пример – 2 балла (правильный подбор и обоснование). </a:t>
            </a:r>
          </a:p>
          <a:p>
            <a:pPr marL="514350" indent="-514350">
              <a:buNone/>
            </a:pPr>
            <a:r>
              <a:rPr lang="ru-RU" sz="2100" i="1" dirty="0" smtClean="0">
                <a:latin typeface="+mn-lt"/>
              </a:rPr>
              <a:t>Максимально – 8 баллов.</a:t>
            </a:r>
          </a:p>
          <a:p>
            <a:pPr marL="514350" indent="-514350">
              <a:buNone/>
            </a:pPr>
            <a:r>
              <a:rPr lang="ru-RU" sz="2100" dirty="0" smtClean="0">
                <a:latin typeface="+mn-lt"/>
              </a:rPr>
              <a:t>1.2. Заголовок проанализирован и соотнесен с содержанием книги,.</a:t>
            </a:r>
          </a:p>
          <a:p>
            <a:pPr marL="514350" indent="-514350">
              <a:buNone/>
            </a:pPr>
            <a:r>
              <a:rPr lang="ru-RU" sz="2100" i="1" dirty="0" smtClean="0">
                <a:latin typeface="+mn-lt"/>
              </a:rPr>
              <a:t>За анализ каждой части заголовка  – 2 балла (доказательность объяснения, связь с текстом). </a:t>
            </a:r>
          </a:p>
          <a:p>
            <a:pPr marL="514350" indent="-514350">
              <a:buNone/>
            </a:pPr>
            <a:r>
              <a:rPr lang="ru-RU" sz="2100" i="1" dirty="0" smtClean="0">
                <a:latin typeface="+mn-lt"/>
              </a:rPr>
              <a:t>1.3. С</a:t>
            </a:r>
            <a:r>
              <a:rPr lang="ru-RU" sz="2100" dirty="0" smtClean="0">
                <a:latin typeface="+mn-lt"/>
              </a:rPr>
              <a:t>охранен жанр выступления </a:t>
            </a:r>
            <a:r>
              <a:rPr lang="ru-RU" sz="2100" i="1" dirty="0" smtClean="0">
                <a:latin typeface="+mn-lt"/>
              </a:rPr>
              <a:t>(сохраняется жанр выступления, учитываются интересы слушателей, соответствие цели выступления). </a:t>
            </a:r>
            <a:r>
              <a:rPr lang="ru-RU" sz="2100" dirty="0" smtClean="0">
                <a:latin typeface="+mn-lt"/>
              </a:rPr>
              <a:t>Максимально – 3 балла.</a:t>
            </a:r>
          </a:p>
          <a:p>
            <a:pPr>
              <a:buNone/>
            </a:pPr>
            <a:r>
              <a:rPr lang="ru-RU" sz="2100" dirty="0" smtClean="0">
                <a:latin typeface="+mn-lt"/>
              </a:rPr>
              <a:t>2. Композиционная связность и логичность работы. </a:t>
            </a:r>
          </a:p>
          <a:p>
            <a:pPr>
              <a:buNone/>
            </a:pPr>
            <a:r>
              <a:rPr lang="ru-RU" sz="2100" dirty="0" smtClean="0">
                <a:latin typeface="+mn-lt"/>
              </a:rPr>
              <a:t>3. Уместное использование терминологии, отсутствие терминологических ошибок. </a:t>
            </a:r>
          </a:p>
          <a:p>
            <a:pPr>
              <a:buNone/>
            </a:pPr>
            <a:r>
              <a:rPr lang="ru-RU" sz="2100" dirty="0" smtClean="0">
                <a:latin typeface="+mn-lt"/>
              </a:rPr>
              <a:t>4. Общая речевая грамотность, точность формулировок.</a:t>
            </a:r>
            <a:endParaRPr lang="ru-RU" sz="2100" b="1" dirty="0" smtClean="0">
              <a:latin typeface="+mn-lt"/>
            </a:endParaRPr>
          </a:p>
          <a:p>
            <a:pPr marL="514350" indent="-514350">
              <a:buNone/>
            </a:pPr>
            <a:endParaRPr lang="ru-RU" sz="2100" i="1" dirty="0" smtClean="0"/>
          </a:p>
        </p:txBody>
      </p:sp>
      <p:sp>
        <p:nvSpPr>
          <p:cNvPr id="3" name="Заголовок 2"/>
          <p:cNvSpPr>
            <a:spLocks noGrp="1"/>
          </p:cNvSpPr>
          <p:nvPr>
            <p:ph type="ctrTitle"/>
          </p:nvPr>
        </p:nvSpPr>
        <p:spPr>
          <a:xfrm>
            <a:off x="2085801" y="0"/>
            <a:ext cx="9144000" cy="384781"/>
          </a:xfrm>
        </p:spPr>
        <p:txBody>
          <a:bodyPr/>
          <a:lstStyle/>
          <a:p>
            <a:pPr algn="ctr"/>
            <a:r>
              <a:rPr lang="ru-RU" sz="2400" b="1" dirty="0" smtClean="0">
                <a:solidFill>
                  <a:schemeClr val="tx1"/>
                </a:solidFill>
                <a:latin typeface="+mn-lt"/>
              </a:rPr>
              <a:t>Критерии оценивания</a:t>
            </a:r>
            <a:endParaRPr lang="ru-RU" sz="2400" b="1" dirty="0">
              <a:solidFill>
                <a:schemeClr val="tx1"/>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бъект 4"/>
          <p:cNvSpPr>
            <a:spLocks noGrp="1"/>
          </p:cNvSpPr>
          <p:nvPr>
            <p:ph idx="1"/>
          </p:nvPr>
        </p:nvSpPr>
        <p:spPr>
          <a:xfrm>
            <a:off x="7301132" y="0"/>
            <a:ext cx="4890868"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lvl="0" algn="ctr">
              <a:buNone/>
            </a:pPr>
            <a:r>
              <a:rPr lang="ru-RU" sz="1800" b="1" dirty="0" smtClean="0">
                <a:solidFill>
                  <a:schemeClr val="tx1"/>
                </a:solidFill>
                <a:latin typeface="+mn-lt"/>
              </a:rPr>
              <a:t>Критерии</a:t>
            </a:r>
          </a:p>
          <a:p>
            <a:pPr marL="514350" indent="-514350">
              <a:buAutoNum type="arabicPeriod"/>
            </a:pPr>
            <a:r>
              <a:rPr lang="ru-RU" sz="2300" dirty="0" smtClean="0">
                <a:solidFill>
                  <a:schemeClr val="tx1"/>
                </a:solidFill>
                <a:latin typeface="+mn-lt"/>
              </a:rPr>
              <a:t>Содержание ответа</a:t>
            </a:r>
          </a:p>
          <a:p>
            <a:pPr>
              <a:buNone/>
            </a:pPr>
            <a:r>
              <a:rPr lang="ru-RU" sz="2300" dirty="0" smtClean="0">
                <a:solidFill>
                  <a:schemeClr val="tx1"/>
                </a:solidFill>
                <a:latin typeface="+mn-lt"/>
              </a:rPr>
              <a:t>1.1. Правильное использование материалов фотографии</a:t>
            </a:r>
          </a:p>
          <a:p>
            <a:pPr>
              <a:buNone/>
            </a:pPr>
            <a:r>
              <a:rPr lang="ru-RU" sz="2300" i="1" dirty="0" smtClean="0">
                <a:solidFill>
                  <a:schemeClr val="tx1"/>
                </a:solidFill>
                <a:latin typeface="+mn-lt"/>
              </a:rPr>
              <a:t>1.2. </a:t>
            </a:r>
            <a:r>
              <a:rPr lang="ru-RU" sz="2300" dirty="0" smtClean="0">
                <a:solidFill>
                  <a:schemeClr val="tx1"/>
                </a:solidFill>
                <a:latin typeface="+mn-lt"/>
              </a:rPr>
              <a:t>Использование при создании собственного текста советов М. Москвиной.</a:t>
            </a:r>
          </a:p>
          <a:p>
            <a:pPr>
              <a:buNone/>
            </a:pPr>
            <a:r>
              <a:rPr lang="ru-RU" sz="2300" i="1" dirty="0" smtClean="0">
                <a:solidFill>
                  <a:schemeClr val="tx1"/>
                </a:solidFill>
                <a:latin typeface="+mn-lt"/>
              </a:rPr>
              <a:t>1.3. </a:t>
            </a:r>
            <a:r>
              <a:rPr lang="ru-RU" sz="2300" dirty="0" smtClean="0">
                <a:solidFill>
                  <a:schemeClr val="tx1"/>
                </a:solidFill>
                <a:latin typeface="+mn-lt"/>
              </a:rPr>
              <a:t>Точность и оригинальность заголовка.</a:t>
            </a:r>
          </a:p>
          <a:p>
            <a:pPr>
              <a:buNone/>
            </a:pPr>
            <a:r>
              <a:rPr lang="ru-RU" sz="2300" i="1" dirty="0" smtClean="0">
                <a:solidFill>
                  <a:schemeClr val="tx1"/>
                </a:solidFill>
                <a:latin typeface="+mn-lt"/>
              </a:rPr>
              <a:t>2. </a:t>
            </a:r>
            <a:r>
              <a:rPr lang="ru-RU" sz="2300" dirty="0" smtClean="0">
                <a:solidFill>
                  <a:schemeClr val="tx1"/>
                </a:solidFill>
                <a:latin typeface="+mn-lt"/>
              </a:rPr>
              <a:t>Жанровое и композиционное оформление текста. </a:t>
            </a:r>
            <a:endParaRPr lang="ru-RU" sz="2300" i="1" dirty="0" smtClean="0">
              <a:solidFill>
                <a:schemeClr val="tx1"/>
              </a:solidFill>
              <a:latin typeface="+mn-lt"/>
            </a:endParaRPr>
          </a:p>
          <a:p>
            <a:pPr>
              <a:buNone/>
            </a:pPr>
            <a:r>
              <a:rPr lang="ru-RU" sz="2300" dirty="0" smtClean="0">
                <a:solidFill>
                  <a:schemeClr val="tx1"/>
                </a:solidFill>
                <a:latin typeface="+mn-lt"/>
              </a:rPr>
              <a:t>3. Общая языковая и речевая грамотность.</a:t>
            </a:r>
          </a:p>
          <a:p>
            <a:pPr>
              <a:buNone/>
            </a:pPr>
            <a:r>
              <a:rPr lang="ru-RU" sz="2300" dirty="0" smtClean="0">
                <a:solidFill>
                  <a:schemeClr val="tx1"/>
                </a:solidFill>
                <a:latin typeface="+mn-lt"/>
              </a:rPr>
              <a:t>4. Особое мнение эксперта.</a:t>
            </a:r>
            <a:endParaRPr lang="ru-RU" sz="2300" i="1" dirty="0" smtClean="0">
              <a:solidFill>
                <a:schemeClr val="tx1"/>
              </a:solidFill>
              <a:latin typeface="+mn-lt"/>
            </a:endParaRPr>
          </a:p>
          <a:p>
            <a:pPr>
              <a:buNone/>
            </a:pPr>
            <a:endParaRPr lang="ru-RU" sz="1800" dirty="0" smtClean="0">
              <a:solidFill>
                <a:schemeClr val="tx1"/>
              </a:solidFill>
            </a:endParaRPr>
          </a:p>
          <a:p>
            <a:pPr>
              <a:buNone/>
            </a:pPr>
            <a:endParaRPr lang="ru-RU" sz="1800" i="1" dirty="0" smtClean="0">
              <a:solidFill>
                <a:schemeClr val="tx1"/>
              </a:solidFill>
            </a:endParaRPr>
          </a:p>
          <a:p>
            <a:pPr lvl="0" algn="just">
              <a:buNone/>
            </a:pPr>
            <a:endParaRPr lang="ru-RU" sz="1900" b="1" dirty="0" smtClean="0">
              <a:solidFill>
                <a:schemeClr val="tx1"/>
              </a:solidFill>
              <a:latin typeface="+mn-lt"/>
            </a:endParaRPr>
          </a:p>
          <a:p>
            <a:pPr>
              <a:buNone/>
            </a:pPr>
            <a:endParaRPr lang="ru-RU" sz="1800" b="1" dirty="0" smtClean="0">
              <a:solidFill>
                <a:schemeClr val="tx1"/>
              </a:solidFill>
              <a:latin typeface="+mn-lt"/>
              <a:cs typeface="Times New Roman" pitchFamily="18" charset="0"/>
            </a:endParaRPr>
          </a:p>
        </p:txBody>
      </p:sp>
      <p:sp>
        <p:nvSpPr>
          <p:cNvPr id="6" name="Объект 4"/>
          <p:cNvSpPr txBox="1">
            <a:spLocks/>
          </p:cNvSpPr>
          <p:nvPr/>
        </p:nvSpPr>
        <p:spPr>
          <a:xfrm>
            <a:off x="-1" y="0"/>
            <a:ext cx="6977575" cy="6858000"/>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algn="ctr"/>
            <a:r>
              <a:rPr lang="ru-RU" b="1" dirty="0" smtClean="0">
                <a:solidFill>
                  <a:schemeClr val="tx1"/>
                </a:solidFill>
              </a:rPr>
              <a:t>Задание</a:t>
            </a:r>
          </a:p>
          <a:p>
            <a:pPr>
              <a:buNone/>
            </a:pPr>
            <a:r>
              <a:rPr lang="ru-RU" sz="2000" dirty="0" smtClean="0">
                <a:solidFill>
                  <a:schemeClr val="tx1"/>
                </a:solidFill>
              </a:rPr>
              <a:t>Предлагаем Вам, учитывая рекомендации М. Москвиной, создать собственный творческий текст (его объем определяете самостоятельно).</a:t>
            </a:r>
          </a:p>
          <a:p>
            <a:pPr>
              <a:buNone/>
            </a:pPr>
            <a:r>
              <a:rPr lang="ru-RU" sz="2000" dirty="0" smtClean="0">
                <a:solidFill>
                  <a:schemeClr val="tx1"/>
                </a:solidFill>
              </a:rPr>
              <a:t>Для работы необходимо использовать фотографии из книги М. Москвиной (из четырех достаточно выбрать одну). Не нужно описывать ее. Она может быть использована как одна фраза в начале или конце вашего текста, вы можете позаимствовать ее героев (героя) или на ее основе придумать свой сюжет (выбор за Вами). Заголовок придумываете самостоятельно. Проверяется ваше умение в обычном рассмотреть удивительное, работать с деталью, умение передать характер описываемых предметов и свое к ним отношение, а также проверяется точность работы со словом. Жанр определяете сами. Это может быть зарисовка, рассказ, эссе, сказка, дневниковые записи и т. д. Главное, соблюдать рамки выбранного жанра. </a:t>
            </a:r>
            <a:endParaRPr lang="ru-RU" sz="2000" dirty="0">
              <a:solidFill>
                <a:schemeClr val="tx1"/>
              </a:solidFill>
            </a:endParaRPr>
          </a:p>
        </p:txBody>
      </p:sp>
    </p:spTree>
    <p:extLst>
      <p:ext uri="{BB962C8B-B14F-4D97-AF65-F5344CB8AC3E}">
        <p14:creationId xmlns="" xmlns:p14="http://schemas.microsoft.com/office/powerpoint/2010/main" val="1043235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019300" y="0"/>
          <a:ext cx="10172700" cy="6858000"/>
        </p:xfrm>
        <a:graphic>
          <a:graphicData uri="http://schemas.openxmlformats.org/drawingml/2006/table">
            <a:tbl>
              <a:tblPr firstRow="1" bandRow="1">
                <a:tableStyleId>{5C22544A-7EE6-4342-B048-85BDC9FD1C3A}</a:tableStyleId>
              </a:tblPr>
              <a:tblGrid>
                <a:gridCol w="5086350"/>
                <a:gridCol w="5086350"/>
              </a:tblGrid>
              <a:tr h="3429000">
                <a:tc>
                  <a:txBody>
                    <a:bodyPr/>
                    <a:lstStyle/>
                    <a:p>
                      <a:endParaRPr lang="ru-RU" dirty="0"/>
                    </a:p>
                  </a:txBody>
                  <a:tcPr>
                    <a:solidFill>
                      <a:srgbClr val="EFE6F2"/>
                    </a:solidFill>
                  </a:tcPr>
                </a:tc>
                <a:tc>
                  <a:txBody>
                    <a:bodyPr/>
                    <a:lstStyle/>
                    <a:p>
                      <a:endParaRPr lang="ru-RU" dirty="0"/>
                    </a:p>
                  </a:txBody>
                  <a:tcPr>
                    <a:solidFill>
                      <a:srgbClr val="EFE6F2"/>
                    </a:solidFill>
                  </a:tcPr>
                </a:tc>
              </a:tr>
              <a:tr h="3429000">
                <a:tc>
                  <a:txBody>
                    <a:bodyPr/>
                    <a:lstStyle/>
                    <a:p>
                      <a:endParaRPr lang="ru-RU" dirty="0"/>
                    </a:p>
                  </a:txBody>
                  <a:tcPr>
                    <a:solidFill>
                      <a:srgbClr val="EFE6F2"/>
                    </a:solidFill>
                  </a:tcPr>
                </a:tc>
                <a:tc>
                  <a:txBody>
                    <a:bodyPr/>
                    <a:lstStyle/>
                    <a:p>
                      <a:endParaRPr lang="ru-RU" dirty="0"/>
                    </a:p>
                  </a:txBody>
                  <a:tcPr>
                    <a:solidFill>
                      <a:srgbClr val="EFE6F2"/>
                    </a:solidFill>
                  </a:tcPr>
                </a:tc>
              </a:tr>
            </a:tbl>
          </a:graphicData>
        </a:graphic>
      </p:graphicFrame>
      <p:pic>
        <p:nvPicPr>
          <p:cNvPr id="5" name="Рисунок 4" descr="https://download.librebook.me/download/illustrations/24/99/87/i_003.jpg"/>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080693" y="0"/>
            <a:ext cx="3289329" cy="3314700"/>
          </a:xfrm>
          <a:prstGeom prst="rect">
            <a:avLst/>
          </a:prstGeom>
          <a:noFill/>
          <a:ln>
            <a:solidFill>
              <a:srgbClr val="7030A0"/>
            </a:solidFill>
          </a:ln>
        </p:spPr>
      </p:pic>
      <p:pic>
        <p:nvPicPr>
          <p:cNvPr id="6" name="Рисунок 5" descr="C:\Users\IRON JUNIOR\Desktop\Москвина Учись видеть\загружено (6).jpg"/>
          <p:cNvPicPr/>
          <p:nvPr/>
        </p:nvPicPr>
        <p:blipFill>
          <a:blip r:embed="rId3"/>
          <a:srcRect/>
          <a:stretch>
            <a:fillRect/>
          </a:stretch>
        </p:blipFill>
        <p:spPr bwMode="auto">
          <a:xfrm>
            <a:off x="7125478" y="0"/>
            <a:ext cx="3381809" cy="3408218"/>
          </a:xfrm>
          <a:prstGeom prst="rect">
            <a:avLst/>
          </a:prstGeom>
          <a:noFill/>
          <a:ln w="9525">
            <a:solidFill>
              <a:srgbClr val="7030A0"/>
            </a:solidFill>
            <a:miter lim="800000"/>
            <a:headEnd/>
            <a:tailEnd/>
          </a:ln>
        </p:spPr>
      </p:pic>
      <p:pic>
        <p:nvPicPr>
          <p:cNvPr id="7" name="Рисунок 6" descr="C:\Users\IRON JUNIOR\Desktop\Москвина Учись видеть\IMG_9345 (Large).jpg"/>
          <p:cNvPicPr/>
          <p:nvPr/>
        </p:nvPicPr>
        <p:blipFill>
          <a:blip r:embed="rId4"/>
          <a:srcRect/>
          <a:stretch>
            <a:fillRect/>
          </a:stretch>
        </p:blipFill>
        <p:spPr bwMode="auto">
          <a:xfrm>
            <a:off x="3740728" y="3421727"/>
            <a:ext cx="3261620" cy="3436273"/>
          </a:xfrm>
          <a:prstGeom prst="rect">
            <a:avLst/>
          </a:prstGeom>
          <a:noFill/>
          <a:ln w="9525">
            <a:solidFill>
              <a:srgbClr val="7030A0"/>
            </a:solidFill>
            <a:miter lim="800000"/>
            <a:headEnd/>
            <a:tailEnd/>
          </a:ln>
        </p:spPr>
      </p:pic>
      <p:pic>
        <p:nvPicPr>
          <p:cNvPr id="8" name="Рисунок 7" descr="C:\Users\IRON JUNIOR\Desktop\Москвина Учись видеть\загружено (2).jpg"/>
          <p:cNvPicPr/>
          <p:nvPr/>
        </p:nvPicPr>
        <p:blipFill>
          <a:blip r:embed="rId5"/>
          <a:srcRect/>
          <a:stretch>
            <a:fillRect/>
          </a:stretch>
        </p:blipFill>
        <p:spPr bwMode="auto">
          <a:xfrm>
            <a:off x="8512233" y="3405101"/>
            <a:ext cx="3679767" cy="3452899"/>
          </a:xfrm>
          <a:prstGeom prst="rect">
            <a:avLst/>
          </a:prstGeom>
          <a:noFill/>
          <a:ln w="9525">
            <a:solidFill>
              <a:srgbClr val="7030A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812175" y="266007"/>
            <a:ext cx="10379825" cy="6591993"/>
          </a:xfrm>
        </p:spPr>
        <p:txBody>
          <a:bodyPr/>
          <a:lstStyle/>
          <a:p>
            <a:pPr marL="514350" indent="-514350">
              <a:buAutoNum type="arabicPeriod"/>
            </a:pPr>
            <a:r>
              <a:rPr lang="ru-RU" sz="2000" dirty="0" smtClean="0">
                <a:latin typeface="+mn-lt"/>
              </a:rPr>
              <a:t>Точность </a:t>
            </a:r>
            <a:r>
              <a:rPr lang="ru-RU" sz="2000" smtClean="0">
                <a:latin typeface="+mn-lt"/>
              </a:rPr>
              <a:t>выполнения задания</a:t>
            </a:r>
            <a:endParaRPr lang="ru-RU" sz="2000" dirty="0" smtClean="0">
              <a:latin typeface="+mn-lt"/>
            </a:endParaRPr>
          </a:p>
          <a:p>
            <a:pPr>
              <a:buNone/>
            </a:pPr>
            <a:r>
              <a:rPr lang="ru-RU" sz="2000" dirty="0" smtClean="0">
                <a:latin typeface="+mn-lt"/>
              </a:rPr>
              <a:t>1.1. Оригинальное использование материалов фотографии</a:t>
            </a:r>
            <a:r>
              <a:rPr lang="ru-RU" sz="2000" i="1" dirty="0" smtClean="0">
                <a:latin typeface="+mn-lt"/>
              </a:rPr>
              <a:t>. Максимально – 2 балла.</a:t>
            </a:r>
          </a:p>
          <a:p>
            <a:pPr>
              <a:buNone/>
            </a:pPr>
            <a:r>
              <a:rPr lang="ru-RU" sz="2000" i="1" dirty="0" smtClean="0">
                <a:latin typeface="+mn-lt"/>
              </a:rPr>
              <a:t>1.2. </a:t>
            </a:r>
            <a:r>
              <a:rPr lang="ru-RU" sz="2000" dirty="0" smtClean="0">
                <a:latin typeface="+mn-lt"/>
              </a:rPr>
              <a:t>Использование при создании собственного текста советов М. Москвиной (</a:t>
            </a:r>
            <a:r>
              <a:rPr lang="ru-RU" sz="2000" i="1" dirty="0" smtClean="0">
                <a:latin typeface="+mn-lt"/>
              </a:rPr>
              <a:t>уметь видеть в обычном необычное, удивляться и удивлять, понимать и любить то, о чем пишешь, передавать личностное отношение, работать с деталью, передавать характер предмета, уметь работать со словом</a:t>
            </a:r>
            <a:r>
              <a:rPr lang="ru-RU" sz="2000" dirty="0" smtClean="0">
                <a:latin typeface="+mn-lt"/>
              </a:rPr>
              <a:t>).</a:t>
            </a:r>
          </a:p>
          <a:p>
            <a:pPr>
              <a:buNone/>
            </a:pPr>
            <a:r>
              <a:rPr lang="ru-RU" sz="2000" dirty="0" smtClean="0">
                <a:latin typeface="+mn-lt"/>
              </a:rPr>
              <a:t>Максимально – 6 баллов. </a:t>
            </a:r>
            <a:r>
              <a:rPr lang="ru-RU" sz="2000" i="1" dirty="0" smtClean="0">
                <a:latin typeface="+mn-lt"/>
              </a:rPr>
              <a:t>Достаточно использовать 3 совета, за успешное использование каждого совета – 2 балла.</a:t>
            </a:r>
          </a:p>
          <a:p>
            <a:pPr>
              <a:buNone/>
            </a:pPr>
            <a:r>
              <a:rPr lang="ru-RU" sz="2000" i="1" dirty="0" smtClean="0">
                <a:latin typeface="+mn-lt"/>
              </a:rPr>
              <a:t>1.3. </a:t>
            </a:r>
            <a:r>
              <a:rPr lang="ru-RU" sz="2000" dirty="0" smtClean="0">
                <a:latin typeface="+mn-lt"/>
              </a:rPr>
              <a:t>Точность и оригинальность заголовка. </a:t>
            </a:r>
            <a:r>
              <a:rPr lang="ru-RU" sz="2000" i="1" dirty="0" smtClean="0">
                <a:latin typeface="+mn-lt"/>
              </a:rPr>
              <a:t>Максимально – 2 балла.</a:t>
            </a:r>
          </a:p>
          <a:p>
            <a:pPr>
              <a:buNone/>
            </a:pPr>
            <a:r>
              <a:rPr lang="ru-RU" sz="2000" i="1" dirty="0" smtClean="0">
                <a:latin typeface="+mn-lt"/>
              </a:rPr>
              <a:t>2. </a:t>
            </a:r>
            <a:r>
              <a:rPr lang="ru-RU" sz="2000" dirty="0" smtClean="0">
                <a:latin typeface="+mn-lt"/>
              </a:rPr>
              <a:t>Жанровое и композиционное оформление текста. </a:t>
            </a:r>
            <a:endParaRPr lang="ru-RU" sz="2000" i="1" dirty="0" smtClean="0">
              <a:latin typeface="+mn-lt"/>
            </a:endParaRPr>
          </a:p>
          <a:p>
            <a:pPr>
              <a:buNone/>
            </a:pPr>
            <a:r>
              <a:rPr lang="ru-RU" sz="2000" i="1" dirty="0" smtClean="0">
                <a:latin typeface="+mn-lt"/>
              </a:rPr>
              <a:t>2.1. </a:t>
            </a:r>
            <a:r>
              <a:rPr lang="ru-RU" sz="2000" dirty="0" smtClean="0">
                <a:latin typeface="+mn-lt"/>
              </a:rPr>
              <a:t>Соответствие выбранному жанру. </a:t>
            </a:r>
            <a:r>
              <a:rPr lang="ru-RU" sz="2000" i="1" dirty="0" smtClean="0">
                <a:latin typeface="+mn-lt"/>
              </a:rPr>
              <a:t>Максимально – 2 балла. </a:t>
            </a:r>
          </a:p>
          <a:p>
            <a:pPr>
              <a:buNone/>
            </a:pPr>
            <a:r>
              <a:rPr lang="ru-RU" sz="2000" i="1" dirty="0" smtClean="0">
                <a:latin typeface="+mn-lt"/>
              </a:rPr>
              <a:t>2.2. </a:t>
            </a:r>
            <a:r>
              <a:rPr lang="ru-RU" sz="2000" dirty="0" smtClean="0">
                <a:latin typeface="+mn-lt"/>
              </a:rPr>
              <a:t>Композиционная связность и логичность созданного текста. </a:t>
            </a:r>
            <a:r>
              <a:rPr lang="ru-RU" sz="2000" i="1" dirty="0" smtClean="0">
                <a:latin typeface="+mn-lt"/>
              </a:rPr>
              <a:t>Максимально - 2</a:t>
            </a:r>
            <a:r>
              <a:rPr lang="ru-RU" sz="2000" dirty="0" smtClean="0">
                <a:latin typeface="+mn-lt"/>
              </a:rPr>
              <a:t>.</a:t>
            </a:r>
          </a:p>
          <a:p>
            <a:pPr>
              <a:buNone/>
            </a:pPr>
            <a:r>
              <a:rPr lang="ru-RU" sz="2000" dirty="0" smtClean="0">
                <a:latin typeface="+mn-lt"/>
              </a:rPr>
              <a:t>3. Общая языковая и речевая грамотность (</a:t>
            </a:r>
            <a:r>
              <a:rPr lang="ru-RU" sz="2000" i="1" dirty="0" smtClean="0">
                <a:latin typeface="+mn-lt"/>
              </a:rPr>
              <a:t>отсутствие орфографических, пунктуационных, речевых и грамматических ошибок</a:t>
            </a:r>
            <a:r>
              <a:rPr lang="ru-RU" sz="2000" dirty="0" smtClean="0">
                <a:latin typeface="+mn-lt"/>
              </a:rPr>
              <a:t>). </a:t>
            </a:r>
            <a:r>
              <a:rPr lang="ru-RU" sz="2000" i="1" dirty="0" smtClean="0">
                <a:latin typeface="+mn-lt"/>
              </a:rPr>
              <a:t>Максимально – 2 балла.</a:t>
            </a:r>
          </a:p>
          <a:p>
            <a:pPr>
              <a:buNone/>
            </a:pPr>
            <a:r>
              <a:rPr lang="ru-RU" sz="2000" dirty="0" smtClean="0">
                <a:latin typeface="+mn-lt"/>
              </a:rPr>
              <a:t>5. Дополнительные баллы. </a:t>
            </a:r>
            <a:r>
              <a:rPr lang="ru-RU" sz="2000" i="1" dirty="0" smtClean="0">
                <a:latin typeface="+mn-lt"/>
              </a:rPr>
              <a:t>Максимально – 2 балла.</a:t>
            </a:r>
          </a:p>
          <a:p>
            <a:pPr>
              <a:buNone/>
            </a:pPr>
            <a:r>
              <a:rPr lang="ru-RU" sz="2000" i="1" dirty="0" smtClean="0">
                <a:latin typeface="+mn-lt"/>
              </a:rPr>
              <a:t>Особое мнение эксперта (бонусы эксперта) могут быть добавлены за оригинальность идеи, советы, превышающие рекомендованное количество (больше 3-х), богатство, выразительность речи.</a:t>
            </a:r>
          </a:p>
          <a:p>
            <a:pPr>
              <a:buNone/>
            </a:pPr>
            <a:endParaRPr lang="ru-RU" sz="2600" dirty="0" smtClean="0"/>
          </a:p>
        </p:txBody>
      </p:sp>
      <p:sp>
        <p:nvSpPr>
          <p:cNvPr id="3" name="Заголовок 2"/>
          <p:cNvSpPr>
            <a:spLocks noGrp="1"/>
          </p:cNvSpPr>
          <p:nvPr>
            <p:ph type="ctrTitle"/>
          </p:nvPr>
        </p:nvSpPr>
        <p:spPr>
          <a:xfrm>
            <a:off x="2085801" y="0"/>
            <a:ext cx="9144000" cy="384781"/>
          </a:xfrm>
        </p:spPr>
        <p:txBody>
          <a:bodyPr/>
          <a:lstStyle/>
          <a:p>
            <a:pPr algn="ctr"/>
            <a:r>
              <a:rPr lang="ru-RU" sz="2400" b="1" dirty="0" smtClean="0">
                <a:solidFill>
                  <a:schemeClr val="tx1"/>
                </a:solidFill>
                <a:latin typeface="+mn-lt"/>
              </a:rPr>
              <a:t>Критерии оценивания</a:t>
            </a:r>
            <a:endParaRPr lang="ru-RU" sz="2400" b="1" dirty="0">
              <a:solidFill>
                <a:schemeClr val="tx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942183" y="289431"/>
            <a:ext cx="4128112" cy="367344"/>
          </a:xfrm>
        </p:spPr>
        <p:txBody>
          <a:bodyPr/>
          <a:lstStyle/>
          <a:p>
            <a:pPr algn="ctr"/>
            <a:r>
              <a:rPr lang="ru-RU" sz="2000" dirty="0" smtClean="0">
                <a:ln>
                  <a:solidFill>
                    <a:sysClr val="windowText" lastClr="000000"/>
                  </a:solidFill>
                </a:ln>
              </a:rPr>
              <a:t>Учащихся</a:t>
            </a:r>
            <a:endParaRPr lang="ru-RU" sz="2000" dirty="0">
              <a:ln>
                <a:solidFill>
                  <a:sysClr val="windowText" lastClr="000000"/>
                </a:solidFill>
              </a:ln>
            </a:endParaRPr>
          </a:p>
        </p:txBody>
      </p:sp>
      <p:sp>
        <p:nvSpPr>
          <p:cNvPr id="6" name="Содержимое 5"/>
          <p:cNvSpPr>
            <a:spLocks noGrp="1"/>
          </p:cNvSpPr>
          <p:nvPr>
            <p:ph sz="half" idx="2"/>
          </p:nvPr>
        </p:nvSpPr>
        <p:spPr>
          <a:xfrm>
            <a:off x="1883884" y="590843"/>
            <a:ext cx="4120309" cy="6267157"/>
          </a:xfrm>
          <a:ln>
            <a:solidFill>
              <a:srgbClr val="7030A0"/>
            </a:solidFill>
          </a:ln>
        </p:spPr>
        <p:txBody>
          <a:bodyPr/>
          <a:lstStyle/>
          <a:p>
            <a:pPr lvl="0" algn="just">
              <a:buNone/>
            </a:pPr>
            <a:r>
              <a:rPr lang="ru-RU" sz="1600" dirty="0" smtClean="0"/>
              <a:t>1. Слабо развито понимание произведения «как сложно построенного смысла» (Ю.М. Лотман), умение последовательно и адекватно раскрывать этот смысл в динамике, в «лабиринте сцеплений», через конкретные наблюдения, сделанные по тексту.</a:t>
            </a:r>
          </a:p>
          <a:p>
            <a:pPr lvl="0" algn="just">
              <a:buNone/>
            </a:pPr>
            <a:r>
              <a:rPr lang="ru-RU" sz="1600" dirty="0" smtClean="0"/>
              <a:t>2. Не умеют воспринимать текст «по ориентирам, данным в самом произведении» (В. Ф. Асмус).</a:t>
            </a:r>
          </a:p>
          <a:p>
            <a:pPr lvl="0" algn="just">
              <a:buNone/>
            </a:pPr>
            <a:r>
              <a:rPr lang="ru-RU" sz="1600" dirty="0" smtClean="0"/>
              <a:t>3. Фиксируют особенности художественной формы без связи со смыслом произведения.</a:t>
            </a:r>
          </a:p>
          <a:p>
            <a:pPr lvl="0" algn="just">
              <a:buNone/>
            </a:pPr>
            <a:r>
              <a:rPr lang="ru-RU" sz="1600" dirty="0" smtClean="0"/>
              <a:t>4. Слабо развита историко-литературная эрудиция. </a:t>
            </a:r>
          </a:p>
          <a:p>
            <a:pPr lvl="0" algn="just">
              <a:buNone/>
            </a:pPr>
            <a:r>
              <a:rPr lang="ru-RU" sz="1600" dirty="0" smtClean="0"/>
              <a:t>5. Недостаточно развиты базовые логические и исследовательские действия.</a:t>
            </a:r>
          </a:p>
          <a:p>
            <a:pPr lvl="0" algn="just">
              <a:buNone/>
            </a:pPr>
            <a:r>
              <a:rPr lang="ru-RU" sz="1600" dirty="0" smtClean="0"/>
              <a:t>6. Не учитывают (не понимают) условия творческого задания.</a:t>
            </a:r>
            <a:endParaRPr lang="ru-RU" sz="1600" dirty="0"/>
          </a:p>
        </p:txBody>
      </p:sp>
      <p:sp>
        <p:nvSpPr>
          <p:cNvPr id="4" name="Заголовок 3"/>
          <p:cNvSpPr>
            <a:spLocks noGrp="1"/>
          </p:cNvSpPr>
          <p:nvPr>
            <p:ph type="ctrTitle"/>
          </p:nvPr>
        </p:nvSpPr>
        <p:spPr>
          <a:xfrm>
            <a:off x="2151502" y="0"/>
            <a:ext cx="9144000" cy="408217"/>
          </a:xfrm>
        </p:spPr>
        <p:txBody>
          <a:bodyPr/>
          <a:lstStyle/>
          <a:p>
            <a:pPr algn="ctr"/>
            <a:r>
              <a:rPr lang="ru-RU" sz="2400" dirty="0" smtClean="0">
                <a:solidFill>
                  <a:schemeClr val="tx1"/>
                </a:solidFill>
              </a:rPr>
              <a:t>Проблемные зоны</a:t>
            </a:r>
            <a:endParaRPr lang="ru-RU" sz="2400" dirty="0">
              <a:solidFill>
                <a:schemeClr val="tx1"/>
              </a:solidFill>
            </a:endParaRPr>
          </a:p>
        </p:txBody>
      </p:sp>
      <p:sp>
        <p:nvSpPr>
          <p:cNvPr id="7" name="Текст 6"/>
          <p:cNvSpPr>
            <a:spLocks noGrp="1"/>
          </p:cNvSpPr>
          <p:nvPr>
            <p:ph type="body" idx="13"/>
          </p:nvPr>
        </p:nvSpPr>
        <p:spPr>
          <a:xfrm>
            <a:off x="7158056" y="260619"/>
            <a:ext cx="4629992" cy="378361"/>
          </a:xfrm>
        </p:spPr>
        <p:txBody>
          <a:bodyPr/>
          <a:lstStyle/>
          <a:p>
            <a:pPr algn="ctr"/>
            <a:r>
              <a:rPr lang="ru-RU" sz="2000" dirty="0" smtClean="0">
                <a:ln>
                  <a:solidFill>
                    <a:sysClr val="windowText" lastClr="000000"/>
                  </a:solidFill>
                </a:ln>
              </a:rPr>
              <a:t>Учителей</a:t>
            </a:r>
            <a:endParaRPr lang="ru-RU" sz="2000" dirty="0">
              <a:ln>
                <a:solidFill>
                  <a:sysClr val="windowText" lastClr="000000"/>
                </a:solidFill>
              </a:ln>
            </a:endParaRPr>
          </a:p>
        </p:txBody>
      </p:sp>
      <p:sp>
        <p:nvSpPr>
          <p:cNvPr id="8" name="Содержимое 7"/>
          <p:cNvSpPr>
            <a:spLocks noGrp="1"/>
          </p:cNvSpPr>
          <p:nvPr>
            <p:ph sz="half" idx="14"/>
          </p:nvPr>
        </p:nvSpPr>
        <p:spPr>
          <a:xfrm>
            <a:off x="6246565" y="616945"/>
            <a:ext cx="5945436" cy="6241056"/>
          </a:xfrm>
          <a:ln>
            <a:solidFill>
              <a:srgbClr val="7030A0"/>
            </a:solidFill>
          </a:ln>
        </p:spPr>
        <p:txBody>
          <a:bodyPr/>
          <a:lstStyle/>
          <a:p>
            <a:pPr marL="342900" lvl="0" indent="-342900" algn="just">
              <a:buAutoNum type="arabicPeriod"/>
            </a:pPr>
            <a:r>
              <a:rPr lang="ru-RU" sz="1600" dirty="0" smtClean="0"/>
              <a:t>Не используют на уроках приемы </a:t>
            </a:r>
            <a:r>
              <a:rPr lang="ru-RU" sz="1600" u="sng" dirty="0" smtClean="0"/>
              <a:t>организации деятельности учащихся, </a:t>
            </a:r>
            <a:r>
              <a:rPr lang="ru-RU" sz="1600" dirty="0" smtClean="0"/>
              <a:t>способствующей их пониманию произведения «как сложно построенного смысла» (Ю. М. Лотман) и формированию умения раскрывать этот смысл в «лабиринте сцеплений», через  конкретные наблюдения, сделанные по тексту.</a:t>
            </a:r>
          </a:p>
          <a:p>
            <a:pPr marL="342900" lvl="0" indent="-342900" algn="just">
              <a:buAutoNum type="arabicPeriod"/>
            </a:pPr>
            <a:r>
              <a:rPr lang="ru-RU" sz="1600" dirty="0" smtClean="0"/>
              <a:t>Не организуют </a:t>
            </a:r>
            <a:r>
              <a:rPr lang="ru-RU" sz="1600" u="sng" dirty="0" smtClean="0"/>
              <a:t>деятельность учащихся, </a:t>
            </a:r>
            <a:r>
              <a:rPr lang="ru-RU" sz="1600" dirty="0" smtClean="0"/>
              <a:t>способствующую развитию их умения видеть «ориентиры, данные в самом произведении» и подсказывающие читателю направление анализа.</a:t>
            </a:r>
          </a:p>
          <a:p>
            <a:pPr marL="342900" lvl="0" indent="-342900" algn="just">
              <a:buAutoNum type="arabicPeriod"/>
            </a:pPr>
            <a:r>
              <a:rPr lang="ru-RU" sz="1600" dirty="0" smtClean="0"/>
              <a:t>Избегают заданий, требующих  определения  </a:t>
            </a:r>
            <a:r>
              <a:rPr lang="ru-RU" sz="1600" u="sng" dirty="0" smtClean="0"/>
              <a:t>функциональной значимости </a:t>
            </a:r>
            <a:r>
              <a:rPr lang="ru-RU" sz="1600" dirty="0" smtClean="0"/>
              <a:t>элементов художественной формы произведения. </a:t>
            </a:r>
          </a:p>
          <a:p>
            <a:pPr marL="342900" lvl="0" indent="-342900" algn="just">
              <a:buAutoNum type="arabicPeriod"/>
            </a:pPr>
            <a:r>
              <a:rPr lang="ru-RU" sz="1600" dirty="0" smtClean="0"/>
              <a:t>Не используют задания на включение произведения в историко-литературный контекст.</a:t>
            </a:r>
          </a:p>
          <a:p>
            <a:pPr marL="342900" lvl="0" indent="-342900" algn="just">
              <a:buAutoNum type="arabicPeriod"/>
            </a:pPr>
            <a:r>
              <a:rPr lang="ru-RU" sz="1600" dirty="0" smtClean="0"/>
              <a:t>Не используют задания на развитие базовых логических и исследовательских действий.</a:t>
            </a:r>
          </a:p>
          <a:p>
            <a:pPr marL="342900" lvl="0" indent="-342900" algn="just">
              <a:buAutoNum type="arabicPeriod"/>
            </a:pPr>
            <a:r>
              <a:rPr lang="ru-RU" sz="1600" dirty="0" smtClean="0"/>
              <a:t>Избегают </a:t>
            </a:r>
            <a:r>
              <a:rPr lang="ru-RU" sz="1600" u="sng" dirty="0" smtClean="0"/>
              <a:t>самостоятельного составления критериев оценивания выполнения  творческого задания и определения формируемых УУД. </a:t>
            </a:r>
            <a:r>
              <a:rPr lang="ru-RU" sz="1600" dirty="0" smtClean="0"/>
              <a:t>Не понимают предлагаемые критерии оценивания.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46760" y="1"/>
            <a:ext cx="8810778" cy="844061"/>
          </a:xfrm>
        </p:spPr>
        <p:txBody>
          <a:bodyPr/>
          <a:lstStyle/>
          <a:p>
            <a:pPr algn="ctr"/>
            <a:r>
              <a:rPr lang="ru-RU" sz="2400" dirty="0" smtClean="0">
                <a:solidFill>
                  <a:schemeClr val="bg1"/>
                </a:solidFill>
              </a:rPr>
              <a:t>Рекомендации методическим объединениям</a:t>
            </a:r>
            <a:br>
              <a:rPr lang="ru-RU" sz="2400" dirty="0" smtClean="0">
                <a:solidFill>
                  <a:schemeClr val="bg1"/>
                </a:solidFill>
              </a:rPr>
            </a:br>
            <a:r>
              <a:rPr lang="ru-RU" sz="2400" dirty="0" smtClean="0">
                <a:solidFill>
                  <a:schemeClr val="bg1"/>
                </a:solidFill>
              </a:rPr>
              <a:t>Темы для обсуждения</a:t>
            </a:r>
            <a:endParaRPr lang="ru-RU" sz="2400" dirty="0"/>
          </a:p>
        </p:txBody>
      </p:sp>
      <p:sp>
        <p:nvSpPr>
          <p:cNvPr id="5" name="Содержимое 4"/>
          <p:cNvSpPr>
            <a:spLocks noGrp="1"/>
          </p:cNvSpPr>
          <p:nvPr>
            <p:ph idx="1"/>
          </p:nvPr>
        </p:nvSpPr>
        <p:spPr>
          <a:xfrm>
            <a:off x="295421" y="6181077"/>
            <a:ext cx="11633981" cy="374468"/>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bg1"/>
              </a:solidFill>
              <a:latin typeface="Montserrat SemiBold" panose="00000700000000000000" pitchFamily="2" charset="-52"/>
            </a:endParaRPr>
          </a:p>
          <a:p>
            <a:pPr marL="0" lvl="0" indent="0" algn="just">
              <a:lnSpc>
                <a:spcPct val="100000"/>
              </a:lnSpc>
              <a:spcBef>
                <a:spcPts val="0"/>
              </a:spcBef>
              <a:buNone/>
            </a:pPr>
            <a:r>
              <a:rPr lang="ru-RU" sz="1600" dirty="0" smtClean="0">
                <a:solidFill>
                  <a:schemeClr val="tx1"/>
                </a:solidFill>
              </a:rPr>
              <a:t>Выполнение олимпиадных заданий учителями</a:t>
            </a:r>
          </a:p>
          <a:p>
            <a:pPr algn="ctr"/>
            <a:endParaRPr lang="ru-RU" sz="1600" dirty="0">
              <a:solidFill>
                <a:schemeClr val="bg1"/>
              </a:solidFill>
            </a:endParaRPr>
          </a:p>
        </p:txBody>
      </p:sp>
      <p:sp>
        <p:nvSpPr>
          <p:cNvPr id="6" name="Скругленный прямоугольник 5"/>
          <p:cNvSpPr/>
          <p:nvPr/>
        </p:nvSpPr>
        <p:spPr>
          <a:xfrm>
            <a:off x="225083" y="3197437"/>
            <a:ext cx="11760591" cy="755586"/>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lvl="0" algn="just"/>
            <a:r>
              <a:rPr lang="ru-RU" sz="1600" dirty="0" smtClean="0">
                <a:solidFill>
                  <a:schemeClr val="tx1"/>
                </a:solidFill>
              </a:rPr>
              <a:t>Обсуждение приемов повышения историко-литературной эрудиции учащихся, приемов формирования их умения уместно использовать фоновый материал из области культуры и литературы и «вписывать» собственные рассуждения в культурный и литературный контекст</a:t>
            </a:r>
            <a:endParaRPr lang="ru-RU" sz="1600" dirty="0">
              <a:solidFill>
                <a:schemeClr val="tx1"/>
              </a:solidFill>
            </a:endParaRPr>
          </a:p>
        </p:txBody>
      </p:sp>
      <p:sp>
        <p:nvSpPr>
          <p:cNvPr id="8" name="Скругленный прямоугольник 7"/>
          <p:cNvSpPr/>
          <p:nvPr/>
        </p:nvSpPr>
        <p:spPr>
          <a:xfrm>
            <a:off x="276665" y="4670475"/>
            <a:ext cx="11704320" cy="548640"/>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342900" indent="-342900" algn="just"/>
            <a:endParaRPr lang="ru-RU" sz="1600" dirty="0" smtClean="0">
              <a:solidFill>
                <a:schemeClr val="tx1"/>
              </a:solidFill>
            </a:endParaRPr>
          </a:p>
          <a:p>
            <a:pPr marL="342900" indent="-342900" algn="just"/>
            <a:r>
              <a:rPr lang="ru-RU" sz="1600" dirty="0" smtClean="0">
                <a:solidFill>
                  <a:schemeClr val="tx1"/>
                </a:solidFill>
              </a:rPr>
              <a:t>Обсуждение особенностей заданий творческого характера,  подходов к разработке критериев оценивания таких заданий и приемов включения учащихся в творческую деятельность при выполнении этих заданий </a:t>
            </a:r>
          </a:p>
          <a:p>
            <a:pPr marL="342900" lvl="0" indent="-342900" algn="just"/>
            <a:r>
              <a:rPr lang="ru-RU" sz="1600" dirty="0" smtClean="0">
                <a:solidFill>
                  <a:schemeClr val="tx1"/>
                </a:solidFill>
              </a:rPr>
              <a:t> </a:t>
            </a:r>
          </a:p>
        </p:txBody>
      </p:sp>
      <p:sp>
        <p:nvSpPr>
          <p:cNvPr id="10" name="Скругленный прямоугольник 9"/>
          <p:cNvSpPr/>
          <p:nvPr/>
        </p:nvSpPr>
        <p:spPr>
          <a:xfrm>
            <a:off x="239151" y="2236763"/>
            <a:ext cx="11784037" cy="829994"/>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lvl="0" algn="just"/>
            <a:r>
              <a:rPr lang="ru-RU" sz="1600" dirty="0" smtClean="0">
                <a:solidFill>
                  <a:schemeClr val="tx1"/>
                </a:solidFill>
              </a:rPr>
              <a:t>Обсуждение приемов формирования умения учащихся определять направление анализа текста в соответствии с концепцией автора и в опоре на «ориентиры, данные в самом произведении» (В. Ф. Асмус), формирования понимания функциональной значимости формальных элементов текста</a:t>
            </a:r>
          </a:p>
          <a:p>
            <a:pPr algn="ctr"/>
            <a:endParaRPr lang="ru-RU" sz="1600" dirty="0">
              <a:solidFill>
                <a:schemeClr val="tx1"/>
              </a:solidFill>
            </a:endParaRPr>
          </a:p>
        </p:txBody>
      </p:sp>
      <p:sp>
        <p:nvSpPr>
          <p:cNvPr id="11" name="Скругленный прямоугольник 10"/>
          <p:cNvSpPr/>
          <p:nvPr/>
        </p:nvSpPr>
        <p:spPr>
          <a:xfrm>
            <a:off x="211015" y="1195754"/>
            <a:ext cx="11788727" cy="844061"/>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lvl="0" algn="just"/>
            <a:r>
              <a:rPr lang="ru-RU" sz="1600" dirty="0" smtClean="0">
                <a:solidFill>
                  <a:schemeClr val="tx1"/>
                </a:solidFill>
              </a:rPr>
              <a:t>Обсуждение критерия «Понимание произведения «как сложно построенного смысла» (Ю.М. Лотман), последовательное и адекватное раскрытие этого смысла в динамике, в «лабиринте сцеплений», через конкретные наблюдения, сделанные по тексту</a:t>
            </a:r>
            <a:endParaRPr lang="ru-RU" sz="1600" dirty="0">
              <a:solidFill>
                <a:schemeClr val="tx1"/>
              </a:solidFill>
            </a:endParaRPr>
          </a:p>
        </p:txBody>
      </p:sp>
      <p:sp>
        <p:nvSpPr>
          <p:cNvPr id="12" name="Скругленный прямоугольник 11"/>
          <p:cNvSpPr/>
          <p:nvPr/>
        </p:nvSpPr>
        <p:spPr>
          <a:xfrm>
            <a:off x="241496" y="4135706"/>
            <a:ext cx="11711353" cy="380024"/>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r>
              <a:rPr lang="ru-RU" sz="1600" dirty="0" smtClean="0">
                <a:solidFill>
                  <a:schemeClr val="tx1"/>
                </a:solidFill>
              </a:rPr>
              <a:t>Обсуждение приемов использования на уроках заданий, формирующих исследовательские УУД</a:t>
            </a:r>
            <a:endParaRPr lang="ru-RU" sz="1600" dirty="0">
              <a:solidFill>
                <a:schemeClr val="tx1"/>
              </a:solidFill>
            </a:endParaRPr>
          </a:p>
        </p:txBody>
      </p:sp>
      <p:sp>
        <p:nvSpPr>
          <p:cNvPr id="13" name="Скругленный прямоугольник 12"/>
          <p:cNvSpPr/>
          <p:nvPr/>
        </p:nvSpPr>
        <p:spPr>
          <a:xfrm>
            <a:off x="241498" y="5416062"/>
            <a:ext cx="11711353" cy="611945"/>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r>
              <a:rPr lang="ru-RU" sz="1600" dirty="0" smtClean="0">
                <a:solidFill>
                  <a:schemeClr val="tx1"/>
                </a:solidFill>
              </a:rPr>
              <a:t>Обсуждение приемов работы над повышением качества речи и совершенствованием у учащихся  навыка редакторской правки текста</a:t>
            </a:r>
          </a:p>
          <a:p>
            <a:pPr marL="457200" indent="-457200" algn="ctr"/>
            <a:endParaRPr lang="ru-RU" sz="1600" dirty="0" smtClean="0">
              <a:solidFill>
                <a:schemeClr val="tx1"/>
              </a:solidFill>
            </a:endParaRPr>
          </a:p>
          <a:p>
            <a:pPr algn="ct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399941981"/>
              </p:ext>
            </p:extLst>
          </p:nvPr>
        </p:nvGraphicFramePr>
        <p:xfrm>
          <a:off x="0" y="1654628"/>
          <a:ext cx="12083142" cy="5127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ctrTitle"/>
          </p:nvPr>
        </p:nvSpPr>
        <p:spPr>
          <a:xfrm>
            <a:off x="3117773" y="1"/>
            <a:ext cx="9074227" cy="1167787"/>
          </a:xfrm>
        </p:spPr>
        <p:txBody>
          <a:bodyPr/>
          <a:lstStyle/>
          <a:p>
            <a:r>
              <a:rPr lang="ru-RU" dirty="0" smtClean="0">
                <a:solidFill>
                  <a:schemeClr val="bg1"/>
                </a:solidFill>
              </a:rPr>
              <a:t>Мероприятия по повышению профессиональных компетенций учителей</a:t>
            </a:r>
            <a:endParaRPr lang="ru-RU" dirty="0">
              <a:solidFill>
                <a:schemeClr val="bg1"/>
              </a:solidFill>
            </a:endParaRPr>
          </a:p>
        </p:txBody>
      </p:sp>
    </p:spTree>
    <p:extLst>
      <p:ext uri="{BB962C8B-B14F-4D97-AF65-F5344CB8AC3E}">
        <p14:creationId xmlns:p14="http://schemas.microsoft.com/office/powerpoint/2010/main" xmlns="" val="131842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46760" y="1"/>
            <a:ext cx="8810778" cy="1111348"/>
          </a:xfrm>
        </p:spPr>
        <p:txBody>
          <a:bodyPr/>
          <a:lstStyle/>
          <a:p>
            <a:pPr algn="ctr"/>
            <a:r>
              <a:rPr lang="ru-RU" sz="2400" dirty="0" smtClean="0">
                <a:solidFill>
                  <a:schemeClr val="bg1"/>
                </a:solidFill>
              </a:rPr>
              <a:t>Направления деятельности при обучении на дополнительных профессиональных программах повышения квалификации</a:t>
            </a:r>
            <a:endParaRPr lang="ru-RU" sz="2400" dirty="0"/>
          </a:p>
        </p:txBody>
      </p:sp>
      <p:sp>
        <p:nvSpPr>
          <p:cNvPr id="5" name="Содержимое 4"/>
          <p:cNvSpPr>
            <a:spLocks noGrp="1"/>
          </p:cNvSpPr>
          <p:nvPr>
            <p:ph idx="1"/>
          </p:nvPr>
        </p:nvSpPr>
        <p:spPr>
          <a:xfrm>
            <a:off x="196949" y="1194080"/>
            <a:ext cx="11995051" cy="1028616"/>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bg1"/>
              </a:solidFill>
              <a:latin typeface="Montserrat SemiBold" panose="00000700000000000000" pitchFamily="2" charset="-52"/>
            </a:endParaRPr>
          </a:p>
          <a:p>
            <a:pPr marL="0" lvl="0" indent="0" algn="just">
              <a:lnSpc>
                <a:spcPct val="100000"/>
              </a:lnSpc>
              <a:spcBef>
                <a:spcPts val="0"/>
              </a:spcBef>
              <a:buNone/>
            </a:pPr>
            <a:r>
              <a:rPr lang="ru-RU" sz="1600" dirty="0" smtClean="0">
                <a:solidFill>
                  <a:schemeClr val="tx1"/>
                </a:solidFill>
              </a:rPr>
              <a:t>Способы организации учебной деятельности, способствующей пониманию произведения «как сложно построенного смысла» (Ю.М. Лотман) и формированию умения последовательно и адекватно раскрывать этот смысл в динамике, в «лабиринте сцеплений», через конкретные наблюдения, сделанные по тексту</a:t>
            </a:r>
          </a:p>
          <a:p>
            <a:pPr algn="ctr"/>
            <a:endParaRPr lang="ru-RU" sz="1600" dirty="0">
              <a:solidFill>
                <a:schemeClr val="bg1"/>
              </a:solidFill>
            </a:endParaRPr>
          </a:p>
        </p:txBody>
      </p:sp>
      <p:sp>
        <p:nvSpPr>
          <p:cNvPr id="6" name="Скругленный прямоугольник 5"/>
          <p:cNvSpPr/>
          <p:nvPr/>
        </p:nvSpPr>
        <p:spPr>
          <a:xfrm>
            <a:off x="211016" y="3957091"/>
            <a:ext cx="11760591" cy="755586"/>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lvl="0" algn="just"/>
            <a:r>
              <a:rPr lang="ru-RU" sz="1600" dirty="0" smtClean="0">
                <a:solidFill>
                  <a:schemeClr val="tx1"/>
                </a:solidFill>
              </a:rPr>
              <a:t>Приемы формирования умения учащихся уместно использовать фоновый материал из области культуры и литературы, «вписывать» собственные рассуждения в культурный и литературный контекст</a:t>
            </a:r>
          </a:p>
          <a:p>
            <a:pPr algn="ctr"/>
            <a:endParaRPr lang="ru-RU" sz="1600" dirty="0">
              <a:solidFill>
                <a:schemeClr val="tx1"/>
              </a:solidFill>
            </a:endParaRPr>
          </a:p>
        </p:txBody>
      </p:sp>
      <p:sp>
        <p:nvSpPr>
          <p:cNvPr id="8" name="Скругленный прямоугольник 7"/>
          <p:cNvSpPr/>
          <p:nvPr/>
        </p:nvSpPr>
        <p:spPr>
          <a:xfrm>
            <a:off x="253218" y="5444197"/>
            <a:ext cx="11704320" cy="675249"/>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342900" lvl="0" indent="-342900" algn="just"/>
            <a:r>
              <a:rPr lang="ru-RU" sz="1600" dirty="0" smtClean="0">
                <a:solidFill>
                  <a:schemeClr val="tx1"/>
                </a:solidFill>
              </a:rPr>
              <a:t>Работа по составлению критериев оценивания выполнения  творческого задания и определения формируемых УУД, а также по формированию у учащихся умения понимать условия задания</a:t>
            </a:r>
          </a:p>
        </p:txBody>
      </p:sp>
      <p:sp>
        <p:nvSpPr>
          <p:cNvPr id="10" name="Скругленный прямоугольник 9"/>
          <p:cNvSpPr/>
          <p:nvPr/>
        </p:nvSpPr>
        <p:spPr>
          <a:xfrm>
            <a:off x="182881" y="3251784"/>
            <a:ext cx="11784037" cy="615142"/>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marL="457200" lvl="0" indent="-457200" algn="just"/>
            <a:r>
              <a:rPr lang="ru-RU" sz="1600" dirty="0" smtClean="0">
                <a:solidFill>
                  <a:schemeClr val="tx1"/>
                </a:solidFill>
              </a:rPr>
              <a:t>Приемы включения в уроки заданий, требующих  определения  функциональной значимости элементов художественной формы произведения</a:t>
            </a:r>
            <a:endParaRPr lang="ru-RU" sz="1600" dirty="0" smtClean="0">
              <a:solidFill>
                <a:schemeClr val="bg1"/>
              </a:solidFill>
            </a:endParaRPr>
          </a:p>
          <a:p>
            <a:pPr marL="457200" indent="-457200" algn="ctr"/>
            <a:endParaRPr lang="ru-RU" sz="1600" dirty="0" smtClean="0">
              <a:solidFill>
                <a:schemeClr val="tx1"/>
              </a:solidFill>
            </a:endParaRPr>
          </a:p>
          <a:p>
            <a:pPr algn="ctr"/>
            <a:endParaRPr lang="ru-RU" sz="1600" dirty="0">
              <a:solidFill>
                <a:schemeClr val="tx1"/>
              </a:solidFill>
            </a:endParaRPr>
          </a:p>
        </p:txBody>
      </p:sp>
      <p:sp>
        <p:nvSpPr>
          <p:cNvPr id="11" name="Скругленный прямоугольник 10"/>
          <p:cNvSpPr/>
          <p:nvPr/>
        </p:nvSpPr>
        <p:spPr>
          <a:xfrm>
            <a:off x="168812" y="2372326"/>
            <a:ext cx="11788727" cy="750701"/>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lvl="0" algn="just"/>
            <a:r>
              <a:rPr lang="ru-RU" sz="1600" dirty="0" smtClean="0">
                <a:solidFill>
                  <a:schemeClr val="tx1"/>
                </a:solidFill>
              </a:rPr>
              <a:t>Способы организации учебной деятельности, формирующей  умения учащихся определять направление анализа текста в соответствии с концепцией автора и в опоре на «ориентиры, данные в самом произведении» (В. Ф. Асмус) </a:t>
            </a:r>
          </a:p>
          <a:p>
            <a:pPr algn="ctr"/>
            <a:endParaRPr lang="ru-RU" sz="1600" dirty="0">
              <a:solidFill>
                <a:schemeClr val="tx1"/>
              </a:solidFill>
            </a:endParaRPr>
          </a:p>
        </p:txBody>
      </p:sp>
      <p:sp>
        <p:nvSpPr>
          <p:cNvPr id="12" name="Скругленный прямоугольник 11"/>
          <p:cNvSpPr/>
          <p:nvPr/>
        </p:nvSpPr>
        <p:spPr>
          <a:xfrm>
            <a:off x="239150" y="4867225"/>
            <a:ext cx="11711353" cy="464430"/>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marL="457200" lvl="0" indent="-457200" algn="just"/>
            <a:r>
              <a:rPr lang="ru-RU" sz="1600" dirty="0" smtClean="0">
                <a:solidFill>
                  <a:schemeClr val="tx1"/>
                </a:solidFill>
              </a:rPr>
              <a:t>Приемы включения в уроки заданий на развитие базовых логических и исследовательских действий</a:t>
            </a:r>
            <a:endParaRPr lang="ru-RU" sz="1600" dirty="0" smtClean="0">
              <a:solidFill>
                <a:schemeClr val="bg1"/>
              </a:solidFill>
            </a:endParaRPr>
          </a:p>
          <a:p>
            <a:pPr marL="457200" indent="-457200" algn="ctr"/>
            <a:endParaRPr lang="ru-RU" sz="1600" dirty="0" smtClean="0">
              <a:solidFill>
                <a:schemeClr val="tx1"/>
              </a:solidFill>
            </a:endParaRPr>
          </a:p>
          <a:p>
            <a:pPr algn="ctr"/>
            <a:endParaRPr lang="ru-RU" sz="1600" dirty="0">
              <a:solidFill>
                <a:schemeClr val="tx1"/>
              </a:solidFill>
            </a:endParaRPr>
          </a:p>
        </p:txBody>
      </p:sp>
      <p:sp>
        <p:nvSpPr>
          <p:cNvPr id="13" name="Скругленный прямоугольник 12"/>
          <p:cNvSpPr/>
          <p:nvPr/>
        </p:nvSpPr>
        <p:spPr>
          <a:xfrm>
            <a:off x="269632" y="6210690"/>
            <a:ext cx="11711353" cy="464430"/>
          </a:xfrm>
          <a:prstGeom prst="roundRect">
            <a:avLst/>
          </a:prstGeom>
          <a:solidFill>
            <a:schemeClr val="bg1"/>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marL="457200" lvl="0" indent="-457200" algn="just"/>
            <a:r>
              <a:rPr lang="ru-RU" sz="1600" dirty="0" smtClean="0">
                <a:solidFill>
                  <a:schemeClr val="tx1"/>
                </a:solidFill>
              </a:rPr>
              <a:t>Выполнение учителями олимпиадных заданий </a:t>
            </a:r>
            <a:endParaRPr lang="ru-RU" sz="1600" dirty="0" smtClean="0">
              <a:solidFill>
                <a:schemeClr val="bg1"/>
              </a:solidFill>
            </a:endParaRPr>
          </a:p>
          <a:p>
            <a:pPr marL="457200" indent="-457200" algn="ctr"/>
            <a:endParaRPr lang="ru-RU" sz="1600" dirty="0" smtClean="0">
              <a:solidFill>
                <a:schemeClr val="tx1"/>
              </a:solidFill>
            </a:endParaRPr>
          </a:p>
          <a:p>
            <a:pPr algn="ctr"/>
            <a:endParaRPr lang="ru-RU" sz="1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019300" y="0"/>
            <a:ext cx="10000102" cy="870333"/>
          </a:xfrm>
        </p:spPr>
        <p:txBody>
          <a:bodyPr/>
          <a:lstStyle/>
          <a:p>
            <a:pPr algn="ctr"/>
            <a:r>
              <a:rPr lang="ru-RU" sz="2200" b="1" dirty="0" smtClean="0">
                <a:solidFill>
                  <a:schemeClr val="tx1"/>
                </a:solidFill>
              </a:rPr>
              <a:t>Мероприятия по выявлению, поддержке и развитию талантов</a:t>
            </a:r>
            <a:r>
              <a:rPr lang="ru-RU" sz="1800" b="1" dirty="0" smtClean="0">
                <a:solidFill>
                  <a:schemeClr val="tx1"/>
                </a:solidFill>
              </a:rPr>
              <a:t/>
            </a:r>
            <a:br>
              <a:rPr lang="ru-RU" sz="1800" b="1" dirty="0" smtClean="0">
                <a:solidFill>
                  <a:schemeClr val="tx1"/>
                </a:solidFill>
              </a:rPr>
            </a:br>
            <a:r>
              <a:rPr lang="ru-RU" sz="1400" dirty="0" smtClean="0">
                <a:solidFill>
                  <a:schemeClr val="tx1"/>
                </a:solidFill>
              </a:rPr>
              <a:t>Отдел организационно-методического сопровождения педагогов, работающих с одаренными детьми, ГАОУ ДПО СО «ИРО»</a:t>
            </a:r>
            <a:endParaRPr lang="ru-RU" sz="1400" dirty="0">
              <a:solidFill>
                <a:schemeClr val="tx1"/>
              </a:solidFill>
            </a:endParaRPr>
          </a:p>
        </p:txBody>
      </p:sp>
      <p:graphicFrame>
        <p:nvGraphicFramePr>
          <p:cNvPr id="6" name="Содержимое 5"/>
          <p:cNvGraphicFramePr>
            <a:graphicFrameLocks noGrp="1"/>
          </p:cNvGraphicFramePr>
          <p:nvPr>
            <p:ph idx="1"/>
          </p:nvPr>
        </p:nvGraphicFramePr>
        <p:xfrm>
          <a:off x="1586429" y="892366"/>
          <a:ext cx="10605571" cy="5965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17058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019300" y="0"/>
            <a:ext cx="10000102" cy="804231"/>
          </a:xfrm>
        </p:spPr>
        <p:txBody>
          <a:bodyPr/>
          <a:lstStyle/>
          <a:p>
            <a:pPr algn="ctr"/>
            <a:r>
              <a:rPr lang="ru-RU" sz="2200" b="1" dirty="0" smtClean="0">
                <a:solidFill>
                  <a:schemeClr val="tx1"/>
                </a:solidFill>
              </a:rPr>
              <a:t>Мероприятия по выявлению, поддержке и развитию талантов</a:t>
            </a:r>
            <a:r>
              <a:rPr lang="ru-RU" sz="2400" b="1" dirty="0" smtClean="0">
                <a:solidFill>
                  <a:schemeClr val="tx1"/>
                </a:solidFill>
              </a:rPr>
              <a:t/>
            </a:r>
            <a:br>
              <a:rPr lang="ru-RU" sz="2400" b="1" dirty="0" smtClean="0">
                <a:solidFill>
                  <a:schemeClr val="tx1"/>
                </a:solidFill>
              </a:rPr>
            </a:br>
            <a:r>
              <a:rPr lang="ru-RU" sz="1400" dirty="0" smtClean="0">
                <a:solidFill>
                  <a:schemeClr val="tx1"/>
                </a:solidFill>
              </a:rPr>
              <a:t>Отдел организационно-методического сопровождения педагогов, работающих с одаренными детьми, ГАОУ ДПО СО «ИРО»</a:t>
            </a:r>
            <a:endParaRPr lang="ru-RU" sz="1400" b="1" dirty="0">
              <a:solidFill>
                <a:schemeClr val="tx1"/>
              </a:solidFill>
            </a:endParaRPr>
          </a:p>
        </p:txBody>
      </p:sp>
      <p:graphicFrame>
        <p:nvGraphicFramePr>
          <p:cNvPr id="6" name="Содержимое 5"/>
          <p:cNvGraphicFramePr>
            <a:graphicFrameLocks noGrp="1"/>
          </p:cNvGraphicFramePr>
          <p:nvPr>
            <p:ph idx="1"/>
          </p:nvPr>
        </p:nvGraphicFramePr>
        <p:xfrm>
          <a:off x="1575582" y="886265"/>
          <a:ext cx="10443820" cy="5971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17058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1896894" y="0"/>
            <a:ext cx="10107038" cy="886265"/>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marL="457200" indent="-457200" algn="ctr"/>
            <a:r>
              <a:rPr lang="ru-RU" sz="2000" b="1" dirty="0" smtClean="0">
                <a:solidFill>
                  <a:schemeClr val="tx1"/>
                </a:solidFill>
              </a:rPr>
              <a:t>Всероссийская научно-практическая конференция «Развивающая речевая среда в образовательной организации: проблемы, технологии»</a:t>
            </a:r>
            <a:endParaRPr lang="ru-RU" sz="2000" b="1" dirty="0">
              <a:solidFill>
                <a:schemeClr val="tx1"/>
              </a:solidFill>
            </a:endParaRPr>
          </a:p>
        </p:txBody>
      </p:sp>
      <p:sp>
        <p:nvSpPr>
          <p:cNvPr id="8" name="Объект 4"/>
          <p:cNvSpPr txBox="1">
            <a:spLocks/>
          </p:cNvSpPr>
          <p:nvPr/>
        </p:nvSpPr>
        <p:spPr>
          <a:xfrm>
            <a:off x="2116289" y="4574657"/>
            <a:ext cx="9855995" cy="2283343"/>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r>
              <a:rPr lang="ru-RU" dirty="0" smtClean="0">
                <a:solidFill>
                  <a:schemeClr val="tx1"/>
                </a:solidFill>
              </a:rPr>
              <a:t>География: </a:t>
            </a:r>
          </a:p>
          <a:p>
            <a:r>
              <a:rPr lang="ru-RU" dirty="0" smtClean="0">
                <a:solidFill>
                  <a:schemeClr val="tx1"/>
                </a:solidFill>
              </a:rPr>
              <a:t>Краснодарский край, Пермский край, Республики Саха (Якутия), Удмуртская республика, Республика Хакасия, Чувашская республика; Свердловская, Белгородская, Ростовская, Магаданская, Тюменская, Новгородская области; Москва, Санкт-Петербург, Донецк, Макеевка, Тобольск, Тюмень, Чебоксары, Старый Оскол, Вологда, Череповец, Петрозаводск, Кемерово, Нижневартовск, Нижний Новгород, </a:t>
            </a:r>
            <a:r>
              <a:rPr lang="ru-RU" dirty="0" err="1" smtClean="0">
                <a:solidFill>
                  <a:schemeClr val="tx1"/>
                </a:solidFill>
              </a:rPr>
              <a:t>Черногорск</a:t>
            </a:r>
            <a:r>
              <a:rPr lang="ru-RU" dirty="0" smtClean="0">
                <a:solidFill>
                  <a:schemeClr val="tx1"/>
                </a:solidFill>
              </a:rPr>
              <a:t>, Чита.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800" b="1" i="0" u="none" strike="noStrike" kern="1200" cap="none" spc="0" normalizeH="0" baseline="0" noProof="0" dirty="0" smtClean="0">
              <a:ln>
                <a:noFill/>
              </a:ln>
              <a:solidFill>
                <a:schemeClr val="tx1"/>
              </a:solidFill>
              <a:effectLst/>
              <a:uLnTx/>
              <a:uFillTx/>
              <a:latin typeface="+mn-lt"/>
              <a:ea typeface="Montserrat Medium" panose="00000600000000000000" pitchFamily="2" charset="-52"/>
              <a:cs typeface="Times New Roman" pitchFamily="18" charset="0"/>
            </a:endParaRPr>
          </a:p>
        </p:txBody>
      </p:sp>
      <p:sp>
        <p:nvSpPr>
          <p:cNvPr id="9" name="Объект 4"/>
          <p:cNvSpPr txBox="1">
            <a:spLocks noGrp="1"/>
          </p:cNvSpPr>
          <p:nvPr>
            <p:ph idx="1"/>
          </p:nvPr>
        </p:nvSpPr>
        <p:spPr>
          <a:xfrm>
            <a:off x="2019300" y="1055077"/>
            <a:ext cx="9994510" cy="2686928"/>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lvl="0">
              <a:buNone/>
            </a:pPr>
            <a:r>
              <a:rPr lang="ru-RU" sz="2100" dirty="0" smtClean="0">
                <a:solidFill>
                  <a:schemeClr val="tx1"/>
                </a:solidFill>
                <a:latin typeface="Times New Roman" pitchFamily="18" charset="0"/>
                <a:cs typeface="Times New Roman" pitchFamily="18" charset="0"/>
              </a:rPr>
              <a:t>Обновление технологий изучения художественных произведений в контексте формирования духовно-нравственных ценностей.</a:t>
            </a:r>
          </a:p>
          <a:p>
            <a:pPr>
              <a:spcBef>
                <a:spcPts val="0"/>
              </a:spcBef>
              <a:buNone/>
            </a:pPr>
            <a:r>
              <a:rPr lang="ru-RU" sz="2100" dirty="0" smtClean="0">
                <a:solidFill>
                  <a:schemeClr val="tx1"/>
                </a:solidFill>
                <a:latin typeface="Times New Roman" pitchFamily="18" charset="0"/>
                <a:cs typeface="Times New Roman" pitchFamily="18" charset="0"/>
              </a:rPr>
              <a:t>Организация работы с талантливыми детьми в аспекте развития разных видов речевой деятельности. Потенциал предметных олимпиад, конкурсов, индивидуальных и групповых проектов, фестивалей для достижения результатов образования.</a:t>
            </a:r>
          </a:p>
          <a:p>
            <a:pPr>
              <a:spcBef>
                <a:spcPts val="0"/>
              </a:spcBef>
              <a:buNone/>
            </a:pPr>
            <a:r>
              <a:rPr lang="ru-RU" sz="2100" dirty="0" smtClean="0">
                <a:solidFill>
                  <a:schemeClr val="tx1"/>
                </a:solidFill>
                <a:latin typeface="Times New Roman" pitchFamily="18" charset="0"/>
                <a:cs typeface="Times New Roman" pitchFamily="18" charset="0"/>
              </a:rPr>
              <a:t>Роль развивающей речевой среды в формировании функциональной грамотности обучающихся.</a:t>
            </a:r>
          </a:p>
          <a:p>
            <a:pPr>
              <a:spcBef>
                <a:spcPts val="0"/>
              </a:spcBef>
              <a:buNone/>
            </a:pPr>
            <a:endParaRPr lang="ru-RU" sz="2000" dirty="0" smtClean="0">
              <a:solidFill>
                <a:schemeClr val="tx1"/>
              </a:solidFill>
              <a:latin typeface="Times New Roman" pitchFamily="18" charset="0"/>
              <a:cs typeface="Times New Roman" pitchFamily="18" charset="0"/>
            </a:endParaRPr>
          </a:p>
        </p:txBody>
      </p:sp>
      <p:sp>
        <p:nvSpPr>
          <p:cNvPr id="10" name="Объект 4"/>
          <p:cNvSpPr txBox="1">
            <a:spLocks/>
          </p:cNvSpPr>
          <p:nvPr/>
        </p:nvSpPr>
        <p:spPr>
          <a:xfrm>
            <a:off x="2053883" y="3910818"/>
            <a:ext cx="9903655" cy="523098"/>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ru-RU" b="0" i="0" u="none" strike="noStrike" kern="1200" cap="none" spc="0" normalizeH="0" baseline="0" noProof="0" dirty="0" smtClean="0">
                <a:ln>
                  <a:noFill/>
                </a:ln>
                <a:solidFill>
                  <a:schemeClr val="tx1"/>
                </a:solidFill>
                <a:effectLst/>
                <a:uLnTx/>
                <a:uFillTx/>
                <a:latin typeface="Montserrat Medium" panose="00000600000000000000" pitchFamily="2" charset="-52"/>
                <a:ea typeface="Montserrat Medium" panose="00000600000000000000" pitchFamily="2" charset="-52"/>
                <a:cs typeface="+mn-cs"/>
              </a:rPr>
              <a:t>2024 год: зарегистрировано – 1494 чел., просмотров - 4025</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u-RU" b="0" i="0" u="none" strike="noStrike" kern="1200" cap="none" spc="0" normalizeH="0" baseline="0" noProof="0" dirty="0" smtClean="0">
              <a:ln>
                <a:noFill/>
              </a:ln>
              <a:solidFill>
                <a:schemeClr val="tx1"/>
              </a:solidFill>
              <a:effectLst/>
              <a:uLnTx/>
              <a:uFillTx/>
              <a:latin typeface="Montserrat Medium" panose="00000600000000000000" pitchFamily="2" charset="-52"/>
              <a:ea typeface="Montserrat Medium" panose="00000600000000000000" pitchFamily="2" charset="-52"/>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u-RU" b="0" i="0" u="none" strike="noStrike" kern="1200" cap="none" spc="0" normalizeH="0" baseline="0" noProof="0" dirty="0" smtClean="0">
              <a:ln>
                <a:noFill/>
              </a:ln>
              <a:solidFill>
                <a:schemeClr val="tx1"/>
              </a:solidFill>
              <a:effectLst/>
              <a:uLnTx/>
              <a:uFillTx/>
              <a:latin typeface="Times New Roman" pitchFamily="18" charset="0"/>
              <a:ea typeface="Montserrat Medium" panose="00000600000000000000" pitchFamily="2" charset="-52"/>
              <a:cs typeface="Times New Roman" pitchFamily="18" charset="0"/>
            </a:endParaRPr>
          </a:p>
        </p:txBody>
      </p:sp>
    </p:spTree>
    <p:extLst>
      <p:ext uri="{BB962C8B-B14F-4D97-AF65-F5344CB8AC3E}">
        <p14:creationId xmlns="" xmlns:p14="http://schemas.microsoft.com/office/powerpoint/2010/main" val="1043235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бъект 4"/>
          <p:cNvSpPr>
            <a:spLocks noGrp="1"/>
          </p:cNvSpPr>
          <p:nvPr>
            <p:ph idx="1"/>
          </p:nvPr>
        </p:nvSpPr>
        <p:spPr>
          <a:xfrm>
            <a:off x="7512147" y="848335"/>
            <a:ext cx="4679853" cy="3864341"/>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pPr lvl="0">
              <a:buNone/>
            </a:pPr>
            <a:r>
              <a:rPr lang="ru-RU" sz="2000" dirty="0" smtClean="0">
                <a:solidFill>
                  <a:schemeClr val="tx1"/>
                </a:solidFill>
              </a:rPr>
              <a:t>Всероссийская научно-практическая конференция «Дорога к книге: развитие читательской грамотности в современном образовании»</a:t>
            </a:r>
            <a:endParaRPr lang="ru-RU" sz="1800" dirty="0" smtClean="0">
              <a:solidFill>
                <a:schemeClr val="tx1"/>
              </a:solidFill>
            </a:endParaRPr>
          </a:p>
          <a:p>
            <a:pPr lvl="0">
              <a:buNone/>
            </a:pPr>
            <a:r>
              <a:rPr lang="ru-RU" sz="1800" dirty="0" smtClean="0">
                <a:solidFill>
                  <a:schemeClr val="tx1"/>
                </a:solidFill>
              </a:rPr>
              <a:t>2021 год – 400 подключений и 1500 просмотров, </a:t>
            </a:r>
          </a:p>
          <a:p>
            <a:pPr>
              <a:buNone/>
            </a:pPr>
            <a:r>
              <a:rPr lang="ru-RU" sz="1800" dirty="0" smtClean="0">
                <a:solidFill>
                  <a:schemeClr val="tx1"/>
                </a:solidFill>
              </a:rPr>
              <a:t>2022 год – 2000 подключений и 3000 просмотров, </a:t>
            </a:r>
          </a:p>
          <a:p>
            <a:pPr>
              <a:buNone/>
            </a:pPr>
            <a:r>
              <a:rPr lang="ru-RU" sz="1800" dirty="0" smtClean="0">
                <a:solidFill>
                  <a:schemeClr val="tx1"/>
                </a:solidFill>
              </a:rPr>
              <a:t>2023 год – 2304 подключений и                                       </a:t>
            </a:r>
            <a:r>
              <a:rPr lang="ru-RU" sz="2000" dirty="0" smtClean="0">
                <a:solidFill>
                  <a:schemeClr val="tx1"/>
                </a:solidFill>
              </a:rPr>
              <a:t>13097</a:t>
            </a:r>
            <a:r>
              <a:rPr lang="ru-RU" sz="1800" dirty="0" smtClean="0">
                <a:solidFill>
                  <a:schemeClr val="tx1"/>
                </a:solidFill>
              </a:rPr>
              <a:t> просмотров.</a:t>
            </a:r>
          </a:p>
          <a:p>
            <a:pPr lvl="0">
              <a:buNone/>
            </a:pPr>
            <a:endParaRPr lang="ru-RU" sz="1900" dirty="0" smtClean="0">
              <a:solidFill>
                <a:schemeClr val="tx1"/>
              </a:solidFill>
              <a:latin typeface="+mn-lt"/>
            </a:endParaRPr>
          </a:p>
          <a:p>
            <a:pPr>
              <a:buNone/>
            </a:pPr>
            <a:endParaRPr lang="ru-RU" sz="1800" b="1" dirty="0" smtClean="0">
              <a:solidFill>
                <a:schemeClr val="tx1"/>
              </a:solidFill>
              <a:latin typeface="+mn-lt"/>
              <a:cs typeface="Times New Roman" pitchFamily="18" charset="0"/>
            </a:endParaRPr>
          </a:p>
        </p:txBody>
      </p:sp>
      <p:sp>
        <p:nvSpPr>
          <p:cNvPr id="7" name="Объект 4"/>
          <p:cNvSpPr txBox="1">
            <a:spLocks/>
          </p:cNvSpPr>
          <p:nvPr/>
        </p:nvSpPr>
        <p:spPr>
          <a:xfrm>
            <a:off x="1533378" y="759656"/>
            <a:ext cx="5753687" cy="4135901"/>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rmAutofit fontScale="92500" lnSpcReduction="20000"/>
          </a:bodyPr>
          <a:lstStyle/>
          <a:p>
            <a:pPr lvl="0" algn="ctr"/>
            <a:r>
              <a:rPr lang="ru-RU" sz="2000" dirty="0" smtClean="0">
                <a:solidFill>
                  <a:schemeClr val="tx1"/>
                </a:solidFill>
              </a:rPr>
              <a:t>Мероприятия (региональный уровень)</a:t>
            </a:r>
          </a:p>
          <a:p>
            <a:pPr marL="457200" lvl="0" indent="-457200" algn="just"/>
            <a:r>
              <a:rPr lang="ru-RU" sz="2200" dirty="0" smtClean="0">
                <a:solidFill>
                  <a:schemeClr val="tx1"/>
                </a:solidFill>
              </a:rPr>
              <a:t>Конкурс «Читатель года» </a:t>
            </a:r>
          </a:p>
          <a:p>
            <a:pPr marL="457200" lvl="0" indent="-457200" algn="just"/>
            <a:r>
              <a:rPr lang="ru-RU" sz="2000" dirty="0" smtClean="0">
                <a:solidFill>
                  <a:schemeClr val="tx1"/>
                </a:solidFill>
              </a:rPr>
              <a:t>Учащиеся: рецензия на произведение, отзыв, сочинение, рассказ, эссе;</a:t>
            </a:r>
          </a:p>
          <a:p>
            <a:pPr marL="457200" lvl="0" indent="-457200" algn="just"/>
            <a:r>
              <a:rPr lang="ru-RU" sz="2000" dirty="0" err="1" smtClean="0">
                <a:solidFill>
                  <a:schemeClr val="tx1"/>
                </a:solidFill>
              </a:rPr>
              <a:t>буктрейлер</a:t>
            </a:r>
            <a:r>
              <a:rPr lang="ru-RU" sz="2000" dirty="0" smtClean="0">
                <a:solidFill>
                  <a:schemeClr val="tx1"/>
                </a:solidFill>
              </a:rPr>
              <a:t>;</a:t>
            </a:r>
          </a:p>
          <a:p>
            <a:pPr marL="457200" lvl="0" indent="-457200" algn="just"/>
            <a:r>
              <a:rPr lang="ru-RU" sz="2000" dirty="0" smtClean="0">
                <a:solidFill>
                  <a:schemeClr val="tx1"/>
                </a:solidFill>
              </a:rPr>
              <a:t>театральная рецензия;</a:t>
            </a:r>
          </a:p>
          <a:p>
            <a:pPr marL="457200" lvl="0" indent="-457200" algn="just"/>
            <a:r>
              <a:rPr lang="ru-RU" sz="2000" dirty="0" smtClean="0">
                <a:solidFill>
                  <a:schemeClr val="tx1"/>
                </a:solidFill>
              </a:rPr>
              <a:t>декламация.</a:t>
            </a:r>
          </a:p>
          <a:p>
            <a:pPr marL="457200" indent="-457200" algn="just"/>
            <a:r>
              <a:rPr lang="ru-RU" sz="2000" dirty="0" smtClean="0">
                <a:solidFill>
                  <a:schemeClr val="tx1"/>
                </a:solidFill>
              </a:rPr>
              <a:t>Учителя: конспект методической разработки (урока, мероприятия, мастер-класса и т.д.) по проблеме развития читательской грамотности школьников.</a:t>
            </a:r>
          </a:p>
          <a:p>
            <a:pPr marL="457200" lvl="0" indent="-457200" algn="just"/>
            <a:r>
              <a:rPr lang="ru-RU" sz="2000" dirty="0" smtClean="0">
                <a:solidFill>
                  <a:schemeClr val="tx1"/>
                </a:solidFill>
              </a:rPr>
              <a:t>Всероссийская научно-практическая конференция «Дорога к книге: развитие читательской грамотности в современном образовании»</a:t>
            </a:r>
            <a:endParaRPr lang="ru-RU" dirty="0" smtClean="0">
              <a:solidFill>
                <a:schemeClr val="tx1"/>
              </a:solidFill>
            </a:endParaRPr>
          </a:p>
          <a:p>
            <a:pPr marL="457200" indent="-457200" algn="just"/>
            <a:endParaRPr lang="ru-RU" sz="2000" dirty="0" smtClean="0">
              <a:solidFill>
                <a:schemeClr val="tx1"/>
              </a:solidFill>
            </a:endParaRPr>
          </a:p>
          <a:p>
            <a:pPr marL="457200" lvl="0" indent="-457200" algn="just"/>
            <a:endParaRPr lang="ru-RU" sz="2000" dirty="0" smtClean="0">
              <a:solidFill>
                <a:schemeClr val="tx1"/>
              </a:solidFill>
            </a:endParaRPr>
          </a:p>
          <a:p>
            <a:pPr lvl="0" algn="just"/>
            <a:endParaRPr lang="ru-RU" sz="2000" dirty="0" smtClean="0">
              <a:solidFill>
                <a:schemeClr val="tx1"/>
              </a:solidFill>
            </a:endParaRPr>
          </a:p>
          <a:p>
            <a:pPr lvl="0"/>
            <a:endParaRPr lang="ru-RU" sz="2000" dirty="0" smtClean="0">
              <a:solidFill>
                <a:schemeClr val="tx1"/>
              </a:solidFill>
            </a:endParaRPr>
          </a:p>
          <a:p>
            <a:pPr>
              <a:spcBef>
                <a:spcPts val="0"/>
              </a:spcBef>
              <a:buNone/>
            </a:pPr>
            <a:endParaRPr lang="ru-RU" sz="2000" dirty="0" smtClean="0">
              <a:solidFill>
                <a:schemeClr val="tx1"/>
              </a:solidFill>
            </a:endParaRPr>
          </a:p>
          <a:p>
            <a:pPr>
              <a:spcBef>
                <a:spcPts val="0"/>
              </a:spcBef>
              <a:buNone/>
            </a:pPr>
            <a:endParaRPr lang="ru-RU" sz="2000" dirty="0" smtClean="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a:xfrm>
            <a:off x="1896894" y="0"/>
            <a:ext cx="10107038" cy="615142"/>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marL="457200" indent="-457200" algn="just"/>
            <a:endParaRPr lang="ru-RU" sz="2000" dirty="0" smtClean="0">
              <a:solidFill>
                <a:schemeClr val="tx1"/>
              </a:solidFill>
              <a:latin typeface="Montserrat SemiBold" panose="00000700000000000000" pitchFamily="2" charset="-52"/>
            </a:endParaRPr>
          </a:p>
          <a:p>
            <a:pPr marL="457200" indent="-457200" algn="ctr"/>
            <a:r>
              <a:rPr lang="ru-RU" sz="2400" b="1" dirty="0" smtClean="0">
                <a:solidFill>
                  <a:schemeClr val="tx1"/>
                </a:solidFill>
              </a:rPr>
              <a:t>Фестиваль «Открывая книгу – открываем мир»</a:t>
            </a:r>
            <a:endParaRPr lang="ru-RU" sz="2400" dirty="0" smtClean="0">
              <a:solidFill>
                <a:schemeClr val="tx1"/>
              </a:solidFill>
            </a:endParaRPr>
          </a:p>
          <a:p>
            <a:pPr algn="ctr"/>
            <a:endParaRPr lang="ru-RU" sz="1600" dirty="0">
              <a:solidFill>
                <a:schemeClr val="tx1"/>
              </a:solidFill>
            </a:endParaRPr>
          </a:p>
        </p:txBody>
      </p:sp>
      <p:sp>
        <p:nvSpPr>
          <p:cNvPr id="8" name="Объект 4"/>
          <p:cNvSpPr txBox="1">
            <a:spLocks/>
          </p:cNvSpPr>
          <p:nvPr/>
        </p:nvSpPr>
        <p:spPr>
          <a:xfrm>
            <a:off x="7709095" y="4965895"/>
            <a:ext cx="4248444" cy="1582615"/>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r>
              <a:rPr lang="ru-RU" dirty="0" smtClean="0">
                <a:solidFill>
                  <a:schemeClr val="tx1"/>
                </a:solidFill>
              </a:rPr>
              <a:t>Конкурс «Читатель года». 2023 год.</a:t>
            </a:r>
          </a:p>
          <a:p>
            <a:r>
              <a:rPr lang="ru-RU" dirty="0" smtClean="0">
                <a:solidFill>
                  <a:schemeClr val="tx1"/>
                </a:solidFill>
              </a:rPr>
              <a:t>585 работ учащихся.</a:t>
            </a:r>
          </a:p>
          <a:p>
            <a:r>
              <a:rPr lang="ru-RU" dirty="0" smtClean="0">
                <a:solidFill>
                  <a:schemeClr val="tx1"/>
                </a:solidFill>
              </a:rPr>
              <a:t>405 методических разработок учителей.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800" b="1" i="0" u="none" strike="noStrike" kern="1200" cap="none" spc="0" normalizeH="0" baseline="0" noProof="0" dirty="0" smtClean="0">
              <a:ln>
                <a:noFill/>
              </a:ln>
              <a:solidFill>
                <a:schemeClr val="tx1"/>
              </a:solidFill>
              <a:effectLst/>
              <a:uLnTx/>
              <a:uFillTx/>
              <a:latin typeface="+mn-lt"/>
              <a:ea typeface="Montserrat Medium" panose="00000600000000000000" pitchFamily="2" charset="-52"/>
              <a:cs typeface="Times New Roman" pitchFamily="18" charset="0"/>
            </a:endParaRPr>
          </a:p>
        </p:txBody>
      </p:sp>
      <p:sp>
        <p:nvSpPr>
          <p:cNvPr id="6" name="Объект 4"/>
          <p:cNvSpPr txBox="1">
            <a:spLocks/>
          </p:cNvSpPr>
          <p:nvPr/>
        </p:nvSpPr>
        <p:spPr>
          <a:xfrm>
            <a:off x="1617784" y="4994031"/>
            <a:ext cx="5613010" cy="1688123"/>
          </a:xfrm>
          <a:prstGeom prst="roundRect">
            <a:avLst/>
          </a:prstGeom>
          <a:solidFill>
            <a:srgbClr val="EFE6F2"/>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oAutofit/>
          </a:bodyPr>
          <a:lstStyle/>
          <a:p>
            <a:r>
              <a:rPr lang="ru-RU" dirty="0" smtClean="0">
                <a:solidFill>
                  <a:schemeClr val="tx1"/>
                </a:solidFill>
              </a:rPr>
              <a:t>Конкурс «Читатель года»</a:t>
            </a:r>
          </a:p>
          <a:p>
            <a:r>
              <a:rPr lang="ru-RU" dirty="0" smtClean="0">
                <a:solidFill>
                  <a:schemeClr val="tx1"/>
                </a:solidFill>
              </a:rPr>
              <a:t>2020 – 117 работ, 22 муниципалитета;</a:t>
            </a:r>
          </a:p>
          <a:p>
            <a:r>
              <a:rPr lang="ru-RU" dirty="0" smtClean="0">
                <a:solidFill>
                  <a:schemeClr val="tx1"/>
                </a:solidFill>
              </a:rPr>
              <a:t>2021 – 410 работ, 37 муниципалитетов;</a:t>
            </a:r>
          </a:p>
          <a:p>
            <a:r>
              <a:rPr lang="ru-RU" dirty="0" smtClean="0">
                <a:solidFill>
                  <a:schemeClr val="tx1"/>
                </a:solidFill>
              </a:rPr>
              <a:t>2022 – 624 работы, 50 муниципалитетов;</a:t>
            </a:r>
          </a:p>
          <a:p>
            <a:r>
              <a:rPr lang="ru-RU" dirty="0" smtClean="0">
                <a:solidFill>
                  <a:schemeClr val="tx1"/>
                </a:solidFill>
              </a:rPr>
              <a:t>2023 – 585 работ, 58 муниципалитетов.</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800" b="1" i="0" u="none" strike="noStrike" kern="1200" cap="none" spc="0" normalizeH="0" baseline="0" noProof="0" dirty="0" smtClean="0">
              <a:ln>
                <a:noFill/>
              </a:ln>
              <a:solidFill>
                <a:schemeClr val="tx1"/>
              </a:solidFill>
              <a:effectLst/>
              <a:uLnTx/>
              <a:uFillTx/>
              <a:latin typeface="+mn-lt"/>
              <a:ea typeface="Montserrat Medium" panose="00000600000000000000" pitchFamily="2" charset="-52"/>
              <a:cs typeface="Times New Roman" pitchFamily="18" charset="0"/>
            </a:endParaRPr>
          </a:p>
        </p:txBody>
      </p:sp>
    </p:spTree>
    <p:extLst>
      <p:ext uri="{BB962C8B-B14F-4D97-AF65-F5344CB8AC3E}">
        <p14:creationId xmlns="" xmlns:p14="http://schemas.microsoft.com/office/powerpoint/2010/main" val="1043235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3">
      <a:majorFont>
        <a:latin typeface="Montserrat ExtraBold"/>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3">
      <a:majorFont>
        <a:latin typeface="Montserrat ExtraBold"/>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3">
      <a:majorFont>
        <a:latin typeface="Montserrat ExtraBold"/>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3">
      <a:majorFont>
        <a:latin typeface="Montserrat ExtraBold"/>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7646</TotalTime>
  <Words>2639</Words>
  <Application>Microsoft Office PowerPoint</Application>
  <PresentationFormat>Произвольный</PresentationFormat>
  <Paragraphs>213</Paragraphs>
  <Slides>17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17</vt:i4>
      </vt:variant>
    </vt:vector>
  </HeadingPairs>
  <TitlesOfParts>
    <vt:vector size="28" baseType="lpstr">
      <vt:lpstr>Arial</vt:lpstr>
      <vt:lpstr>Roboto</vt:lpstr>
      <vt:lpstr>Montserrat SemiBold</vt:lpstr>
      <vt:lpstr>Montserrat Medium</vt:lpstr>
      <vt:lpstr>Montserrat ExtraBold</vt:lpstr>
      <vt:lpstr>Times New Roman</vt:lpstr>
      <vt:lpstr>Calibri</vt:lpstr>
      <vt:lpstr>1_Специальное оформление</vt:lpstr>
      <vt:lpstr>3_Специальное оформление</vt:lpstr>
      <vt:lpstr>4_Специальное оформление</vt:lpstr>
      <vt:lpstr>2_Специальное оформление</vt:lpstr>
      <vt:lpstr>Слайд 1</vt:lpstr>
      <vt:lpstr>Проблемные зоны</vt:lpstr>
      <vt:lpstr>Рекомендации методическим объединениям Темы для обсуждения</vt:lpstr>
      <vt:lpstr>Мероприятия по повышению профессиональных компетенций учителей</vt:lpstr>
      <vt:lpstr>Направления деятельности при обучении на дополнительных профессиональных программах повышения квалификации</vt:lpstr>
      <vt:lpstr>Мероприятия по выявлению, поддержке и развитию талантов Отдел организационно-методического сопровождения педагогов, работающих с одаренными детьми, ГАОУ ДПО СО «ИРО»</vt:lpstr>
      <vt:lpstr>Мероприятия по выявлению, поддержке и развитию талантов Отдел организационно-методического сопровождения педагогов, работающих с одаренными детьми, ГАОУ ДПО СО «ИРО»</vt:lpstr>
      <vt:lpstr>Слайд 8</vt:lpstr>
      <vt:lpstr>Слайд 9</vt:lpstr>
      <vt:lpstr>Слайд 10</vt:lpstr>
      <vt:lpstr>Слайд 11</vt:lpstr>
      <vt:lpstr>Слайд 12</vt:lpstr>
      <vt:lpstr>Слайд 13</vt:lpstr>
      <vt:lpstr>Критерии оценивания</vt:lpstr>
      <vt:lpstr>Слайд 15</vt:lpstr>
      <vt:lpstr>Слайд 16</vt:lpstr>
      <vt:lpstr>Критерии оценивания</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Зеслер Ирина Сергеевна</dc:creator>
  <cp:lastModifiedBy>Пользователь Windows</cp:lastModifiedBy>
  <cp:revision>213</cp:revision>
  <dcterms:created xsi:type="dcterms:W3CDTF">2022-10-07T10:30:17Z</dcterms:created>
  <dcterms:modified xsi:type="dcterms:W3CDTF">2024-10-24T21:17:33Z</dcterms:modified>
</cp:coreProperties>
</file>