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8" r:id="rId3"/>
    <p:sldId id="258" r:id="rId4"/>
    <p:sldId id="280" r:id="rId5"/>
    <p:sldId id="299" r:id="rId6"/>
    <p:sldId id="281" r:id="rId7"/>
    <p:sldId id="300" r:id="rId8"/>
    <p:sldId id="257" r:id="rId9"/>
    <p:sldId id="289" r:id="rId10"/>
    <p:sldId id="260" r:id="rId11"/>
    <p:sldId id="290" r:id="rId12"/>
    <p:sldId id="291" r:id="rId13"/>
    <p:sldId id="297" r:id="rId14"/>
    <p:sldId id="287" r:id="rId15"/>
    <p:sldId id="301" r:id="rId16"/>
    <p:sldId id="302" r:id="rId17"/>
    <p:sldId id="303" r:id="rId18"/>
    <p:sldId id="304" r:id="rId19"/>
    <p:sldId id="305" r:id="rId20"/>
    <p:sldId id="295" r:id="rId21"/>
    <p:sldId id="298" r:id="rId2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55" autoAdjust="0"/>
  </p:normalViewPr>
  <p:slideViewPr>
    <p:cSldViewPr>
      <p:cViewPr varScale="1">
        <p:scale>
          <a:sx n="55" d="100"/>
          <a:sy n="55" d="100"/>
        </p:scale>
        <p:origin x="141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137" y="1058113"/>
            <a:ext cx="8567724" cy="138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803" y="1059941"/>
            <a:ext cx="8450580" cy="4693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17.png"/><Relationship Id="rId2" Type="http://schemas.microsoft.com/office/2007/relationships/media" Target="../media/media1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package" Target="../embeddings/_____Microsoft_Excel.xlsx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fipi.ru/ege" TargetMode="Externa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5872" cy="6857996"/>
            <a:chOff x="0" y="0"/>
            <a:chExt cx="9135872" cy="685799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5872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43000" y="1676400"/>
              <a:ext cx="7162800" cy="2362200"/>
            </a:xfrm>
            <a:custGeom>
              <a:avLst/>
              <a:gdLst/>
              <a:ahLst/>
              <a:cxnLst/>
              <a:rect l="l" t="t" r="r" b="b"/>
              <a:pathLst>
                <a:path w="7162800" h="2362200">
                  <a:moveTo>
                    <a:pt x="6769100" y="0"/>
                  </a:moveTo>
                  <a:lnTo>
                    <a:pt x="393700" y="0"/>
                  </a:lnTo>
                  <a:lnTo>
                    <a:pt x="344314" y="3067"/>
                  </a:lnTo>
                  <a:lnTo>
                    <a:pt x="296760" y="12024"/>
                  </a:lnTo>
                  <a:lnTo>
                    <a:pt x="251405" y="26501"/>
                  </a:lnTo>
                  <a:lnTo>
                    <a:pt x="208618" y="46130"/>
                  </a:lnTo>
                  <a:lnTo>
                    <a:pt x="168769" y="70540"/>
                  </a:lnTo>
                  <a:lnTo>
                    <a:pt x="132227" y="99364"/>
                  </a:lnTo>
                  <a:lnTo>
                    <a:pt x="99360" y="132232"/>
                  </a:lnTo>
                  <a:lnTo>
                    <a:pt x="70537" y="168775"/>
                  </a:lnTo>
                  <a:lnTo>
                    <a:pt x="46127" y="208624"/>
                  </a:lnTo>
                  <a:lnTo>
                    <a:pt x="26500" y="251410"/>
                  </a:lnTo>
                  <a:lnTo>
                    <a:pt x="12023" y="296764"/>
                  </a:lnTo>
                  <a:lnTo>
                    <a:pt x="3067" y="344317"/>
                  </a:lnTo>
                  <a:lnTo>
                    <a:pt x="0" y="393700"/>
                  </a:lnTo>
                  <a:lnTo>
                    <a:pt x="0" y="1968500"/>
                  </a:lnTo>
                  <a:lnTo>
                    <a:pt x="3067" y="2017882"/>
                  </a:lnTo>
                  <a:lnTo>
                    <a:pt x="12023" y="2065435"/>
                  </a:lnTo>
                  <a:lnTo>
                    <a:pt x="26500" y="2110789"/>
                  </a:lnTo>
                  <a:lnTo>
                    <a:pt x="46127" y="2153575"/>
                  </a:lnTo>
                  <a:lnTo>
                    <a:pt x="70537" y="2193424"/>
                  </a:lnTo>
                  <a:lnTo>
                    <a:pt x="99360" y="2229967"/>
                  </a:lnTo>
                  <a:lnTo>
                    <a:pt x="132227" y="2262835"/>
                  </a:lnTo>
                  <a:lnTo>
                    <a:pt x="168769" y="2291659"/>
                  </a:lnTo>
                  <a:lnTo>
                    <a:pt x="208618" y="2316069"/>
                  </a:lnTo>
                  <a:lnTo>
                    <a:pt x="251405" y="2335698"/>
                  </a:lnTo>
                  <a:lnTo>
                    <a:pt x="296760" y="2350175"/>
                  </a:lnTo>
                  <a:lnTo>
                    <a:pt x="344314" y="2359132"/>
                  </a:lnTo>
                  <a:lnTo>
                    <a:pt x="393700" y="2362200"/>
                  </a:lnTo>
                  <a:lnTo>
                    <a:pt x="6769100" y="2362200"/>
                  </a:lnTo>
                  <a:lnTo>
                    <a:pt x="6818482" y="2359132"/>
                  </a:lnTo>
                  <a:lnTo>
                    <a:pt x="6866035" y="2350175"/>
                  </a:lnTo>
                  <a:lnTo>
                    <a:pt x="6911389" y="2335698"/>
                  </a:lnTo>
                  <a:lnTo>
                    <a:pt x="6954175" y="2316069"/>
                  </a:lnTo>
                  <a:lnTo>
                    <a:pt x="6994024" y="2291659"/>
                  </a:lnTo>
                  <a:lnTo>
                    <a:pt x="7030567" y="2262835"/>
                  </a:lnTo>
                  <a:lnTo>
                    <a:pt x="7063435" y="2229967"/>
                  </a:lnTo>
                  <a:lnTo>
                    <a:pt x="7092259" y="2193424"/>
                  </a:lnTo>
                  <a:lnTo>
                    <a:pt x="7116669" y="2153575"/>
                  </a:lnTo>
                  <a:lnTo>
                    <a:pt x="7136298" y="2110789"/>
                  </a:lnTo>
                  <a:lnTo>
                    <a:pt x="7150775" y="2065435"/>
                  </a:lnTo>
                  <a:lnTo>
                    <a:pt x="7159732" y="2017882"/>
                  </a:lnTo>
                  <a:lnTo>
                    <a:pt x="7162800" y="1968500"/>
                  </a:lnTo>
                  <a:lnTo>
                    <a:pt x="7162800" y="393700"/>
                  </a:lnTo>
                  <a:lnTo>
                    <a:pt x="7159732" y="344317"/>
                  </a:lnTo>
                  <a:lnTo>
                    <a:pt x="7150775" y="296764"/>
                  </a:lnTo>
                  <a:lnTo>
                    <a:pt x="7136298" y="251410"/>
                  </a:lnTo>
                  <a:lnTo>
                    <a:pt x="7116669" y="208624"/>
                  </a:lnTo>
                  <a:lnTo>
                    <a:pt x="7092259" y="168775"/>
                  </a:lnTo>
                  <a:lnTo>
                    <a:pt x="7063435" y="132232"/>
                  </a:lnTo>
                  <a:lnTo>
                    <a:pt x="7030567" y="99364"/>
                  </a:lnTo>
                  <a:lnTo>
                    <a:pt x="6994024" y="70540"/>
                  </a:lnTo>
                  <a:lnTo>
                    <a:pt x="6954175" y="46130"/>
                  </a:lnTo>
                  <a:lnTo>
                    <a:pt x="6911389" y="26501"/>
                  </a:lnTo>
                  <a:lnTo>
                    <a:pt x="6866035" y="12024"/>
                  </a:lnTo>
                  <a:lnTo>
                    <a:pt x="6818482" y="3067"/>
                  </a:lnTo>
                  <a:lnTo>
                    <a:pt x="6769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0600" y="1676400"/>
              <a:ext cx="7162800" cy="2362200"/>
            </a:xfrm>
            <a:custGeom>
              <a:avLst/>
              <a:gdLst/>
              <a:ahLst/>
              <a:cxnLst/>
              <a:rect l="l" t="t" r="r" b="b"/>
              <a:pathLst>
                <a:path w="7162800" h="2362200">
                  <a:moveTo>
                    <a:pt x="0" y="393700"/>
                  </a:moveTo>
                  <a:lnTo>
                    <a:pt x="3067" y="344317"/>
                  </a:lnTo>
                  <a:lnTo>
                    <a:pt x="12023" y="296764"/>
                  </a:lnTo>
                  <a:lnTo>
                    <a:pt x="26500" y="251410"/>
                  </a:lnTo>
                  <a:lnTo>
                    <a:pt x="46127" y="208624"/>
                  </a:lnTo>
                  <a:lnTo>
                    <a:pt x="70537" y="168775"/>
                  </a:lnTo>
                  <a:lnTo>
                    <a:pt x="99360" y="132232"/>
                  </a:lnTo>
                  <a:lnTo>
                    <a:pt x="132227" y="99364"/>
                  </a:lnTo>
                  <a:lnTo>
                    <a:pt x="168769" y="70540"/>
                  </a:lnTo>
                  <a:lnTo>
                    <a:pt x="208618" y="46130"/>
                  </a:lnTo>
                  <a:lnTo>
                    <a:pt x="251405" y="26501"/>
                  </a:lnTo>
                  <a:lnTo>
                    <a:pt x="296760" y="12024"/>
                  </a:lnTo>
                  <a:lnTo>
                    <a:pt x="344314" y="3067"/>
                  </a:lnTo>
                  <a:lnTo>
                    <a:pt x="393700" y="0"/>
                  </a:lnTo>
                  <a:lnTo>
                    <a:pt x="6769100" y="0"/>
                  </a:lnTo>
                  <a:lnTo>
                    <a:pt x="6818482" y="3067"/>
                  </a:lnTo>
                  <a:lnTo>
                    <a:pt x="6866035" y="12024"/>
                  </a:lnTo>
                  <a:lnTo>
                    <a:pt x="6911389" y="26501"/>
                  </a:lnTo>
                  <a:lnTo>
                    <a:pt x="6954175" y="46130"/>
                  </a:lnTo>
                  <a:lnTo>
                    <a:pt x="6994024" y="70540"/>
                  </a:lnTo>
                  <a:lnTo>
                    <a:pt x="7030567" y="99364"/>
                  </a:lnTo>
                  <a:lnTo>
                    <a:pt x="7063435" y="132232"/>
                  </a:lnTo>
                  <a:lnTo>
                    <a:pt x="7092259" y="168775"/>
                  </a:lnTo>
                  <a:lnTo>
                    <a:pt x="7116669" y="208624"/>
                  </a:lnTo>
                  <a:lnTo>
                    <a:pt x="7136298" y="251410"/>
                  </a:lnTo>
                  <a:lnTo>
                    <a:pt x="7150775" y="296764"/>
                  </a:lnTo>
                  <a:lnTo>
                    <a:pt x="7159732" y="344317"/>
                  </a:lnTo>
                  <a:lnTo>
                    <a:pt x="7162800" y="393700"/>
                  </a:lnTo>
                  <a:lnTo>
                    <a:pt x="7162800" y="1968500"/>
                  </a:lnTo>
                  <a:lnTo>
                    <a:pt x="7159732" y="2017882"/>
                  </a:lnTo>
                  <a:lnTo>
                    <a:pt x="7150775" y="2065435"/>
                  </a:lnTo>
                  <a:lnTo>
                    <a:pt x="7136298" y="2110789"/>
                  </a:lnTo>
                  <a:lnTo>
                    <a:pt x="7116669" y="2153575"/>
                  </a:lnTo>
                  <a:lnTo>
                    <a:pt x="7092259" y="2193424"/>
                  </a:lnTo>
                  <a:lnTo>
                    <a:pt x="7063435" y="2229967"/>
                  </a:lnTo>
                  <a:lnTo>
                    <a:pt x="7030567" y="2262835"/>
                  </a:lnTo>
                  <a:lnTo>
                    <a:pt x="6994024" y="2291659"/>
                  </a:lnTo>
                  <a:lnTo>
                    <a:pt x="6954175" y="2316069"/>
                  </a:lnTo>
                  <a:lnTo>
                    <a:pt x="6911389" y="2335698"/>
                  </a:lnTo>
                  <a:lnTo>
                    <a:pt x="6866035" y="2350175"/>
                  </a:lnTo>
                  <a:lnTo>
                    <a:pt x="6818482" y="2359132"/>
                  </a:lnTo>
                  <a:lnTo>
                    <a:pt x="6769100" y="2362200"/>
                  </a:lnTo>
                  <a:lnTo>
                    <a:pt x="393700" y="2362200"/>
                  </a:lnTo>
                  <a:lnTo>
                    <a:pt x="344314" y="2359132"/>
                  </a:lnTo>
                  <a:lnTo>
                    <a:pt x="296760" y="2350175"/>
                  </a:lnTo>
                  <a:lnTo>
                    <a:pt x="251405" y="2335698"/>
                  </a:lnTo>
                  <a:lnTo>
                    <a:pt x="208618" y="2316069"/>
                  </a:lnTo>
                  <a:lnTo>
                    <a:pt x="168769" y="2291659"/>
                  </a:lnTo>
                  <a:lnTo>
                    <a:pt x="132227" y="2262835"/>
                  </a:lnTo>
                  <a:lnTo>
                    <a:pt x="99360" y="2229967"/>
                  </a:lnTo>
                  <a:lnTo>
                    <a:pt x="70537" y="2193424"/>
                  </a:lnTo>
                  <a:lnTo>
                    <a:pt x="46127" y="2153575"/>
                  </a:lnTo>
                  <a:lnTo>
                    <a:pt x="26500" y="2110789"/>
                  </a:lnTo>
                  <a:lnTo>
                    <a:pt x="12023" y="2065435"/>
                  </a:lnTo>
                  <a:lnTo>
                    <a:pt x="3067" y="2017882"/>
                  </a:lnTo>
                  <a:lnTo>
                    <a:pt x="0" y="1968500"/>
                  </a:lnTo>
                  <a:lnTo>
                    <a:pt x="0" y="3937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60246" y="2358966"/>
            <a:ext cx="6215380" cy="19819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02105" marR="5080" indent="-1590040">
              <a:lnSpc>
                <a:spcPct val="100000"/>
              </a:lnSpc>
              <a:spcBef>
                <a:spcPts val="95"/>
              </a:spcBef>
            </a:pPr>
            <a:r>
              <a:rPr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к ЕГЭ по русскому языку </a:t>
            </a:r>
            <a:r>
              <a:rPr lang="ru-RU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Голубцова</a:t>
            </a:r>
            <a:r>
              <a:rPr lang="ru-RU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Е.А., учитель МАОУ «СОШ№1»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8"/>
          <p:cNvGrpSpPr/>
          <p:nvPr/>
        </p:nvGrpSpPr>
        <p:grpSpPr>
          <a:xfrm>
            <a:off x="0" y="-152400"/>
            <a:ext cx="8915400" cy="7017327"/>
            <a:chOff x="379475" y="790955"/>
            <a:chExt cx="6225540" cy="5341620"/>
          </a:xfrm>
        </p:grpSpPr>
        <p:pic>
          <p:nvPicPr>
            <p:cNvPr id="6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9387" y="906176"/>
              <a:ext cx="5887281" cy="5014131"/>
            </a:xfrm>
            <a:prstGeom prst="rect">
              <a:avLst/>
            </a:prstGeom>
          </p:spPr>
        </p:pic>
        <p:sp>
          <p:nvSpPr>
            <p:cNvPr id="7" name="object 10"/>
            <p:cNvSpPr/>
            <p:nvPr/>
          </p:nvSpPr>
          <p:spPr>
            <a:xfrm>
              <a:off x="393953" y="805433"/>
              <a:ext cx="6196965" cy="5313045"/>
            </a:xfrm>
            <a:custGeom>
              <a:avLst/>
              <a:gdLst/>
              <a:ahLst/>
              <a:cxnLst/>
              <a:rect l="l" t="t" r="r" b="b"/>
              <a:pathLst>
                <a:path w="6196965" h="5313045">
                  <a:moveTo>
                    <a:pt x="0" y="5312664"/>
                  </a:moveTo>
                  <a:lnTo>
                    <a:pt x="6196584" y="5312664"/>
                  </a:lnTo>
                  <a:lnTo>
                    <a:pt x="6196584" y="0"/>
                  </a:lnTo>
                  <a:lnTo>
                    <a:pt x="0" y="0"/>
                  </a:lnTo>
                  <a:lnTo>
                    <a:pt x="0" y="5312664"/>
                  </a:lnTo>
                  <a:close/>
                </a:path>
              </a:pathLst>
            </a:custGeom>
            <a:ln w="28956">
              <a:solidFill>
                <a:srgbClr val="37AEA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362200" y="1524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65" dirty="0" smtClean="0">
                <a:solidFill>
                  <a:srgbClr val="C00000"/>
                </a:solidFill>
              </a:rPr>
              <a:t>РАБОТА</a:t>
            </a:r>
            <a:r>
              <a:rPr lang="ru-RU" sz="2400" b="1" spc="-2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НАД</a:t>
            </a:r>
            <a:r>
              <a:rPr lang="ru-RU" sz="2400" b="1" spc="-30" dirty="0" smtClean="0">
                <a:solidFill>
                  <a:srgbClr val="C00000"/>
                </a:solidFill>
              </a:rPr>
              <a:t> </a:t>
            </a:r>
            <a:r>
              <a:rPr lang="ru-RU" sz="2400" b="1" spc="-10" dirty="0" smtClean="0">
                <a:solidFill>
                  <a:srgbClr val="C00000"/>
                </a:solidFill>
              </a:rPr>
              <a:t>ОШИБКАМИ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137" y="457201"/>
            <a:ext cx="8567724" cy="492443"/>
          </a:xfrm>
        </p:spPr>
        <p:txBody>
          <a:bodyPr/>
          <a:lstStyle/>
          <a:p>
            <a:r>
              <a:rPr lang="ru-RU" dirty="0" smtClean="0"/>
              <a:t>        ШАГ 2  МОТИВАЦИОННЫЙ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137" y="1066801"/>
            <a:ext cx="8518246" cy="41974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  </a:t>
            </a:r>
            <a:r>
              <a:rPr lang="ru-RU" sz="2800" b="1" dirty="0" smtClean="0">
                <a:solidFill>
                  <a:schemeClr val="tx2"/>
                </a:solidFill>
              </a:rPr>
              <a:t>Собеседование с учениками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Родительские собрания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Индивидуальные беседы  с родителями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Сотрудничество с психологами, классным руководителем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</a:rPr>
              <a:t> Включение мотивационных пятиминуток на уроках </a:t>
            </a:r>
          </a:p>
          <a:p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</a:p>
          <a:p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1982" y="3941618"/>
            <a:ext cx="3297382" cy="2895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288136" y="4939338"/>
            <a:ext cx="6531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1" dirty="0" smtClean="0">
                <a:solidFill>
                  <a:srgbClr val="000000"/>
                </a:solidFill>
                <a:effectLst/>
                <a:latin typeface="Fira Sans"/>
              </a:rPr>
              <a:t>Если вы не мотивированы, даже самый крутой репетитор не сможет подготовить</a:t>
            </a:r>
          </a:p>
          <a:p>
            <a:r>
              <a:rPr lang="ru-RU" b="0" i="1" dirty="0" smtClean="0">
                <a:solidFill>
                  <a:srgbClr val="000000"/>
                </a:solidFill>
                <a:effectLst/>
                <a:latin typeface="Fira Sans"/>
              </a:rPr>
              <a:t> вас на высокий балл* из реплик выпускников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821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696200" cy="492443"/>
          </a:xfrm>
        </p:spPr>
        <p:txBody>
          <a:bodyPr/>
          <a:lstStyle/>
          <a:p>
            <a:r>
              <a:rPr lang="ru-RU" dirty="0" smtClean="0"/>
              <a:t>ШАГ 3      ОСНОВНОЙ ЭТАП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304800" y="1102044"/>
            <a:ext cx="8458200" cy="62170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Создание индивидуальных папок для подготовки к ЕГЭ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Пополнение  теоретическим материалом </a:t>
            </a:r>
            <a:r>
              <a:rPr lang="ru-RU" sz="2400" b="1" dirty="0">
                <a:solidFill>
                  <a:srgbClr val="002060"/>
                </a:solidFill>
              </a:rPr>
              <a:t>по каждому заданию </a:t>
            </a:r>
            <a:r>
              <a:rPr lang="ru-RU" sz="2400" b="1" dirty="0" smtClean="0">
                <a:solidFill>
                  <a:srgbClr val="002060"/>
                </a:solidFill>
              </a:rPr>
              <a:t>ЕГЭ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Выполнение </a:t>
            </a:r>
            <a:r>
              <a:rPr lang="ru-RU" sz="2400" b="1" dirty="0">
                <a:solidFill>
                  <a:srgbClr val="002060"/>
                </a:solidFill>
              </a:rPr>
              <a:t>тренировочных заданий на уроках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Орфографические, орфоэпические пятиминутки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Совершенствование орфографических и пунктуационных навыков на основе работы с </a:t>
            </a:r>
            <a:r>
              <a:rPr lang="ru-RU" sz="2400" b="1" dirty="0" smtClean="0">
                <a:solidFill>
                  <a:srgbClr val="002060"/>
                </a:solidFill>
              </a:rPr>
              <a:t>текстом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Написание и разбор  сочинений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Выполнение онлайн-тестирования, интерактивных заданий на уроках и дома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Просмотр </a:t>
            </a:r>
            <a:r>
              <a:rPr lang="ru-RU" sz="2400" b="1" dirty="0" err="1" smtClean="0">
                <a:solidFill>
                  <a:srgbClr val="002060"/>
                </a:solidFill>
              </a:rPr>
              <a:t>вебинаров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Коррекция ошибок на уроке в индивидуальном порядке. Если же ошибки типичны, то коррекция ошибок происходит в коллективном формате, с использованием доски и комментариев учителя, неоднократной проработкой "трудных" для обучающихся моментов.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2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2108" y="943728"/>
            <a:ext cx="6900292" cy="120225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3079"/>
              </a:lnSpc>
              <a:spcBef>
                <a:spcPts val="75"/>
              </a:spcBef>
            </a:pPr>
            <a:r>
              <a:rPr lang="ru-RU" sz="2800" dirty="0"/>
              <a:t>Индивидуальные папки для подготовки к ЕГЭ как </a:t>
            </a:r>
            <a:r>
              <a:rPr lang="ru-RU" sz="2800" spc="-8" dirty="0"/>
              <a:t>формирующее</a:t>
            </a:r>
            <a:r>
              <a:rPr lang="ru-RU" sz="2800" dirty="0"/>
              <a:t>    </a:t>
            </a:r>
            <a:r>
              <a:rPr lang="ru-RU" sz="2400" dirty="0"/>
              <a:t>оценивание</a:t>
            </a:r>
            <a:r>
              <a:rPr lang="ru-RU" sz="2400" spc="30" dirty="0"/>
              <a:t> </a:t>
            </a:r>
            <a:endParaRPr sz="2700" dirty="0"/>
          </a:p>
        </p:txBody>
      </p:sp>
      <p:sp>
        <p:nvSpPr>
          <p:cNvPr id="3" name="object 3"/>
          <p:cNvSpPr txBox="1"/>
          <p:nvPr/>
        </p:nvSpPr>
        <p:spPr>
          <a:xfrm>
            <a:off x="592502" y="2231460"/>
            <a:ext cx="7459504" cy="275556"/>
          </a:xfrm>
          <a:prstGeom prst="rect">
            <a:avLst/>
          </a:prstGeom>
          <a:solidFill>
            <a:srgbClr val="D6D2E6"/>
          </a:solidFill>
          <a:ln w="12192">
            <a:solidFill>
              <a:srgbClr val="685BB5"/>
            </a:solidFill>
          </a:ln>
        </p:spPr>
        <p:txBody>
          <a:bodyPr vert="horz" wrap="square" lIns="0" tIns="59531" rIns="0" bIns="0" rtlCol="0">
            <a:spAutoFit/>
          </a:bodyPr>
          <a:lstStyle/>
          <a:p>
            <a:pPr algn="ctr">
              <a:spcBef>
                <a:spcPts val="469"/>
              </a:spcBef>
            </a:pPr>
            <a:r>
              <a:rPr sz="1400" b="1" dirty="0">
                <a:latin typeface="Arial"/>
                <a:cs typeface="Arial"/>
              </a:rPr>
              <a:t>Алгоритм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введения</a:t>
            </a:r>
            <a:r>
              <a:rPr sz="1400" b="1" spc="-71" dirty="0">
                <a:latin typeface="Arial"/>
                <a:cs typeface="Arial"/>
              </a:rPr>
              <a:t> </a:t>
            </a:r>
            <a:r>
              <a:rPr sz="1400" b="1" spc="-8" dirty="0">
                <a:latin typeface="Arial"/>
                <a:cs typeface="Arial"/>
              </a:rPr>
              <a:t>формирующего</a:t>
            </a:r>
            <a:r>
              <a:rPr sz="1400" b="1" spc="-38" dirty="0">
                <a:latin typeface="Arial"/>
                <a:cs typeface="Arial"/>
              </a:rPr>
              <a:t> </a:t>
            </a:r>
            <a:r>
              <a:rPr sz="1400" b="1" spc="-8" dirty="0">
                <a:latin typeface="Arial"/>
                <a:cs typeface="Arial"/>
              </a:rPr>
              <a:t>оценивания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2108" y="2962655"/>
            <a:ext cx="8108633" cy="254877"/>
          </a:xfrm>
          <a:prstGeom prst="rect">
            <a:avLst/>
          </a:prstGeom>
          <a:ln w="12192">
            <a:solidFill>
              <a:srgbClr val="685BB5"/>
            </a:solidFill>
          </a:ln>
        </p:spPr>
        <p:txBody>
          <a:bodyPr vert="horz" wrap="square" lIns="0" tIns="39052" rIns="0" bIns="0" rtlCol="0">
            <a:spAutoFit/>
          </a:bodyPr>
          <a:lstStyle/>
          <a:p>
            <a:pPr marL="68580">
              <a:spcBef>
                <a:spcPts val="307"/>
              </a:spcBef>
            </a:pPr>
            <a:r>
              <a:rPr sz="1400" spc="-8" dirty="0">
                <a:latin typeface="Microsoft Sans Serif"/>
                <a:cs typeface="Microsoft Sans Serif"/>
              </a:rPr>
              <a:t>определить</a:t>
            </a:r>
            <a:r>
              <a:rPr sz="1400" spc="-41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уровень</a:t>
            </a:r>
            <a:r>
              <a:rPr sz="1400" spc="-26" dirty="0">
                <a:latin typeface="Microsoft Sans Serif"/>
                <a:cs typeface="Microsoft Sans Serif"/>
              </a:rPr>
              <a:t> </a:t>
            </a:r>
            <a:r>
              <a:rPr sz="1400" spc="-19" dirty="0">
                <a:latin typeface="Microsoft Sans Serif"/>
                <a:cs typeface="Microsoft Sans Serif"/>
              </a:rPr>
              <a:t>подготовки</a:t>
            </a:r>
            <a:r>
              <a:rPr sz="1400" spc="-26" dirty="0">
                <a:latin typeface="Microsoft Sans Serif"/>
                <a:cs typeface="Microsoft Sans Serif"/>
              </a:rPr>
              <a:t> </a:t>
            </a:r>
            <a:r>
              <a:rPr sz="1400" spc="-8" dirty="0">
                <a:latin typeface="Microsoft Sans Serif"/>
                <a:cs typeface="Microsoft Sans Serif"/>
              </a:rPr>
              <a:t>обучающегося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2108" y="3295269"/>
            <a:ext cx="8108633" cy="223619"/>
          </a:xfrm>
          <a:prstGeom prst="rect">
            <a:avLst/>
          </a:prstGeom>
          <a:ln w="12192">
            <a:solidFill>
              <a:srgbClr val="685BB5"/>
            </a:solidFill>
          </a:ln>
        </p:spPr>
        <p:txBody>
          <a:bodyPr vert="horz" wrap="square" lIns="0" tIns="38576" rIns="0" bIns="0" rtlCol="0">
            <a:spAutoFit/>
          </a:bodyPr>
          <a:lstStyle/>
          <a:p>
            <a:pPr marL="68580">
              <a:spcBef>
                <a:spcPts val="304"/>
              </a:spcBef>
            </a:pPr>
            <a:r>
              <a:rPr sz="1200" dirty="0">
                <a:latin typeface="Microsoft Sans Serif"/>
                <a:cs typeface="Microsoft Sans Serif"/>
              </a:rPr>
              <a:t>прописать</a:t>
            </a:r>
            <a:r>
              <a:rPr sz="1200" spc="-26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цель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</a:t>
            </a:r>
            <a:r>
              <a:rPr sz="1200" spc="-26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задачи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темы</a:t>
            </a:r>
            <a:r>
              <a:rPr sz="1200" spc="-23" dirty="0">
                <a:latin typeface="Microsoft Sans Serif"/>
                <a:cs typeface="Microsoft Sans Serif"/>
              </a:rPr>
              <a:t> </a:t>
            </a:r>
            <a:r>
              <a:rPr sz="1200" spc="-8" dirty="0">
                <a:latin typeface="Microsoft Sans Serif"/>
                <a:cs typeface="Microsoft Sans Serif"/>
              </a:rPr>
              <a:t>так,</a:t>
            </a:r>
            <a:r>
              <a:rPr sz="1200" spc="-34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чтобы</a:t>
            </a:r>
            <a:r>
              <a:rPr sz="1200" spc="-41" dirty="0">
                <a:latin typeface="Microsoft Sans Serif"/>
                <a:cs typeface="Microsoft Sans Serif"/>
              </a:rPr>
              <a:t> </a:t>
            </a:r>
            <a:r>
              <a:rPr sz="1200" spc="-8" dirty="0">
                <a:latin typeface="Microsoft Sans Serif"/>
                <a:cs typeface="Microsoft Sans Serif"/>
              </a:rPr>
              <a:t>обучающемуся</a:t>
            </a:r>
            <a:r>
              <a:rPr sz="1200" spc="-23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было</a:t>
            </a:r>
            <a:r>
              <a:rPr sz="1200" spc="-19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понятно,</a:t>
            </a:r>
            <a:r>
              <a:rPr sz="1200" spc="-34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каких</a:t>
            </a:r>
            <a:r>
              <a:rPr sz="1200" spc="-19" dirty="0">
                <a:latin typeface="Microsoft Sans Serif"/>
                <a:cs typeface="Microsoft Sans Serif"/>
              </a:rPr>
              <a:t> </a:t>
            </a:r>
            <a:r>
              <a:rPr sz="1200" spc="-23" dirty="0">
                <a:latin typeface="Microsoft Sans Serif"/>
                <a:cs typeface="Microsoft Sans Serif"/>
              </a:rPr>
              <a:t>результатов</a:t>
            </a:r>
            <a:r>
              <a:rPr sz="1200" spc="-41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от</a:t>
            </a:r>
            <a:r>
              <a:rPr sz="1200" spc="-26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него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ждут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2108" y="3627883"/>
            <a:ext cx="8108633" cy="389530"/>
          </a:xfrm>
          <a:prstGeom prst="rect">
            <a:avLst/>
          </a:prstGeom>
          <a:ln w="12192">
            <a:solidFill>
              <a:srgbClr val="685BB5"/>
            </a:solidFill>
          </a:ln>
        </p:spPr>
        <p:txBody>
          <a:bodyPr vert="horz" wrap="square" lIns="0" tIns="50483" rIns="0" bIns="0" rtlCol="0">
            <a:spAutoFit/>
          </a:bodyPr>
          <a:lstStyle/>
          <a:p>
            <a:pPr marL="68580">
              <a:spcBef>
                <a:spcPts val="398"/>
              </a:spcBef>
            </a:pPr>
            <a:r>
              <a:rPr sz="1100" spc="-8" dirty="0">
                <a:latin typeface="Microsoft Sans Serif"/>
                <a:cs typeface="Microsoft Sans Serif"/>
              </a:rPr>
              <a:t>сформулировать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8" dirty="0">
                <a:latin typeface="Microsoft Sans Serif"/>
                <a:cs typeface="Microsoft Sans Serif"/>
              </a:rPr>
              <a:t>критерии,</a:t>
            </a:r>
            <a:r>
              <a:rPr sz="1100" spc="-11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по</a:t>
            </a:r>
            <a:r>
              <a:rPr sz="1100" spc="-11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которым</a:t>
            </a:r>
            <a:r>
              <a:rPr sz="1100" spc="-23" dirty="0">
                <a:latin typeface="Microsoft Sans Serif"/>
                <a:cs typeface="Microsoft Sans Serif"/>
              </a:rPr>
              <a:t> </a:t>
            </a:r>
            <a:r>
              <a:rPr sz="1100" spc="-8" dirty="0">
                <a:latin typeface="Microsoft Sans Serif"/>
                <a:cs typeface="Microsoft Sans Serif"/>
              </a:rPr>
              <a:t>будет</a:t>
            </a:r>
            <a:r>
              <a:rPr sz="1100" spc="-4" dirty="0">
                <a:latin typeface="Microsoft Sans Serif"/>
                <a:cs typeface="Microsoft Sans Serif"/>
              </a:rPr>
              <a:t> </a:t>
            </a:r>
            <a:r>
              <a:rPr sz="1100" spc="-8" dirty="0">
                <a:latin typeface="Microsoft Sans Serif"/>
                <a:cs typeface="Microsoft Sans Serif"/>
              </a:rPr>
              <a:t>оцениваться</a:t>
            </a:r>
            <a:r>
              <a:rPr sz="1100" spc="-23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результативность</a:t>
            </a:r>
            <a:r>
              <a:rPr sz="1100" spc="-19" dirty="0">
                <a:latin typeface="Microsoft Sans Serif"/>
                <a:cs typeface="Microsoft Sans Serif"/>
              </a:rPr>
              <a:t> </a:t>
            </a:r>
            <a:r>
              <a:rPr sz="1100" spc="-8" dirty="0">
                <a:latin typeface="Microsoft Sans Serif"/>
                <a:cs typeface="Microsoft Sans Serif"/>
              </a:rPr>
              <a:t>достижения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цели</a:t>
            </a:r>
            <a:r>
              <a:rPr sz="1100" spc="-4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и</a:t>
            </a:r>
            <a:r>
              <a:rPr sz="1100" spc="-4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выполнения</a:t>
            </a:r>
            <a:r>
              <a:rPr sz="1100" spc="-4" dirty="0">
                <a:latin typeface="Microsoft Sans Serif"/>
                <a:cs typeface="Microsoft Sans Serif"/>
              </a:rPr>
              <a:t> </a:t>
            </a:r>
            <a:r>
              <a:rPr sz="1100" spc="-8" dirty="0">
                <a:latin typeface="Microsoft Sans Serif"/>
                <a:cs typeface="Microsoft Sans Serif"/>
              </a:rPr>
              <a:t>поставленных</a:t>
            </a:r>
            <a:r>
              <a:rPr sz="1100" spc="-19" dirty="0">
                <a:latin typeface="Microsoft Sans Serif"/>
                <a:cs typeface="Microsoft Sans Serif"/>
              </a:rPr>
              <a:t> </a:t>
            </a:r>
            <a:r>
              <a:rPr sz="1100" spc="-8" dirty="0">
                <a:latin typeface="Microsoft Sans Serif"/>
                <a:cs typeface="Microsoft Sans Serif"/>
              </a:rPr>
              <a:t>задач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2108" y="4291965"/>
            <a:ext cx="8108633" cy="254877"/>
          </a:xfrm>
          <a:prstGeom prst="rect">
            <a:avLst/>
          </a:prstGeom>
          <a:ln w="12192">
            <a:solidFill>
              <a:srgbClr val="685BB5"/>
            </a:solidFill>
          </a:ln>
        </p:spPr>
        <p:txBody>
          <a:bodyPr vert="horz" wrap="square" lIns="0" tIns="39052" rIns="0" bIns="0" rtlCol="0">
            <a:spAutoFit/>
          </a:bodyPr>
          <a:lstStyle/>
          <a:p>
            <a:pPr marL="68580">
              <a:spcBef>
                <a:spcPts val="307"/>
              </a:spcBef>
            </a:pPr>
            <a:r>
              <a:rPr sz="1400" spc="-8" dirty="0" err="1" smtClean="0">
                <a:latin typeface="Microsoft Sans Serif"/>
                <a:cs typeface="Microsoft Sans Serif"/>
              </a:rPr>
              <a:t>получить</a:t>
            </a:r>
            <a:r>
              <a:rPr sz="1400" spc="-30" dirty="0" smtClean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обратную</a:t>
            </a:r>
            <a:r>
              <a:rPr sz="1400" spc="-38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связь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2108" y="4657725"/>
            <a:ext cx="8108633" cy="254877"/>
          </a:xfrm>
          <a:prstGeom prst="rect">
            <a:avLst/>
          </a:prstGeom>
          <a:ln w="12192">
            <a:solidFill>
              <a:srgbClr val="685BB5"/>
            </a:solidFill>
          </a:ln>
        </p:spPr>
        <p:txBody>
          <a:bodyPr vert="horz" wrap="square" lIns="0" tIns="39052" rIns="0" bIns="0" rtlCol="0">
            <a:spAutoFit/>
          </a:bodyPr>
          <a:lstStyle/>
          <a:p>
            <a:pPr marL="68580">
              <a:spcBef>
                <a:spcPts val="307"/>
              </a:spcBef>
            </a:pPr>
            <a:r>
              <a:rPr sz="1400" dirty="0">
                <a:latin typeface="Microsoft Sans Serif"/>
                <a:cs typeface="Microsoft Sans Serif"/>
              </a:rPr>
              <a:t>сравнить</a:t>
            </a:r>
            <a:r>
              <a:rPr sz="1400" spc="-3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данные</a:t>
            </a:r>
            <a:r>
              <a:rPr sz="1400" spc="-23" dirty="0">
                <a:latin typeface="Microsoft Sans Serif"/>
                <a:cs typeface="Microsoft Sans Serif"/>
              </a:rPr>
              <a:t> результаты</a:t>
            </a:r>
            <a:r>
              <a:rPr sz="1400" spc="-3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-19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уровнем</a:t>
            </a:r>
            <a:r>
              <a:rPr sz="1400" spc="-11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предыдущих</a:t>
            </a:r>
            <a:r>
              <a:rPr sz="1400" spc="-4" dirty="0">
                <a:latin typeface="Microsoft Sans Serif"/>
                <a:cs typeface="Microsoft Sans Serif"/>
              </a:rPr>
              <a:t> </a:t>
            </a:r>
            <a:r>
              <a:rPr sz="1400" spc="-8" dirty="0">
                <a:latin typeface="Microsoft Sans Serif"/>
                <a:cs typeface="Microsoft Sans Serif"/>
              </a:rPr>
              <a:t>достижений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2108" y="5321808"/>
            <a:ext cx="8108633" cy="255359"/>
          </a:xfrm>
          <a:prstGeom prst="rect">
            <a:avLst/>
          </a:prstGeom>
          <a:ln w="12192">
            <a:solidFill>
              <a:srgbClr val="685BB5"/>
            </a:solidFill>
          </a:ln>
        </p:spPr>
        <p:txBody>
          <a:bodyPr vert="horz" wrap="square" lIns="0" tIns="39529" rIns="0" bIns="0" rtlCol="0">
            <a:spAutoFit/>
          </a:bodyPr>
          <a:lstStyle/>
          <a:p>
            <a:pPr marL="68580">
              <a:spcBef>
                <a:spcPts val="311"/>
              </a:spcBef>
            </a:pPr>
            <a:r>
              <a:rPr sz="1400" spc="-15" dirty="0">
                <a:latin typeface="Microsoft Sans Serif"/>
                <a:cs typeface="Microsoft Sans Serif"/>
              </a:rPr>
              <a:t>корректировка </a:t>
            </a:r>
            <a:r>
              <a:rPr sz="1400" dirty="0">
                <a:latin typeface="Microsoft Sans Serif"/>
                <a:cs typeface="Microsoft Sans Serif"/>
              </a:rPr>
              <a:t>плана</a:t>
            </a:r>
            <a:r>
              <a:rPr sz="1400" spc="-4" dirty="0">
                <a:latin typeface="Microsoft Sans Serif"/>
                <a:cs typeface="Microsoft Sans Serif"/>
              </a:rPr>
              <a:t> </a:t>
            </a:r>
            <a:r>
              <a:rPr sz="1400" spc="-8" dirty="0">
                <a:latin typeface="Microsoft Sans Serif"/>
                <a:cs typeface="Microsoft Sans Serif"/>
              </a:rPr>
              <a:t>дальнейшего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8" dirty="0">
                <a:latin typeface="Microsoft Sans Serif"/>
                <a:cs typeface="Microsoft Sans Serif"/>
              </a:rPr>
              <a:t>обучения</a:t>
            </a:r>
            <a:r>
              <a:rPr sz="1400" spc="8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(или</a:t>
            </a:r>
            <a:r>
              <a:rPr sz="1400" spc="8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его</a:t>
            </a:r>
            <a:r>
              <a:rPr sz="1400" spc="-4" dirty="0">
                <a:latin typeface="Microsoft Sans Serif"/>
                <a:cs typeface="Microsoft Sans Serif"/>
              </a:rPr>
              <a:t> </a:t>
            </a:r>
            <a:r>
              <a:rPr sz="1400" spc="-8" dirty="0">
                <a:latin typeface="Microsoft Sans Serif"/>
                <a:cs typeface="Microsoft Sans Serif"/>
              </a:rPr>
              <a:t>формирование)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8337" y="2630042"/>
            <a:ext cx="300990" cy="245745"/>
          </a:xfrm>
          <a:custGeom>
            <a:avLst/>
            <a:gdLst/>
            <a:ahLst/>
            <a:cxnLst/>
            <a:rect l="l" t="t" r="r" b="b"/>
            <a:pathLst>
              <a:path w="401319" h="327660">
                <a:moveTo>
                  <a:pt x="0" y="163829"/>
                </a:moveTo>
                <a:lnTo>
                  <a:pt x="7158" y="120297"/>
                </a:lnTo>
                <a:lnTo>
                  <a:pt x="27361" y="81167"/>
                </a:lnTo>
                <a:lnTo>
                  <a:pt x="58697" y="48005"/>
                </a:lnTo>
                <a:lnTo>
                  <a:pt x="99257" y="22380"/>
                </a:lnTo>
                <a:lnTo>
                  <a:pt x="147130" y="5856"/>
                </a:lnTo>
                <a:lnTo>
                  <a:pt x="200406" y="0"/>
                </a:lnTo>
                <a:lnTo>
                  <a:pt x="253681" y="5856"/>
                </a:lnTo>
                <a:lnTo>
                  <a:pt x="301554" y="22380"/>
                </a:lnTo>
                <a:lnTo>
                  <a:pt x="342114" y="48005"/>
                </a:lnTo>
                <a:lnTo>
                  <a:pt x="373450" y="81167"/>
                </a:lnTo>
                <a:lnTo>
                  <a:pt x="393653" y="120297"/>
                </a:lnTo>
                <a:lnTo>
                  <a:pt x="400812" y="163829"/>
                </a:lnTo>
                <a:lnTo>
                  <a:pt x="393653" y="207362"/>
                </a:lnTo>
                <a:lnTo>
                  <a:pt x="373450" y="246492"/>
                </a:lnTo>
                <a:lnTo>
                  <a:pt x="342114" y="279654"/>
                </a:lnTo>
                <a:lnTo>
                  <a:pt x="301554" y="305279"/>
                </a:lnTo>
                <a:lnTo>
                  <a:pt x="253681" y="321803"/>
                </a:lnTo>
                <a:lnTo>
                  <a:pt x="200406" y="327660"/>
                </a:lnTo>
                <a:lnTo>
                  <a:pt x="147130" y="321803"/>
                </a:lnTo>
                <a:lnTo>
                  <a:pt x="99257" y="305279"/>
                </a:lnTo>
                <a:lnTo>
                  <a:pt x="58697" y="279653"/>
                </a:lnTo>
                <a:lnTo>
                  <a:pt x="27361" y="246492"/>
                </a:lnTo>
                <a:lnTo>
                  <a:pt x="7158" y="207362"/>
                </a:lnTo>
                <a:lnTo>
                  <a:pt x="0" y="163829"/>
                </a:lnTo>
                <a:close/>
              </a:path>
            </a:pathLst>
          </a:custGeom>
          <a:ln w="12192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 sz="1400" b="1"/>
          </a:p>
        </p:txBody>
      </p:sp>
      <p:sp>
        <p:nvSpPr>
          <p:cNvPr id="11" name="object 11"/>
          <p:cNvSpPr/>
          <p:nvPr/>
        </p:nvSpPr>
        <p:spPr>
          <a:xfrm>
            <a:off x="418337" y="2962655"/>
            <a:ext cx="300990" cy="244793"/>
          </a:xfrm>
          <a:custGeom>
            <a:avLst/>
            <a:gdLst/>
            <a:ahLst/>
            <a:cxnLst/>
            <a:rect l="l" t="t" r="r" b="b"/>
            <a:pathLst>
              <a:path w="401319" h="326389">
                <a:moveTo>
                  <a:pt x="0" y="163067"/>
                </a:moveTo>
                <a:lnTo>
                  <a:pt x="7158" y="119723"/>
                </a:lnTo>
                <a:lnTo>
                  <a:pt x="27361" y="80772"/>
                </a:lnTo>
                <a:lnTo>
                  <a:pt x="58697" y="47767"/>
                </a:lnTo>
                <a:lnTo>
                  <a:pt x="99257" y="22267"/>
                </a:lnTo>
                <a:lnTo>
                  <a:pt x="147130" y="5826"/>
                </a:lnTo>
                <a:lnTo>
                  <a:pt x="200406" y="0"/>
                </a:lnTo>
                <a:lnTo>
                  <a:pt x="253681" y="5826"/>
                </a:lnTo>
                <a:lnTo>
                  <a:pt x="301554" y="22267"/>
                </a:lnTo>
                <a:lnTo>
                  <a:pt x="342114" y="47767"/>
                </a:lnTo>
                <a:lnTo>
                  <a:pt x="373450" y="80772"/>
                </a:lnTo>
                <a:lnTo>
                  <a:pt x="393653" y="119723"/>
                </a:lnTo>
                <a:lnTo>
                  <a:pt x="400812" y="163067"/>
                </a:lnTo>
                <a:lnTo>
                  <a:pt x="393653" y="206412"/>
                </a:lnTo>
                <a:lnTo>
                  <a:pt x="373450" y="245363"/>
                </a:lnTo>
                <a:lnTo>
                  <a:pt x="342114" y="278368"/>
                </a:lnTo>
                <a:lnTo>
                  <a:pt x="301554" y="303868"/>
                </a:lnTo>
                <a:lnTo>
                  <a:pt x="253681" y="320309"/>
                </a:lnTo>
                <a:lnTo>
                  <a:pt x="200406" y="326136"/>
                </a:lnTo>
                <a:lnTo>
                  <a:pt x="147130" y="320309"/>
                </a:lnTo>
                <a:lnTo>
                  <a:pt x="99257" y="303868"/>
                </a:lnTo>
                <a:lnTo>
                  <a:pt x="58697" y="278368"/>
                </a:lnTo>
                <a:lnTo>
                  <a:pt x="27361" y="245363"/>
                </a:lnTo>
                <a:lnTo>
                  <a:pt x="7158" y="206412"/>
                </a:lnTo>
                <a:lnTo>
                  <a:pt x="0" y="163067"/>
                </a:lnTo>
                <a:close/>
              </a:path>
            </a:pathLst>
          </a:custGeom>
          <a:ln w="12192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 sz="1400" b="1"/>
          </a:p>
        </p:txBody>
      </p:sp>
      <p:sp>
        <p:nvSpPr>
          <p:cNvPr id="12" name="object 12"/>
          <p:cNvSpPr/>
          <p:nvPr/>
        </p:nvSpPr>
        <p:spPr>
          <a:xfrm>
            <a:off x="418337" y="3295269"/>
            <a:ext cx="300990" cy="244793"/>
          </a:xfrm>
          <a:custGeom>
            <a:avLst/>
            <a:gdLst/>
            <a:ahLst/>
            <a:cxnLst/>
            <a:rect l="l" t="t" r="r" b="b"/>
            <a:pathLst>
              <a:path w="401319" h="326389">
                <a:moveTo>
                  <a:pt x="0" y="163068"/>
                </a:moveTo>
                <a:lnTo>
                  <a:pt x="7158" y="119723"/>
                </a:lnTo>
                <a:lnTo>
                  <a:pt x="27361" y="80772"/>
                </a:lnTo>
                <a:lnTo>
                  <a:pt x="58697" y="47767"/>
                </a:lnTo>
                <a:lnTo>
                  <a:pt x="99257" y="22267"/>
                </a:lnTo>
                <a:lnTo>
                  <a:pt x="147130" y="5826"/>
                </a:lnTo>
                <a:lnTo>
                  <a:pt x="200406" y="0"/>
                </a:lnTo>
                <a:lnTo>
                  <a:pt x="253681" y="5826"/>
                </a:lnTo>
                <a:lnTo>
                  <a:pt x="301554" y="22267"/>
                </a:lnTo>
                <a:lnTo>
                  <a:pt x="342114" y="47767"/>
                </a:lnTo>
                <a:lnTo>
                  <a:pt x="373450" y="80772"/>
                </a:lnTo>
                <a:lnTo>
                  <a:pt x="393653" y="119723"/>
                </a:lnTo>
                <a:lnTo>
                  <a:pt x="400812" y="163068"/>
                </a:lnTo>
                <a:lnTo>
                  <a:pt x="393653" y="206412"/>
                </a:lnTo>
                <a:lnTo>
                  <a:pt x="373450" y="245363"/>
                </a:lnTo>
                <a:lnTo>
                  <a:pt x="342114" y="278368"/>
                </a:lnTo>
                <a:lnTo>
                  <a:pt x="301554" y="303868"/>
                </a:lnTo>
                <a:lnTo>
                  <a:pt x="253681" y="320309"/>
                </a:lnTo>
                <a:lnTo>
                  <a:pt x="200406" y="326136"/>
                </a:lnTo>
                <a:lnTo>
                  <a:pt x="147130" y="320309"/>
                </a:lnTo>
                <a:lnTo>
                  <a:pt x="99257" y="303868"/>
                </a:lnTo>
                <a:lnTo>
                  <a:pt x="58697" y="278368"/>
                </a:lnTo>
                <a:lnTo>
                  <a:pt x="27361" y="245363"/>
                </a:lnTo>
                <a:lnTo>
                  <a:pt x="7158" y="206412"/>
                </a:lnTo>
                <a:lnTo>
                  <a:pt x="0" y="163068"/>
                </a:lnTo>
                <a:close/>
              </a:path>
            </a:pathLst>
          </a:custGeom>
          <a:ln w="12192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 sz="1400" b="1"/>
          </a:p>
        </p:txBody>
      </p:sp>
      <p:sp>
        <p:nvSpPr>
          <p:cNvPr id="13" name="object 13"/>
          <p:cNvSpPr/>
          <p:nvPr/>
        </p:nvSpPr>
        <p:spPr>
          <a:xfrm>
            <a:off x="418337" y="3627882"/>
            <a:ext cx="300990" cy="244793"/>
          </a:xfrm>
          <a:custGeom>
            <a:avLst/>
            <a:gdLst/>
            <a:ahLst/>
            <a:cxnLst/>
            <a:rect l="l" t="t" r="r" b="b"/>
            <a:pathLst>
              <a:path w="401319" h="326389">
                <a:moveTo>
                  <a:pt x="0" y="163068"/>
                </a:moveTo>
                <a:lnTo>
                  <a:pt x="7158" y="119723"/>
                </a:lnTo>
                <a:lnTo>
                  <a:pt x="27361" y="80772"/>
                </a:lnTo>
                <a:lnTo>
                  <a:pt x="58697" y="47767"/>
                </a:lnTo>
                <a:lnTo>
                  <a:pt x="99257" y="22267"/>
                </a:lnTo>
                <a:lnTo>
                  <a:pt x="147130" y="5826"/>
                </a:lnTo>
                <a:lnTo>
                  <a:pt x="200406" y="0"/>
                </a:lnTo>
                <a:lnTo>
                  <a:pt x="253681" y="5826"/>
                </a:lnTo>
                <a:lnTo>
                  <a:pt x="301554" y="22267"/>
                </a:lnTo>
                <a:lnTo>
                  <a:pt x="342114" y="47767"/>
                </a:lnTo>
                <a:lnTo>
                  <a:pt x="373450" y="80771"/>
                </a:lnTo>
                <a:lnTo>
                  <a:pt x="393653" y="119723"/>
                </a:lnTo>
                <a:lnTo>
                  <a:pt x="400812" y="163068"/>
                </a:lnTo>
                <a:lnTo>
                  <a:pt x="393653" y="206412"/>
                </a:lnTo>
                <a:lnTo>
                  <a:pt x="373450" y="245363"/>
                </a:lnTo>
                <a:lnTo>
                  <a:pt x="342114" y="278368"/>
                </a:lnTo>
                <a:lnTo>
                  <a:pt x="301554" y="303868"/>
                </a:lnTo>
                <a:lnTo>
                  <a:pt x="253681" y="320309"/>
                </a:lnTo>
                <a:lnTo>
                  <a:pt x="200406" y="326136"/>
                </a:lnTo>
                <a:lnTo>
                  <a:pt x="147130" y="320309"/>
                </a:lnTo>
                <a:lnTo>
                  <a:pt x="99257" y="303868"/>
                </a:lnTo>
                <a:lnTo>
                  <a:pt x="58697" y="278368"/>
                </a:lnTo>
                <a:lnTo>
                  <a:pt x="27361" y="245364"/>
                </a:lnTo>
                <a:lnTo>
                  <a:pt x="7158" y="206412"/>
                </a:lnTo>
                <a:lnTo>
                  <a:pt x="0" y="163068"/>
                </a:lnTo>
                <a:close/>
              </a:path>
            </a:pathLst>
          </a:custGeom>
          <a:ln w="12192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 sz="1400" b="1"/>
          </a:p>
        </p:txBody>
      </p:sp>
      <p:sp>
        <p:nvSpPr>
          <p:cNvPr id="14" name="object 14"/>
          <p:cNvSpPr/>
          <p:nvPr/>
        </p:nvSpPr>
        <p:spPr>
          <a:xfrm>
            <a:off x="418337" y="3959351"/>
            <a:ext cx="300990" cy="245745"/>
          </a:xfrm>
          <a:custGeom>
            <a:avLst/>
            <a:gdLst/>
            <a:ahLst/>
            <a:cxnLst/>
            <a:rect l="l" t="t" r="r" b="b"/>
            <a:pathLst>
              <a:path w="401319" h="327660">
                <a:moveTo>
                  <a:pt x="0" y="163830"/>
                </a:moveTo>
                <a:lnTo>
                  <a:pt x="7158" y="120297"/>
                </a:lnTo>
                <a:lnTo>
                  <a:pt x="27361" y="81167"/>
                </a:lnTo>
                <a:lnTo>
                  <a:pt x="58697" y="48006"/>
                </a:lnTo>
                <a:lnTo>
                  <a:pt x="99257" y="22380"/>
                </a:lnTo>
                <a:lnTo>
                  <a:pt x="147130" y="5856"/>
                </a:lnTo>
                <a:lnTo>
                  <a:pt x="200406" y="0"/>
                </a:lnTo>
                <a:lnTo>
                  <a:pt x="253681" y="5856"/>
                </a:lnTo>
                <a:lnTo>
                  <a:pt x="301554" y="22380"/>
                </a:lnTo>
                <a:lnTo>
                  <a:pt x="342114" y="48006"/>
                </a:lnTo>
                <a:lnTo>
                  <a:pt x="373450" y="81167"/>
                </a:lnTo>
                <a:lnTo>
                  <a:pt x="393653" y="120297"/>
                </a:lnTo>
                <a:lnTo>
                  <a:pt x="400812" y="163830"/>
                </a:lnTo>
                <a:lnTo>
                  <a:pt x="393653" y="207362"/>
                </a:lnTo>
                <a:lnTo>
                  <a:pt x="373450" y="246492"/>
                </a:lnTo>
                <a:lnTo>
                  <a:pt x="342114" y="279654"/>
                </a:lnTo>
                <a:lnTo>
                  <a:pt x="301554" y="305279"/>
                </a:lnTo>
                <a:lnTo>
                  <a:pt x="253681" y="321803"/>
                </a:lnTo>
                <a:lnTo>
                  <a:pt x="200406" y="327659"/>
                </a:lnTo>
                <a:lnTo>
                  <a:pt x="147130" y="321803"/>
                </a:lnTo>
                <a:lnTo>
                  <a:pt x="99257" y="305279"/>
                </a:lnTo>
                <a:lnTo>
                  <a:pt x="58697" y="279653"/>
                </a:lnTo>
                <a:lnTo>
                  <a:pt x="27361" y="246492"/>
                </a:lnTo>
                <a:lnTo>
                  <a:pt x="7158" y="207362"/>
                </a:lnTo>
                <a:lnTo>
                  <a:pt x="0" y="163830"/>
                </a:lnTo>
                <a:close/>
              </a:path>
            </a:pathLst>
          </a:custGeom>
          <a:ln w="12192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 sz="1400" b="1"/>
          </a:p>
        </p:txBody>
      </p:sp>
      <p:sp>
        <p:nvSpPr>
          <p:cNvPr id="15" name="object 15"/>
          <p:cNvSpPr/>
          <p:nvPr/>
        </p:nvSpPr>
        <p:spPr>
          <a:xfrm>
            <a:off x="418337" y="4291965"/>
            <a:ext cx="300990" cy="244793"/>
          </a:xfrm>
          <a:custGeom>
            <a:avLst/>
            <a:gdLst/>
            <a:ahLst/>
            <a:cxnLst/>
            <a:rect l="l" t="t" r="r" b="b"/>
            <a:pathLst>
              <a:path w="401319" h="326389">
                <a:moveTo>
                  <a:pt x="0" y="163067"/>
                </a:moveTo>
                <a:lnTo>
                  <a:pt x="7158" y="119723"/>
                </a:lnTo>
                <a:lnTo>
                  <a:pt x="27361" y="80771"/>
                </a:lnTo>
                <a:lnTo>
                  <a:pt x="58697" y="47767"/>
                </a:lnTo>
                <a:lnTo>
                  <a:pt x="99257" y="22267"/>
                </a:lnTo>
                <a:lnTo>
                  <a:pt x="147130" y="5826"/>
                </a:lnTo>
                <a:lnTo>
                  <a:pt x="200406" y="0"/>
                </a:lnTo>
                <a:lnTo>
                  <a:pt x="253681" y="5826"/>
                </a:lnTo>
                <a:lnTo>
                  <a:pt x="301554" y="22267"/>
                </a:lnTo>
                <a:lnTo>
                  <a:pt x="342114" y="47767"/>
                </a:lnTo>
                <a:lnTo>
                  <a:pt x="373450" y="80771"/>
                </a:lnTo>
                <a:lnTo>
                  <a:pt x="393653" y="119723"/>
                </a:lnTo>
                <a:lnTo>
                  <a:pt x="400812" y="163067"/>
                </a:lnTo>
                <a:lnTo>
                  <a:pt x="393653" y="206412"/>
                </a:lnTo>
                <a:lnTo>
                  <a:pt x="373450" y="245363"/>
                </a:lnTo>
                <a:lnTo>
                  <a:pt x="342114" y="278368"/>
                </a:lnTo>
                <a:lnTo>
                  <a:pt x="301554" y="303868"/>
                </a:lnTo>
                <a:lnTo>
                  <a:pt x="253681" y="320309"/>
                </a:lnTo>
                <a:lnTo>
                  <a:pt x="200406" y="326135"/>
                </a:lnTo>
                <a:lnTo>
                  <a:pt x="147130" y="320309"/>
                </a:lnTo>
                <a:lnTo>
                  <a:pt x="99257" y="303868"/>
                </a:lnTo>
                <a:lnTo>
                  <a:pt x="58697" y="278368"/>
                </a:lnTo>
                <a:lnTo>
                  <a:pt x="27361" y="245363"/>
                </a:lnTo>
                <a:lnTo>
                  <a:pt x="7158" y="206412"/>
                </a:lnTo>
                <a:lnTo>
                  <a:pt x="0" y="163067"/>
                </a:lnTo>
                <a:close/>
              </a:path>
            </a:pathLst>
          </a:custGeom>
          <a:ln w="12192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 sz="1400" b="1"/>
          </a:p>
        </p:txBody>
      </p:sp>
      <p:sp>
        <p:nvSpPr>
          <p:cNvPr id="16" name="object 16"/>
          <p:cNvSpPr txBox="1"/>
          <p:nvPr/>
        </p:nvSpPr>
        <p:spPr>
          <a:xfrm>
            <a:off x="511226" y="2636519"/>
            <a:ext cx="114776" cy="194348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400" b="1" spc="-38" dirty="0">
                <a:latin typeface="Microsoft Sans Serif"/>
                <a:cs typeface="Microsoft Sans Serif"/>
              </a:rPr>
              <a:t>1</a:t>
            </a:r>
            <a:endParaRPr sz="1400" b="1">
              <a:latin typeface="Microsoft Sans Serif"/>
              <a:cs typeface="Microsoft Sans Serif"/>
            </a:endParaRPr>
          </a:p>
          <a:p>
            <a:pPr marL="9525">
              <a:spcBef>
                <a:spcPts val="998"/>
              </a:spcBef>
            </a:pPr>
            <a:r>
              <a:rPr sz="1400" b="1" spc="-38" dirty="0">
                <a:latin typeface="Microsoft Sans Serif"/>
                <a:cs typeface="Microsoft Sans Serif"/>
              </a:rPr>
              <a:t>2</a:t>
            </a:r>
            <a:endParaRPr sz="1400" b="1">
              <a:latin typeface="Microsoft Sans Serif"/>
              <a:cs typeface="Microsoft Sans Serif"/>
            </a:endParaRPr>
          </a:p>
          <a:p>
            <a:pPr marL="9525">
              <a:spcBef>
                <a:spcPts val="994"/>
              </a:spcBef>
            </a:pPr>
            <a:r>
              <a:rPr sz="1400" b="1" spc="-38" dirty="0">
                <a:latin typeface="Microsoft Sans Serif"/>
                <a:cs typeface="Microsoft Sans Serif"/>
              </a:rPr>
              <a:t>3</a:t>
            </a:r>
            <a:endParaRPr sz="1400" b="1">
              <a:latin typeface="Microsoft Sans Serif"/>
              <a:cs typeface="Microsoft Sans Serif"/>
            </a:endParaRPr>
          </a:p>
          <a:p>
            <a:pPr marL="9525">
              <a:spcBef>
                <a:spcPts val="998"/>
              </a:spcBef>
            </a:pPr>
            <a:r>
              <a:rPr sz="1400" b="1" spc="-38" dirty="0">
                <a:latin typeface="Microsoft Sans Serif"/>
                <a:cs typeface="Microsoft Sans Serif"/>
              </a:rPr>
              <a:t>4</a:t>
            </a:r>
            <a:endParaRPr sz="1400" b="1">
              <a:latin typeface="Microsoft Sans Serif"/>
              <a:cs typeface="Microsoft Sans Serif"/>
            </a:endParaRPr>
          </a:p>
          <a:p>
            <a:pPr marL="9525">
              <a:spcBef>
                <a:spcPts val="998"/>
              </a:spcBef>
            </a:pPr>
            <a:r>
              <a:rPr sz="1400" b="1" spc="-38" dirty="0">
                <a:latin typeface="Microsoft Sans Serif"/>
                <a:cs typeface="Microsoft Sans Serif"/>
              </a:rPr>
              <a:t>5</a:t>
            </a:r>
            <a:endParaRPr sz="1400" b="1">
              <a:latin typeface="Microsoft Sans Serif"/>
              <a:cs typeface="Microsoft Sans Serif"/>
            </a:endParaRPr>
          </a:p>
          <a:p>
            <a:pPr marL="9525">
              <a:spcBef>
                <a:spcPts val="998"/>
              </a:spcBef>
            </a:pPr>
            <a:r>
              <a:rPr sz="1400" b="1" spc="-38" dirty="0">
                <a:latin typeface="Microsoft Sans Serif"/>
                <a:cs typeface="Microsoft Sans Serif"/>
              </a:rPr>
              <a:t>6</a:t>
            </a:r>
            <a:endParaRPr sz="1400" b="1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8337" y="4657725"/>
            <a:ext cx="300990" cy="244793"/>
          </a:xfrm>
          <a:custGeom>
            <a:avLst/>
            <a:gdLst/>
            <a:ahLst/>
            <a:cxnLst/>
            <a:rect l="l" t="t" r="r" b="b"/>
            <a:pathLst>
              <a:path w="401319" h="326389">
                <a:moveTo>
                  <a:pt x="0" y="163068"/>
                </a:moveTo>
                <a:lnTo>
                  <a:pt x="7158" y="119723"/>
                </a:lnTo>
                <a:lnTo>
                  <a:pt x="27361" y="80772"/>
                </a:lnTo>
                <a:lnTo>
                  <a:pt x="58697" y="47767"/>
                </a:lnTo>
                <a:lnTo>
                  <a:pt x="99257" y="22267"/>
                </a:lnTo>
                <a:lnTo>
                  <a:pt x="147130" y="5826"/>
                </a:lnTo>
                <a:lnTo>
                  <a:pt x="200406" y="0"/>
                </a:lnTo>
                <a:lnTo>
                  <a:pt x="253681" y="5826"/>
                </a:lnTo>
                <a:lnTo>
                  <a:pt x="301554" y="22267"/>
                </a:lnTo>
                <a:lnTo>
                  <a:pt x="342114" y="47767"/>
                </a:lnTo>
                <a:lnTo>
                  <a:pt x="373450" y="80771"/>
                </a:lnTo>
                <a:lnTo>
                  <a:pt x="393653" y="119723"/>
                </a:lnTo>
                <a:lnTo>
                  <a:pt x="400812" y="163068"/>
                </a:lnTo>
                <a:lnTo>
                  <a:pt x="393653" y="206412"/>
                </a:lnTo>
                <a:lnTo>
                  <a:pt x="373450" y="245364"/>
                </a:lnTo>
                <a:lnTo>
                  <a:pt x="342114" y="278368"/>
                </a:lnTo>
                <a:lnTo>
                  <a:pt x="301554" y="303868"/>
                </a:lnTo>
                <a:lnTo>
                  <a:pt x="253681" y="320309"/>
                </a:lnTo>
                <a:lnTo>
                  <a:pt x="200406" y="326136"/>
                </a:lnTo>
                <a:lnTo>
                  <a:pt x="147130" y="320309"/>
                </a:lnTo>
                <a:lnTo>
                  <a:pt x="99257" y="303868"/>
                </a:lnTo>
                <a:lnTo>
                  <a:pt x="58697" y="278368"/>
                </a:lnTo>
                <a:lnTo>
                  <a:pt x="27361" y="245364"/>
                </a:lnTo>
                <a:lnTo>
                  <a:pt x="7158" y="206412"/>
                </a:lnTo>
                <a:lnTo>
                  <a:pt x="0" y="163068"/>
                </a:lnTo>
                <a:close/>
              </a:path>
            </a:pathLst>
          </a:custGeom>
          <a:ln w="12192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 sz="1400" b="1"/>
          </a:p>
        </p:txBody>
      </p:sp>
      <p:sp>
        <p:nvSpPr>
          <p:cNvPr id="18" name="object 18"/>
          <p:cNvSpPr/>
          <p:nvPr/>
        </p:nvSpPr>
        <p:spPr>
          <a:xfrm>
            <a:off x="418337" y="4990338"/>
            <a:ext cx="300990" cy="244793"/>
          </a:xfrm>
          <a:custGeom>
            <a:avLst/>
            <a:gdLst/>
            <a:ahLst/>
            <a:cxnLst/>
            <a:rect l="l" t="t" r="r" b="b"/>
            <a:pathLst>
              <a:path w="401319" h="326389">
                <a:moveTo>
                  <a:pt x="0" y="163067"/>
                </a:moveTo>
                <a:lnTo>
                  <a:pt x="7158" y="119723"/>
                </a:lnTo>
                <a:lnTo>
                  <a:pt x="27361" y="80771"/>
                </a:lnTo>
                <a:lnTo>
                  <a:pt x="58697" y="47767"/>
                </a:lnTo>
                <a:lnTo>
                  <a:pt x="99257" y="22267"/>
                </a:lnTo>
                <a:lnTo>
                  <a:pt x="147130" y="5826"/>
                </a:lnTo>
                <a:lnTo>
                  <a:pt x="200406" y="0"/>
                </a:lnTo>
                <a:lnTo>
                  <a:pt x="253681" y="5826"/>
                </a:lnTo>
                <a:lnTo>
                  <a:pt x="301554" y="22267"/>
                </a:lnTo>
                <a:lnTo>
                  <a:pt x="342114" y="47767"/>
                </a:lnTo>
                <a:lnTo>
                  <a:pt x="373450" y="80771"/>
                </a:lnTo>
                <a:lnTo>
                  <a:pt x="393653" y="119723"/>
                </a:lnTo>
                <a:lnTo>
                  <a:pt x="400812" y="163067"/>
                </a:lnTo>
                <a:lnTo>
                  <a:pt x="393653" y="206416"/>
                </a:lnTo>
                <a:lnTo>
                  <a:pt x="373450" y="245369"/>
                </a:lnTo>
                <a:lnTo>
                  <a:pt x="342114" y="278372"/>
                </a:lnTo>
                <a:lnTo>
                  <a:pt x="301554" y="303871"/>
                </a:lnTo>
                <a:lnTo>
                  <a:pt x="253681" y="320310"/>
                </a:lnTo>
                <a:lnTo>
                  <a:pt x="200406" y="326135"/>
                </a:lnTo>
                <a:lnTo>
                  <a:pt x="147130" y="320310"/>
                </a:lnTo>
                <a:lnTo>
                  <a:pt x="99257" y="303871"/>
                </a:lnTo>
                <a:lnTo>
                  <a:pt x="58697" y="278372"/>
                </a:lnTo>
                <a:lnTo>
                  <a:pt x="27361" y="245369"/>
                </a:lnTo>
                <a:lnTo>
                  <a:pt x="7158" y="206416"/>
                </a:lnTo>
                <a:lnTo>
                  <a:pt x="0" y="163067"/>
                </a:lnTo>
                <a:close/>
              </a:path>
            </a:pathLst>
          </a:custGeom>
          <a:ln w="12192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 sz="1400" b="1"/>
          </a:p>
        </p:txBody>
      </p:sp>
      <p:sp>
        <p:nvSpPr>
          <p:cNvPr id="19" name="object 19"/>
          <p:cNvSpPr/>
          <p:nvPr/>
        </p:nvSpPr>
        <p:spPr>
          <a:xfrm>
            <a:off x="418337" y="5321808"/>
            <a:ext cx="300990" cy="245745"/>
          </a:xfrm>
          <a:custGeom>
            <a:avLst/>
            <a:gdLst/>
            <a:ahLst/>
            <a:cxnLst/>
            <a:rect l="l" t="t" r="r" b="b"/>
            <a:pathLst>
              <a:path w="401319" h="327660">
                <a:moveTo>
                  <a:pt x="0" y="163829"/>
                </a:moveTo>
                <a:lnTo>
                  <a:pt x="7158" y="120275"/>
                </a:lnTo>
                <a:lnTo>
                  <a:pt x="27361" y="81138"/>
                </a:lnTo>
                <a:lnTo>
                  <a:pt x="58697" y="47982"/>
                </a:lnTo>
                <a:lnTo>
                  <a:pt x="99257" y="22366"/>
                </a:lnTo>
                <a:lnTo>
                  <a:pt x="147130" y="5851"/>
                </a:lnTo>
                <a:lnTo>
                  <a:pt x="200406" y="0"/>
                </a:lnTo>
                <a:lnTo>
                  <a:pt x="253681" y="5851"/>
                </a:lnTo>
                <a:lnTo>
                  <a:pt x="301554" y="22366"/>
                </a:lnTo>
                <a:lnTo>
                  <a:pt x="342114" y="47982"/>
                </a:lnTo>
                <a:lnTo>
                  <a:pt x="373450" y="81138"/>
                </a:lnTo>
                <a:lnTo>
                  <a:pt x="393653" y="120275"/>
                </a:lnTo>
                <a:lnTo>
                  <a:pt x="400812" y="163829"/>
                </a:lnTo>
                <a:lnTo>
                  <a:pt x="393653" y="207380"/>
                </a:lnTo>
                <a:lnTo>
                  <a:pt x="373450" y="246515"/>
                </a:lnTo>
                <a:lnTo>
                  <a:pt x="342114" y="279673"/>
                </a:lnTo>
                <a:lnTo>
                  <a:pt x="301554" y="305291"/>
                </a:lnTo>
                <a:lnTo>
                  <a:pt x="253681" y="321807"/>
                </a:lnTo>
                <a:lnTo>
                  <a:pt x="200406" y="327659"/>
                </a:lnTo>
                <a:lnTo>
                  <a:pt x="147130" y="321807"/>
                </a:lnTo>
                <a:lnTo>
                  <a:pt x="99257" y="305291"/>
                </a:lnTo>
                <a:lnTo>
                  <a:pt x="58697" y="279673"/>
                </a:lnTo>
                <a:lnTo>
                  <a:pt x="27361" y="246515"/>
                </a:lnTo>
                <a:lnTo>
                  <a:pt x="7158" y="207380"/>
                </a:lnTo>
                <a:lnTo>
                  <a:pt x="0" y="163829"/>
                </a:lnTo>
                <a:close/>
              </a:path>
            </a:pathLst>
          </a:custGeom>
          <a:ln w="12192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 sz="1400" b="1"/>
          </a:p>
        </p:txBody>
      </p:sp>
      <p:sp>
        <p:nvSpPr>
          <p:cNvPr id="20" name="object 20"/>
          <p:cNvSpPr txBox="1"/>
          <p:nvPr/>
        </p:nvSpPr>
        <p:spPr>
          <a:xfrm>
            <a:off x="511226" y="4663783"/>
            <a:ext cx="114776" cy="91242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400" b="1" spc="-38" dirty="0">
                <a:latin typeface="Microsoft Sans Serif"/>
                <a:cs typeface="Microsoft Sans Serif"/>
              </a:rPr>
              <a:t>7</a:t>
            </a:r>
            <a:endParaRPr sz="1400" b="1">
              <a:latin typeface="Microsoft Sans Serif"/>
              <a:cs typeface="Microsoft Sans Serif"/>
            </a:endParaRPr>
          </a:p>
          <a:p>
            <a:pPr marL="9525">
              <a:spcBef>
                <a:spcPts val="998"/>
              </a:spcBef>
            </a:pPr>
            <a:r>
              <a:rPr sz="1400" b="1" spc="-38" dirty="0">
                <a:latin typeface="Microsoft Sans Serif"/>
                <a:cs typeface="Microsoft Sans Serif"/>
              </a:rPr>
              <a:t>8</a:t>
            </a:r>
            <a:endParaRPr sz="1400" b="1">
              <a:latin typeface="Microsoft Sans Serif"/>
              <a:cs typeface="Microsoft Sans Serif"/>
            </a:endParaRPr>
          </a:p>
          <a:p>
            <a:pPr marL="9525">
              <a:spcBef>
                <a:spcPts val="998"/>
              </a:spcBef>
            </a:pPr>
            <a:r>
              <a:rPr sz="1400" b="1" spc="-38" dirty="0">
                <a:latin typeface="Microsoft Sans Serif"/>
                <a:cs typeface="Microsoft Sans Serif"/>
              </a:rPr>
              <a:t>9</a:t>
            </a:r>
            <a:endParaRPr sz="1400" b="1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2108" y="2698553"/>
            <a:ext cx="8108633" cy="285655"/>
          </a:xfrm>
          <a:prstGeom prst="rect">
            <a:avLst/>
          </a:prstGeom>
          <a:ln w="12192">
            <a:solidFill>
              <a:srgbClr val="685BB5"/>
            </a:solidFill>
          </a:ln>
        </p:spPr>
        <p:txBody>
          <a:bodyPr vert="horz" wrap="square" lIns="0" tIns="39052" rIns="0" bIns="0" rtlCol="0">
            <a:spAutoFit/>
          </a:bodyPr>
          <a:lstStyle/>
          <a:p>
            <a:pPr marL="68580">
              <a:spcBef>
                <a:spcPts val="307"/>
              </a:spcBef>
            </a:pP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спланировать 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sz="16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600" spc="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конкретным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темам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2108" y="3959351"/>
            <a:ext cx="8108633" cy="224099"/>
          </a:xfrm>
          <a:prstGeom prst="rect">
            <a:avLst/>
          </a:prstGeom>
          <a:ln w="12192">
            <a:solidFill>
              <a:srgbClr val="685BB5"/>
            </a:solidFill>
          </a:ln>
        </p:spPr>
        <p:txBody>
          <a:bodyPr vert="horz" wrap="square" lIns="0" tIns="39052" rIns="0" bIns="0" rtlCol="0">
            <a:spAutoFit/>
          </a:bodyPr>
          <a:lstStyle/>
          <a:p>
            <a:pPr marL="68580">
              <a:spcBef>
                <a:spcPts val="307"/>
              </a:spcBef>
            </a:pPr>
            <a:r>
              <a:rPr sz="1200" dirty="0">
                <a:latin typeface="Microsoft Sans Serif"/>
                <a:cs typeface="Microsoft Sans Serif"/>
              </a:rPr>
              <a:t>оценить</a:t>
            </a:r>
            <a:r>
              <a:rPr sz="1200" spc="-38" dirty="0">
                <a:latin typeface="Microsoft Sans Serif"/>
                <a:cs typeface="Microsoft Sans Serif"/>
              </a:rPr>
              <a:t> </a:t>
            </a:r>
            <a:r>
              <a:rPr sz="1200" spc="-8" dirty="0">
                <a:latin typeface="Microsoft Sans Serif"/>
                <a:cs typeface="Microsoft Sans Serif"/>
              </a:rPr>
              <a:t>деятельность</a:t>
            </a:r>
            <a:r>
              <a:rPr sz="1200" spc="-53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обучающихся</a:t>
            </a:r>
            <a:r>
              <a:rPr sz="1200" spc="-4" dirty="0">
                <a:latin typeface="Microsoft Sans Serif"/>
                <a:cs typeface="Microsoft Sans Serif"/>
              </a:rPr>
              <a:t> </a:t>
            </a:r>
            <a:r>
              <a:rPr sz="1200" spc="-8" dirty="0">
                <a:latin typeface="Microsoft Sans Serif"/>
                <a:cs typeface="Microsoft Sans Serif"/>
              </a:rPr>
              <a:t>посредством</a:t>
            </a:r>
            <a:r>
              <a:rPr sz="1200" spc="-49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методов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приёмов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8" dirty="0">
                <a:latin typeface="Microsoft Sans Serif"/>
                <a:cs typeface="Microsoft Sans Serif"/>
              </a:rPr>
              <a:t>формирующего</a:t>
            </a:r>
            <a:r>
              <a:rPr sz="1200" spc="-26" dirty="0">
                <a:latin typeface="Microsoft Sans Serif"/>
                <a:cs typeface="Microsoft Sans Serif"/>
              </a:rPr>
              <a:t> </a:t>
            </a:r>
            <a:r>
              <a:rPr sz="1200" spc="-8" dirty="0">
                <a:latin typeface="Microsoft Sans Serif"/>
                <a:cs typeface="Microsoft Sans Serif"/>
              </a:rPr>
              <a:t>оценивания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2108" y="4990338"/>
            <a:ext cx="8108633" cy="254396"/>
          </a:xfrm>
          <a:prstGeom prst="rect">
            <a:avLst/>
          </a:prstGeom>
          <a:ln w="12192">
            <a:solidFill>
              <a:srgbClr val="685BB5"/>
            </a:solidFill>
          </a:ln>
        </p:spPr>
        <p:txBody>
          <a:bodyPr vert="horz" wrap="square" lIns="0" tIns="38576" rIns="0" bIns="0" rtlCol="0">
            <a:spAutoFit/>
          </a:bodyPr>
          <a:lstStyle/>
          <a:p>
            <a:pPr marL="68580">
              <a:spcBef>
                <a:spcPts val="304"/>
              </a:spcBef>
            </a:pPr>
            <a:r>
              <a:rPr sz="1400" spc="-8" dirty="0">
                <a:latin typeface="Microsoft Sans Serif"/>
                <a:cs typeface="Microsoft Sans Serif"/>
              </a:rPr>
              <a:t>определить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место</a:t>
            </a:r>
            <a:r>
              <a:rPr sz="1400" spc="-41" dirty="0">
                <a:latin typeface="Microsoft Sans Serif"/>
                <a:cs typeface="Microsoft Sans Serif"/>
              </a:rPr>
              <a:t> </a:t>
            </a:r>
            <a:r>
              <a:rPr sz="1400" spc="-8" dirty="0">
                <a:latin typeface="Microsoft Sans Serif"/>
                <a:cs typeface="Microsoft Sans Serif"/>
              </a:rPr>
              <a:t>обучающегося</a:t>
            </a:r>
            <a:r>
              <a:rPr sz="1400" spc="-3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на</a:t>
            </a:r>
            <a:r>
              <a:rPr sz="1400" spc="-3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пути</a:t>
            </a:r>
            <a:r>
              <a:rPr sz="1400" spc="-11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к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достижению</a:t>
            </a:r>
            <a:r>
              <a:rPr sz="1400" spc="-41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цели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5472" y="5867400"/>
            <a:ext cx="8693728" cy="94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1" dirty="0" smtClean="0">
                <a:solidFill>
                  <a:srgbClr val="000000"/>
                </a:solidFill>
                <a:effectLst/>
                <a:latin typeface="Fira Sans"/>
              </a:rPr>
              <a:t>Самый удобный тип планирования – ежедневный, потому что с его помощью вы сможете контролировать достижение цели постоянно. Сделайте чек-лист*   из реплик учителя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451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325371"/>
            <a:ext cx="9143999" cy="8266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marR="5080">
              <a:lnSpc>
                <a:spcPct val="100000"/>
              </a:lnSpc>
              <a:spcBef>
                <a:spcPts val="100"/>
              </a:spcBef>
            </a:pPr>
            <a:r>
              <a:rPr sz="24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fipi.ru</a:t>
            </a:r>
            <a:r>
              <a:rPr sz="2400" b="1" spc="-45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b="1" spc="-7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sz="2400" b="1" spc="-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</a:t>
            </a:r>
            <a:r>
              <a:rPr sz="2400" b="1" spc="18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</a:t>
            </a:r>
            <a:r>
              <a:rPr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 err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измерений</a:t>
            </a:r>
            <a:endParaRPr lang="ru-RU" sz="2400" b="1" spc="-15" dirty="0" smtClean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8120" marR="5080">
              <a:lnSpc>
                <a:spcPct val="100000"/>
              </a:lnSpc>
              <a:spcBef>
                <a:spcPts val="100"/>
              </a:spcBef>
            </a:pPr>
            <a:r>
              <a:rPr lang="en-US" sz="2400" b="1" u="sng" spc="-1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fipi.ru/navigator-</a:t>
            </a:r>
            <a:r>
              <a:rPr lang="en-US" sz="2400" b="1" u="sng" spc="-15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podgotovki</a:t>
            </a:r>
            <a:r>
              <a:rPr lang="en-US" sz="2400" b="1" u="sng" spc="-1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u="sng" spc="-15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navigator-ege#ru</a:t>
            </a:r>
            <a:endParaRPr lang="ru-RU" sz="2400" b="1" u="sng" spc="-15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8120" marR="5080">
              <a:lnSpc>
                <a:spcPct val="100000"/>
              </a:lnSpc>
              <a:spcBef>
                <a:spcPts val="100"/>
              </a:spcBef>
            </a:pPr>
            <a:r>
              <a:rPr lang="ru-RU" sz="2400" b="1" spc="-15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Навигатор самостоятельной подготовки к ЕГЭ</a:t>
            </a:r>
            <a:endParaRPr lang="ru-RU" sz="2400" b="1" spc="-15" dirty="0" smtClean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8120" marR="5080">
              <a:spcBef>
                <a:spcPts val="100"/>
              </a:spcBef>
            </a:pPr>
            <a:r>
              <a:rPr lang="en-US" sz="2400" b="1" u="sng" spc="-1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rustutors.ru</a:t>
            </a:r>
            <a:r>
              <a:rPr lang="ru-RU" sz="2400" b="1" u="sng" spc="-1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Русский язык для всех: подготовка к ЕГЭ, ОГЭ, ВПР по русскому языку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</a:t>
            </a:r>
          </a:p>
          <a:p>
            <a:pPr marL="198120" marR="5080">
              <a:spcBef>
                <a:spcPts val="100"/>
              </a:spcBef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rus-ege.sdamgia.ru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портал для подготовки к экзаменам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saharina.ru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 учителя русского языка и литературы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Захарьиной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Елены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Алексеевны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gramota.ru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справочники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где-</a:t>
            </a:r>
            <a:r>
              <a:rPr lang="ru-RU" sz="2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ударение.рф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онлайн-словарь ударений русского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learningapps.org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упражнения по русскому языку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198120" marR="5080">
              <a:spcBef>
                <a:spcPts val="100"/>
              </a:spcBef>
            </a:pPr>
            <a:endParaRPr lang="ru-RU" sz="2400" b="1" dirty="0" smtClean="0"/>
          </a:p>
          <a:p>
            <a:pPr marL="198120" marR="5080">
              <a:spcBef>
                <a:spcPts val="100"/>
              </a:spcBef>
            </a:pPr>
            <a:endParaRPr lang="ru-RU" sz="2400" b="1" dirty="0" smtClean="0"/>
          </a:p>
          <a:p>
            <a:pPr marL="198120" marR="5080">
              <a:spcBef>
                <a:spcPts val="100"/>
              </a:spcBef>
            </a:pPr>
            <a:endParaRPr lang="ru-RU" sz="2400" b="1" dirty="0"/>
          </a:p>
          <a:p>
            <a:pPr marL="198120" marR="5080">
              <a:lnSpc>
                <a:spcPct val="100000"/>
              </a:lnSpc>
              <a:spcBef>
                <a:spcPts val="100"/>
              </a:spcBef>
            </a:pPr>
            <a:endParaRPr lang="ru-RU" sz="2400" b="1" u="sng" spc="-15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198120" marR="5080">
              <a:lnSpc>
                <a:spcPct val="100000"/>
              </a:lnSpc>
              <a:spcBef>
                <a:spcPts val="100"/>
              </a:spcBef>
            </a:pPr>
            <a:endParaRPr lang="ru-RU" sz="2400" b="1" spc="-15" dirty="0" smtClean="0">
              <a:solidFill>
                <a:srgbClr val="404040"/>
              </a:solidFill>
              <a:latin typeface="Cambria"/>
              <a:cs typeface="Cambria"/>
            </a:endParaRPr>
          </a:p>
          <a:p>
            <a:pPr marL="198120" marR="508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04162" y="471881"/>
            <a:ext cx="562063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11935" algn="l"/>
              </a:tabLst>
            </a:pPr>
            <a:r>
              <a:rPr lang="ru-RU" sz="2400" dirty="0"/>
              <a:t>Интерактивные технологии </a:t>
            </a:r>
            <a:br>
              <a:rPr lang="ru-RU" sz="2400" dirty="0"/>
            </a:br>
            <a:endParaRPr sz="2400" dirty="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43421"/>
            <a:ext cx="1999361" cy="10903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88" y="-609600"/>
            <a:ext cx="9085988" cy="73152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01398" y="1981200"/>
            <a:ext cx="457201" cy="377266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614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8598" y="1676400"/>
            <a:ext cx="152401" cy="7641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0" y="2590800"/>
            <a:ext cx="228599" cy="31630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5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525000" cy="73152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10998" y="1905000"/>
            <a:ext cx="685801" cy="384886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598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0198" y="1752600"/>
            <a:ext cx="76201" cy="6879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55"/>
            <a:ext cx="8991600" cy="73152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11353799" y="2133601"/>
            <a:ext cx="1295399" cy="362026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884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76" y="152400"/>
            <a:ext cx="8567724" cy="738664"/>
          </a:xfrm>
        </p:spPr>
        <p:txBody>
          <a:bodyPr/>
          <a:lstStyle/>
          <a:p>
            <a:r>
              <a:rPr lang="ru-RU" sz="2400" dirty="0"/>
              <a:t>Протокол проверки результатов единого государственного экзамена в 2023 г.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11277600" y="1524000"/>
            <a:ext cx="2590800" cy="316306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0" y="1143000"/>
          <a:ext cx="90678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Лист" r:id="rId5" imgW="4476743" imgH="2562205" progId="Excel.Sheet.12">
                  <p:embed/>
                </p:oleObj>
              </mc:Choice>
              <mc:Fallback>
                <p:oleObj name="Лист" r:id="rId5" imgW="4476743" imgH="2562205" progId="Excel.Sheet.12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143000"/>
                        <a:ext cx="9067800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7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6"/>
    </mc:Choice>
    <mc:Fallback xmlns="">
      <p:transition spd="slow" advTm="7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7600" y="533401"/>
            <a:ext cx="9906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137" y="1600200"/>
            <a:ext cx="8518246" cy="2462213"/>
          </a:xfrm>
        </p:spPr>
        <p:txBody>
          <a:bodyPr/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926465" algn="l"/>
                <a:tab pos="927100" algn="l"/>
              </a:tabLst>
            </a:pPr>
            <a:r>
              <a:rPr lang="ru-RU" sz="2800" b="1" dirty="0">
                <a:solidFill>
                  <a:srgbClr val="001F5F"/>
                </a:solidFill>
                <a:latin typeface="Cambria"/>
                <a:cs typeface="Cambria"/>
              </a:rPr>
              <a:t>Подготовка к Устному собеседованию (9), </a:t>
            </a:r>
            <a:r>
              <a:rPr lang="ru-RU" sz="2800" b="1" dirty="0" smtClean="0">
                <a:solidFill>
                  <a:srgbClr val="001F5F"/>
                </a:solidFill>
                <a:latin typeface="Cambria"/>
                <a:cs typeface="Cambria"/>
              </a:rPr>
              <a:t>ГВЭ, ОГЭ</a:t>
            </a:r>
            <a:r>
              <a:rPr lang="ru-RU" sz="2800" b="1" dirty="0">
                <a:solidFill>
                  <a:srgbClr val="001F5F"/>
                </a:solidFill>
                <a:latin typeface="Cambria"/>
                <a:cs typeface="Cambria"/>
              </a:rPr>
              <a:t>, </a:t>
            </a:r>
            <a:endParaRPr lang="ru-RU" sz="28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  <a:buClr>
                <a:srgbClr val="001F5F"/>
              </a:buClr>
            </a:pPr>
            <a:endParaRPr lang="ru-RU" sz="2800" dirty="0">
              <a:latin typeface="Cambria"/>
              <a:cs typeface="Cambria"/>
            </a:endParaRPr>
          </a:p>
          <a:p>
            <a:pPr marL="12700" algn="ctr">
              <a:lnSpc>
                <a:spcPct val="100000"/>
              </a:lnSpc>
              <a:tabLst>
                <a:tab pos="926465" algn="l"/>
                <a:tab pos="927100" algn="l"/>
              </a:tabLst>
            </a:pPr>
            <a:r>
              <a:rPr lang="ru-RU" sz="2800" b="1" dirty="0">
                <a:solidFill>
                  <a:srgbClr val="001F5F"/>
                </a:solidFill>
                <a:latin typeface="Cambria"/>
                <a:cs typeface="Cambria"/>
              </a:rPr>
              <a:t>Подготовка к Итоговому сочинению(11), ЕГЭ по русскому языку и литературе</a:t>
            </a:r>
          </a:p>
          <a:p>
            <a:endParaRPr lang="ru-RU" dirty="0"/>
          </a:p>
        </p:txBody>
      </p:sp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4191000"/>
            <a:ext cx="3013075" cy="238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1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137" y="437330"/>
            <a:ext cx="8567724" cy="519316"/>
          </a:xfrm>
        </p:spPr>
        <p:txBody>
          <a:bodyPr/>
          <a:lstStyle/>
          <a:p>
            <a:r>
              <a:rPr lang="ru-RU" dirty="0" smtClean="0"/>
              <a:t>ШАГ 4  Рефлексия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648954"/>
            <a:ext cx="3155171" cy="2188264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137" y="1102044"/>
            <a:ext cx="8734434" cy="54511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2" y="911680"/>
            <a:ext cx="2701896" cy="47595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88" y="1247443"/>
            <a:ext cx="2817289" cy="51603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22" y="16282"/>
            <a:ext cx="2321460" cy="4642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40273">
            <a:off x="1118455" y="3331220"/>
            <a:ext cx="2218063" cy="443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30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980" y="5356513"/>
            <a:ext cx="6966747" cy="64423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1F5F"/>
                </a:solidFill>
                <a:latin typeface="Georgia"/>
                <a:cs typeface="Georgia"/>
              </a:rPr>
              <a:t>БЛАГОДАРЮ</a:t>
            </a:r>
            <a:r>
              <a:rPr lang="ru-RU" spc="-49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lang="ru-RU" b="1" dirty="0">
                <a:solidFill>
                  <a:srgbClr val="001F5F"/>
                </a:solidFill>
                <a:latin typeface="Georgia"/>
                <a:cs typeface="Georgia"/>
              </a:rPr>
              <a:t>ЗА</a:t>
            </a:r>
            <a:r>
              <a:rPr lang="ru-RU" spc="-26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lang="ru-RU" spc="-8" dirty="0">
                <a:solidFill>
                  <a:srgbClr val="001F5F"/>
                </a:solidFill>
                <a:latin typeface="Georgia"/>
                <a:cs typeface="Georgia"/>
              </a:rPr>
              <a:t>ВНИМАНИЕ!</a:t>
            </a:r>
            <a:r>
              <a:rPr lang="ru-RU" dirty="0">
                <a:latin typeface="Georgia"/>
                <a:cs typeface="Georgia"/>
              </a:rPr>
              <a:t/>
            </a:r>
            <a:br>
              <a:rPr lang="ru-RU" dirty="0">
                <a:latin typeface="Georgia"/>
                <a:cs typeface="Georgia"/>
              </a:rPr>
            </a:br>
            <a:endParaRPr lang="ru-RU" dirty="0"/>
          </a:p>
        </p:txBody>
      </p:sp>
      <p:pic>
        <p:nvPicPr>
          <p:cNvPr id="4" name="object 3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345981" y="1457433"/>
            <a:ext cx="6281672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4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25199" y="139191"/>
            <a:ext cx="990600" cy="2418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304799" y="132264"/>
            <a:ext cx="8839199" cy="67377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26465" algn="l"/>
                <a:tab pos="927100" algn="l"/>
              </a:tabLst>
            </a:pPr>
            <a:r>
              <a:rPr lang="ru-RU" sz="2400" b="1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с которыми сталкивается учитель-словесник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tabLst>
                <a:tab pos="926465" algn="l"/>
                <a:tab pos="927100" algn="l"/>
              </a:tabLst>
            </a:pP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077595" algn="just">
              <a:spcBef>
                <a:spcPts val="425"/>
              </a:spcBef>
              <a:tabLst>
                <a:tab pos="241300" algn="l"/>
              </a:tabLst>
            </a:pPr>
            <a:r>
              <a:rPr lang="ru-RU" sz="2400" b="1" spc="-2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400" b="1" spc="-8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ФИПИ </a:t>
            </a:r>
            <a:r>
              <a:rPr lang="ru-RU" sz="2400" b="1" spc="-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вносит </a:t>
            </a:r>
            <a:r>
              <a:rPr lang="ru-RU" sz="2400" b="1" spc="-2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корректировки </a:t>
            </a:r>
            <a:r>
              <a:rPr lang="ru-RU" sz="2400" b="1" spc="-58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spc="-2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</a:t>
            </a:r>
            <a:r>
              <a:rPr lang="ru-RU" sz="2400" b="1" spc="-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spc="-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экзаменационных</a:t>
            </a:r>
            <a:r>
              <a:rPr lang="ru-RU" sz="2400" b="1" spc="2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r>
              <a:rPr lang="ru-RU" sz="2400" b="1" spc="-1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ЕГЭ</a:t>
            </a:r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spcBef>
                <a:spcPts val="1005"/>
              </a:spcBef>
              <a:buClr>
                <a:srgbClr val="001F5F"/>
              </a:buClr>
              <a:buSzPct val="75000"/>
              <a:tabLst>
                <a:tab pos="316865" algn="l"/>
                <a:tab pos="317500" algn="l"/>
              </a:tabLst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spc="-2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ru-RU" sz="2400" b="1" spc="-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6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400" b="1" spc="-3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2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изменились</a:t>
            </a:r>
            <a:r>
              <a:rPr lang="ru-RU" sz="2400" b="1" spc="8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формулировки</a:t>
            </a:r>
            <a:r>
              <a:rPr lang="ru-RU" sz="2400" b="1" spc="9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3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</a:t>
            </a:r>
            <a:r>
              <a:rPr lang="ru-RU" sz="2400" b="1" spc="-58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заданий,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spc="-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снизился </a:t>
            </a:r>
            <a:r>
              <a:rPr lang="ru-RU" sz="2400" b="1" spc="-2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</a:t>
            </a:r>
            <a:r>
              <a:rPr lang="ru-RU" sz="2400" b="1" spc="-1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балл</a:t>
            </a:r>
            <a:r>
              <a:rPr lang="ru-RU" sz="2400" b="1" spc="-1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и литературе</a:t>
            </a:r>
          </a:p>
          <a:p>
            <a:pPr marL="12700" marR="5080">
              <a:spcBef>
                <a:spcPts val="1005"/>
              </a:spcBef>
              <a:buClr>
                <a:srgbClr val="001F5F"/>
              </a:buClr>
              <a:buSzPct val="75000"/>
              <a:tabLst>
                <a:tab pos="316865" algn="l"/>
                <a:tab pos="317500" algn="l"/>
              </a:tabLs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 </a:t>
            </a:r>
            <a:r>
              <a:rPr lang="ru-RU" sz="2800" b="1" dirty="0">
                <a:solidFill>
                  <a:srgbClr val="00B050"/>
                </a:solidFill>
              </a:rPr>
              <a:t>в формулировки заданий и систему оценивания их выполнения внесены изменения.</a:t>
            </a:r>
          </a:p>
          <a:p>
            <a:pPr marL="12700" marR="5080">
              <a:spcBef>
                <a:spcPts val="1005"/>
              </a:spcBef>
              <a:buClr>
                <a:srgbClr val="001F5F"/>
              </a:buClr>
              <a:buSzPct val="75000"/>
              <a:tabLst>
                <a:tab pos="316865" algn="l"/>
                <a:tab pos="317500" algn="l"/>
              </a:tabLst>
            </a:pP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часов по русскому языку ( в 11 классе 2 часа русского языка , 1 час  элективного курса)</a:t>
            </a:r>
          </a:p>
          <a:p>
            <a:pPr marL="12700" marR="5080">
              <a:spcBef>
                <a:spcPts val="1005"/>
              </a:spcBef>
              <a:buClr>
                <a:srgbClr val="001F5F"/>
              </a:buClr>
              <a:buSzPct val="75000"/>
              <a:tabLst>
                <a:tab pos="316865" algn="l"/>
                <a:tab pos="317500" algn="l"/>
              </a:tabLst>
            </a:pP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spcBef>
                <a:spcPts val="1005"/>
              </a:spcBef>
              <a:buClr>
                <a:srgbClr val="001F5F"/>
              </a:buClr>
              <a:buSzPct val="75000"/>
              <a:tabLst>
                <a:tab pos="316865" algn="l"/>
                <a:tab pos="317500" algn="l"/>
              </a:tabLst>
            </a:pP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7100" indent="-914400">
              <a:lnSpc>
                <a:spcPct val="100000"/>
              </a:lnSpc>
              <a:buFont typeface="Arial MT"/>
              <a:buChar char="•"/>
              <a:tabLst>
                <a:tab pos="926465" algn="l"/>
                <a:tab pos="927100" algn="l"/>
              </a:tabLst>
            </a:pPr>
            <a:endParaRPr lang="ru-RU" sz="2400" dirty="0">
              <a:latin typeface="Cambria"/>
              <a:cs typeface="Cambria"/>
            </a:endParaRPr>
          </a:p>
          <a:p>
            <a:pPr marL="927100" indent="-914400">
              <a:lnSpc>
                <a:spcPct val="100000"/>
              </a:lnSpc>
              <a:buFont typeface="Arial MT"/>
              <a:buChar char="•"/>
              <a:tabLst>
                <a:tab pos="926465" algn="l"/>
                <a:tab pos="927100" algn="l"/>
              </a:tabLst>
            </a:pPr>
            <a:endParaRPr lang="ru-RU" sz="2400" dirty="0" smtClean="0">
              <a:latin typeface="Cambria"/>
              <a:cs typeface="Cambria"/>
            </a:endParaRPr>
          </a:p>
        </p:txBody>
      </p:sp>
      <p:pic>
        <p:nvPicPr>
          <p:cNvPr id="8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0" y="4953000"/>
            <a:ext cx="2133598" cy="18192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302" y="280162"/>
            <a:ext cx="83185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mtClean="0">
                <a:solidFill>
                  <a:srgbClr val="921217"/>
                </a:solidFill>
                <a:latin typeface="Times New Roman"/>
                <a:cs typeface="Times New Roman"/>
              </a:rPr>
              <a:t>ЕГЭ</a:t>
            </a:r>
            <a:r>
              <a:rPr lang="ru-RU" dirty="0" smtClean="0">
                <a:solidFill>
                  <a:srgbClr val="921217"/>
                </a:solidFill>
                <a:latin typeface="Times New Roman"/>
                <a:cs typeface="Times New Roman"/>
              </a:rPr>
              <a:t> 2024</a:t>
            </a:r>
            <a:endParaRPr dirty="0">
              <a:solidFill>
                <a:srgbClr val="921217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1889" y="280162"/>
            <a:ext cx="25406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5" dirty="0">
                <a:solidFill>
                  <a:srgbClr val="921217"/>
                </a:solidFill>
                <a:latin typeface="Times New Roman"/>
                <a:cs typeface="Times New Roman"/>
              </a:rPr>
              <a:t>Русский</a:t>
            </a:r>
            <a:r>
              <a:rPr sz="3200" b="1" spc="-170" dirty="0">
                <a:solidFill>
                  <a:srgbClr val="921217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921217"/>
                </a:solidFill>
                <a:latin typeface="Times New Roman"/>
                <a:cs typeface="Times New Roman"/>
              </a:rPr>
              <a:t>язык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0433" y="1551813"/>
            <a:ext cx="852233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buSzPct val="95000"/>
              <a:buAutoNum type="arabicPeriod"/>
              <a:tabLst>
                <a:tab pos="205104" algn="l"/>
              </a:tabLst>
            </a:pP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заданиях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13</a:t>
            </a:r>
            <a:r>
              <a:rPr sz="2000" dirty="0">
                <a:latin typeface="Times New Roman"/>
                <a:cs typeface="Times New Roman"/>
              </a:rPr>
              <a:t> 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14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изменены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формулировка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задания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система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ответов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(множественный</a:t>
            </a:r>
            <a:r>
              <a:rPr sz="2000" spc="-5" dirty="0">
                <a:latin typeface="Times New Roman"/>
                <a:cs typeface="Times New Roman"/>
              </a:rPr>
              <a:t> выбор</a:t>
            </a:r>
            <a:r>
              <a:rPr sz="2000" dirty="0">
                <a:latin typeface="Times New Roman"/>
                <a:cs typeface="Times New Roman"/>
              </a:rPr>
              <a:t> 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виде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цифр).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Одновременно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этим</a:t>
            </a:r>
            <a:r>
              <a:rPr sz="2000" dirty="0">
                <a:latin typeface="Times New Roman"/>
                <a:cs typeface="Times New Roman"/>
              </a:rPr>
              <a:t> расширен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языковой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материал.</a:t>
            </a:r>
            <a:endParaRPr sz="2000">
              <a:latin typeface="Times New Roman"/>
              <a:cs typeface="Times New Roman"/>
            </a:endParaRPr>
          </a:p>
          <a:p>
            <a:pPr marL="266700" indent="-254635" algn="just">
              <a:lnSpc>
                <a:spcPct val="100000"/>
              </a:lnSpc>
              <a:buSzPct val="95000"/>
              <a:buAutoNum type="arabicPeriod"/>
              <a:tabLst>
                <a:tab pos="267335" algn="l"/>
              </a:tabLst>
            </a:pPr>
            <a:r>
              <a:rPr sz="2000" spc="-5" dirty="0">
                <a:latin typeface="Times New Roman"/>
                <a:cs typeface="Times New Roman"/>
              </a:rPr>
              <a:t>Изменена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система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оценивания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ответов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задания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8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5" dirty="0">
                <a:latin typeface="Times New Roman"/>
                <a:cs typeface="Times New Roman"/>
              </a:rPr>
              <a:t>26.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0433" y="2771648"/>
            <a:ext cx="71831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4505" algn="l"/>
                <a:tab pos="1818639" algn="l"/>
                <a:tab pos="3662679" algn="l"/>
                <a:tab pos="4789170" algn="l"/>
                <a:tab pos="5387975" algn="l"/>
              </a:tabLst>
            </a:pPr>
            <a:r>
              <a:rPr sz="2000" dirty="0">
                <a:latin typeface="Times New Roman"/>
                <a:cs typeface="Times New Roman"/>
              </a:rPr>
              <a:t>3.	</a:t>
            </a:r>
            <a:r>
              <a:rPr sz="2000" spc="-5" dirty="0">
                <a:latin typeface="Times New Roman"/>
                <a:cs typeface="Times New Roman"/>
              </a:rPr>
              <a:t>Изменена	</a:t>
            </a:r>
            <a:r>
              <a:rPr sz="2000" spc="-25" dirty="0">
                <a:latin typeface="Times New Roman"/>
                <a:cs typeface="Times New Roman"/>
              </a:rPr>
              <a:t>формулировка	</a:t>
            </a:r>
            <a:r>
              <a:rPr sz="2000" spc="-5" dirty="0">
                <a:latin typeface="Times New Roman"/>
                <a:cs typeface="Times New Roman"/>
              </a:rPr>
              <a:t>задания	</a:t>
            </a:r>
            <a:r>
              <a:rPr sz="2000" spc="5" dirty="0">
                <a:latin typeface="Times New Roman"/>
                <a:cs typeface="Times New Roman"/>
              </a:rPr>
              <a:t>27.	</a:t>
            </a:r>
            <a:r>
              <a:rPr sz="2000" spc="-10" dirty="0">
                <a:latin typeface="Times New Roman"/>
                <a:cs typeface="Times New Roman"/>
              </a:rPr>
              <a:t>Предполагается,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13929" y="2771648"/>
            <a:ext cx="10699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57225" algn="l"/>
              </a:tabLst>
            </a:pPr>
            <a:r>
              <a:rPr sz="2000" dirty="0">
                <a:latin typeface="Times New Roman"/>
                <a:cs typeface="Times New Roman"/>
              </a:rPr>
              <a:t>ч</a:t>
            </a:r>
            <a:r>
              <a:rPr sz="2000" spc="-6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о	</a:t>
            </a:r>
            <a:r>
              <a:rPr sz="2000" spc="-5" dirty="0">
                <a:latin typeface="Times New Roman"/>
                <a:cs typeface="Times New Roman"/>
              </a:rPr>
              <a:t>при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0433" y="3077082"/>
            <a:ext cx="85121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246630" algn="l"/>
                <a:tab pos="3624579" algn="l"/>
                <a:tab pos="5014595" algn="l"/>
                <a:tab pos="5985510" algn="l"/>
              </a:tabLst>
            </a:pPr>
            <a:r>
              <a:rPr sz="2000" spc="-195" dirty="0">
                <a:latin typeface="Times New Roman"/>
                <a:cs typeface="Times New Roman"/>
              </a:rPr>
              <a:t>к</a:t>
            </a:r>
            <a:r>
              <a:rPr sz="2000" spc="-80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м</a:t>
            </a:r>
            <a:r>
              <a:rPr sz="2000" dirty="0">
                <a:latin typeface="Times New Roman"/>
                <a:cs typeface="Times New Roman"/>
              </a:rPr>
              <a:t>мен</a:t>
            </a:r>
            <a:r>
              <a:rPr sz="2000" spc="-5" dirty="0">
                <a:latin typeface="Times New Roman"/>
                <a:cs typeface="Times New Roman"/>
              </a:rPr>
              <a:t>т</a:t>
            </a:r>
            <a:r>
              <a:rPr sz="2000" spc="-2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р</a:t>
            </a:r>
            <a:r>
              <a:rPr sz="2000" spc="15" dirty="0">
                <a:latin typeface="Times New Roman"/>
                <a:cs typeface="Times New Roman"/>
              </a:rPr>
              <a:t>о</a:t>
            </a:r>
            <a:r>
              <a:rPr sz="2000" spc="-50" dirty="0">
                <a:latin typeface="Times New Roman"/>
                <a:cs typeface="Times New Roman"/>
              </a:rPr>
              <a:t>в</a:t>
            </a:r>
            <a:r>
              <a:rPr sz="2000" spc="-15" dirty="0">
                <a:latin typeface="Times New Roman"/>
                <a:cs typeface="Times New Roman"/>
              </a:rPr>
              <a:t>а</a:t>
            </a:r>
            <a:r>
              <a:rPr sz="2000" spc="-5" dirty="0">
                <a:latin typeface="Times New Roman"/>
                <a:cs typeface="Times New Roman"/>
              </a:rPr>
              <a:t>ни</a:t>
            </a:r>
            <a:r>
              <a:rPr sz="2000" dirty="0">
                <a:latin typeface="Times New Roman"/>
                <a:cs typeface="Times New Roman"/>
              </a:rPr>
              <a:t>и	</a:t>
            </a:r>
            <a:r>
              <a:rPr sz="2000" spc="-5" dirty="0">
                <a:latin typeface="Times New Roman"/>
                <a:cs typeface="Times New Roman"/>
              </a:rPr>
              <a:t>п</a:t>
            </a:r>
            <a:r>
              <a:rPr sz="2000" spc="5" dirty="0">
                <a:latin typeface="Times New Roman"/>
                <a:cs typeface="Times New Roman"/>
              </a:rPr>
              <a:t>ро</a:t>
            </a:r>
            <a:r>
              <a:rPr sz="2000" spc="-100" dirty="0">
                <a:latin typeface="Times New Roman"/>
                <a:cs typeface="Times New Roman"/>
              </a:rPr>
              <a:t>б</a:t>
            </a:r>
            <a:r>
              <a:rPr sz="2000" spc="-5" dirty="0">
                <a:latin typeface="Times New Roman"/>
                <a:cs typeface="Times New Roman"/>
              </a:rPr>
              <a:t>л</a:t>
            </a:r>
            <a:r>
              <a:rPr sz="2000" spc="-3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мы	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75" dirty="0">
                <a:latin typeface="Times New Roman"/>
                <a:cs typeface="Times New Roman"/>
              </a:rPr>
              <a:t>с</a:t>
            </a:r>
            <a:r>
              <a:rPr sz="2000" spc="-140" dirty="0">
                <a:latin typeface="Times New Roman"/>
                <a:cs typeface="Times New Roman"/>
              </a:rPr>
              <a:t>х</a:t>
            </a:r>
            <a:r>
              <a:rPr sz="2000" spc="-13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spc="-114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о	т</a:t>
            </a:r>
            <a:r>
              <a:rPr sz="2000" spc="-5" dirty="0">
                <a:latin typeface="Times New Roman"/>
                <a:cs typeface="Times New Roman"/>
              </a:rPr>
              <a:t>е</a:t>
            </a:r>
            <a:r>
              <a:rPr sz="2000" spc="-11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4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а	</a:t>
            </a:r>
            <a:r>
              <a:rPr sz="2000" spc="-5" dirty="0">
                <a:latin typeface="Times New Roman"/>
                <a:cs typeface="Times New Roman"/>
              </a:rPr>
              <a:t>примеры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15" dirty="0">
                <a:latin typeface="Times New Roman"/>
                <a:cs typeface="Times New Roman"/>
              </a:rPr>
              <a:t>л</a:t>
            </a:r>
            <a:r>
              <a:rPr sz="2000" dirty="0">
                <a:latin typeface="Times New Roman"/>
                <a:cs typeface="Times New Roman"/>
              </a:rPr>
              <a:t>лю</a:t>
            </a:r>
            <a:r>
              <a:rPr sz="2000" spc="-5" dirty="0">
                <a:latin typeface="Times New Roman"/>
                <a:cs typeface="Times New Roman"/>
              </a:rPr>
              <a:t>с</a:t>
            </a:r>
            <a:r>
              <a:rPr sz="2000" spc="4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рации  </a:t>
            </a:r>
            <a:r>
              <a:rPr sz="2000" spc="-5" dirty="0">
                <a:latin typeface="Times New Roman"/>
                <a:cs typeface="Times New Roman"/>
              </a:rPr>
              <a:t>являются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неотъемлемой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частью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пояснений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ним.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Уточнено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также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понятие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0433" y="3686047"/>
            <a:ext cx="36734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8425" algn="l"/>
                <a:tab pos="3079115" algn="l"/>
              </a:tabLst>
            </a:pPr>
            <a:r>
              <a:rPr sz="2000" dirty="0">
                <a:latin typeface="Times New Roman"/>
                <a:cs typeface="Times New Roman"/>
              </a:rPr>
              <a:t>ана</a:t>
            </a:r>
            <a:r>
              <a:rPr sz="2000" spc="5" dirty="0">
                <a:latin typeface="Times New Roman"/>
                <a:cs typeface="Times New Roman"/>
              </a:rPr>
              <a:t>л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за	смы</a:t>
            </a:r>
            <a:r>
              <a:rPr sz="2000" spc="-5" dirty="0">
                <a:latin typeface="Times New Roman"/>
                <a:cs typeface="Times New Roman"/>
              </a:rPr>
              <a:t>с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dirty="0">
                <a:latin typeface="Times New Roman"/>
                <a:cs typeface="Times New Roman"/>
              </a:rPr>
              <a:t>овой	</a:t>
            </a:r>
            <a:r>
              <a:rPr sz="2000" spc="-5" dirty="0">
                <a:latin typeface="Times New Roman"/>
                <a:cs typeface="Times New Roman"/>
              </a:rPr>
              <a:t>с</a:t>
            </a:r>
            <a:r>
              <a:rPr sz="2000" spc="-5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язи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0433" y="3990797"/>
            <a:ext cx="35204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47595" algn="l"/>
              </a:tabLst>
            </a:pPr>
            <a:r>
              <a:rPr sz="2000" spc="-5" dirty="0">
                <a:latin typeface="Times New Roman"/>
                <a:cs typeface="Times New Roman"/>
              </a:rPr>
              <a:t>«Проанализируйте	</a:t>
            </a:r>
            <a:r>
              <a:rPr sz="2000" spc="-10" dirty="0">
                <a:latin typeface="Times New Roman"/>
                <a:cs typeface="Times New Roman"/>
              </a:rPr>
              <a:t>указанную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64838" y="3686047"/>
            <a:ext cx="471678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700" algn="r">
              <a:lnSpc>
                <a:spcPct val="100000"/>
              </a:lnSpc>
              <a:spcBef>
                <a:spcPts val="100"/>
              </a:spcBef>
              <a:tabLst>
                <a:tab pos="1221740" algn="l"/>
              </a:tabLst>
            </a:pPr>
            <a:r>
              <a:rPr sz="2000" dirty="0">
                <a:latin typeface="Times New Roman"/>
                <a:cs typeface="Times New Roman"/>
              </a:rPr>
              <a:t>между	</a:t>
            </a:r>
            <a:r>
              <a:rPr sz="2000" spc="-5" dirty="0">
                <a:latin typeface="Times New Roman"/>
                <a:cs typeface="Times New Roman"/>
              </a:rPr>
              <a:t>примерами-иллюстрациями:</a:t>
            </a:r>
            <a:endParaRPr sz="20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tabLst>
                <a:tab pos="1537335" algn="l"/>
                <a:tab pos="2397125" algn="l"/>
                <a:tab pos="3398520" algn="l"/>
              </a:tabLst>
            </a:pPr>
            <a:r>
              <a:rPr sz="2000" spc="-15" dirty="0">
                <a:latin typeface="Times New Roman"/>
                <a:cs typeface="Times New Roman"/>
              </a:rPr>
              <a:t>смысловую	</a:t>
            </a:r>
            <a:r>
              <a:rPr sz="2000" spc="-10" dirty="0">
                <a:latin typeface="Times New Roman"/>
                <a:cs typeface="Times New Roman"/>
              </a:rPr>
              <a:t>связь	</a:t>
            </a:r>
            <a:r>
              <a:rPr sz="2000" dirty="0">
                <a:latin typeface="Times New Roman"/>
                <a:cs typeface="Times New Roman"/>
              </a:rPr>
              <a:t>между	</a:t>
            </a:r>
            <a:r>
              <a:rPr sz="2000" spc="-5" dirty="0">
                <a:latin typeface="Times New Roman"/>
                <a:cs typeface="Times New Roman"/>
              </a:rPr>
              <a:t>примерами-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0433" y="4296536"/>
            <a:ext cx="852297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иллюстрациями». Обоснование </a:t>
            </a:r>
            <a:r>
              <a:rPr sz="2000" spc="-10" dirty="0">
                <a:latin typeface="Times New Roman"/>
                <a:cs typeface="Times New Roman"/>
              </a:rPr>
              <a:t>собственного </a:t>
            </a:r>
            <a:r>
              <a:rPr sz="2000" spc="-5" dirty="0">
                <a:latin typeface="Times New Roman"/>
                <a:cs typeface="Times New Roman"/>
              </a:rPr>
              <a:t>мнения </a:t>
            </a:r>
            <a:r>
              <a:rPr sz="2000" spc="-20" dirty="0">
                <a:latin typeface="Times New Roman"/>
                <a:cs typeface="Times New Roman"/>
              </a:rPr>
              <a:t>экзаменуемого </a:t>
            </a:r>
            <a:r>
              <a:rPr sz="2000" spc="-30" dirty="0">
                <a:latin typeface="Times New Roman"/>
                <a:cs typeface="Times New Roman"/>
              </a:rPr>
              <a:t>требует 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включения </a:t>
            </a:r>
            <a:r>
              <a:rPr sz="2000" spc="-10" dirty="0">
                <a:latin typeface="Times New Roman"/>
                <a:cs typeface="Times New Roman"/>
              </a:rPr>
              <a:t>примера-аргумента, </a:t>
            </a:r>
            <a:r>
              <a:rPr sz="2000" spc="-5" dirty="0">
                <a:latin typeface="Times New Roman"/>
                <a:cs typeface="Times New Roman"/>
              </a:rPr>
              <a:t>опирающегося </a:t>
            </a:r>
            <a:r>
              <a:rPr sz="2000" spc="-10" dirty="0">
                <a:latin typeface="Times New Roman"/>
                <a:cs typeface="Times New Roman"/>
              </a:rPr>
              <a:t>на </a:t>
            </a:r>
            <a:r>
              <a:rPr sz="2000" dirty="0">
                <a:latin typeface="Times New Roman"/>
                <a:cs typeface="Times New Roman"/>
              </a:rPr>
              <a:t>жизненный, </a:t>
            </a:r>
            <a:r>
              <a:rPr sz="2000" spc="-10" dirty="0">
                <a:latin typeface="Times New Roman"/>
                <a:cs typeface="Times New Roman"/>
              </a:rPr>
              <a:t>читательский </a:t>
            </a:r>
            <a:r>
              <a:rPr sz="2000" spc="-5" dirty="0">
                <a:latin typeface="Times New Roman"/>
                <a:cs typeface="Times New Roman"/>
              </a:rPr>
              <a:t> или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историко-культурный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опыт </a:t>
            </a:r>
            <a:r>
              <a:rPr sz="2000" spc="-20" dirty="0">
                <a:latin typeface="Times New Roman"/>
                <a:cs typeface="Times New Roman"/>
              </a:rPr>
              <a:t>экзаменуемого.</a:t>
            </a:r>
            <a:endParaRPr sz="2000">
              <a:latin typeface="Times New Roman"/>
              <a:cs typeface="Times New Roman"/>
            </a:endParaRPr>
          </a:p>
          <a:p>
            <a:pPr marL="266700" indent="-254635" algn="just">
              <a:lnSpc>
                <a:spcPct val="100000"/>
              </a:lnSpc>
              <a:buAutoNum type="arabicPeriod" startAt="4"/>
              <a:tabLst>
                <a:tab pos="267335" algn="l"/>
              </a:tabLst>
            </a:pPr>
            <a:r>
              <a:rPr sz="2000" spc="-20" dirty="0">
                <a:latin typeface="Times New Roman"/>
                <a:cs typeface="Times New Roman"/>
              </a:rPr>
              <a:t>Скорректированы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критерии</a:t>
            </a:r>
            <a:r>
              <a:rPr sz="2000" spc="-5" dirty="0">
                <a:latin typeface="Times New Roman"/>
                <a:cs typeface="Times New Roman"/>
              </a:rPr>
              <a:t> оценивания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выполнения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задания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27.</a:t>
            </a:r>
            <a:endParaRPr sz="2000">
              <a:latin typeface="Times New Roman"/>
              <a:cs typeface="Times New Roman"/>
            </a:endParaRPr>
          </a:p>
          <a:p>
            <a:pPr marL="281940" indent="-269875" algn="just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282575" algn="l"/>
              </a:tabLst>
            </a:pPr>
            <a:r>
              <a:rPr sz="2000" spc="-20" dirty="0">
                <a:latin typeface="Times New Roman"/>
                <a:cs typeface="Times New Roman"/>
              </a:rPr>
              <a:t>Максимальный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первичный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балл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выполнение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работы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изменѐн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</a:t>
            </a:r>
            <a:r>
              <a:rPr sz="2000" b="1" spc="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54</a:t>
            </a:r>
            <a:r>
              <a:rPr sz="2000" b="1" spc="10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до</a:t>
            </a:r>
            <a:r>
              <a:rPr sz="2000" b="1" spc="1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50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баллов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6350" y="0"/>
            <a:ext cx="134620" cy="6870700"/>
            <a:chOff x="-6350" y="0"/>
            <a:chExt cx="134620" cy="6870700"/>
          </a:xfrm>
        </p:grpSpPr>
        <p:sp>
          <p:nvSpPr>
            <p:cNvPr id="13" name="object 13"/>
            <p:cNvSpPr/>
            <p:nvPr/>
          </p:nvSpPr>
          <p:spPr>
            <a:xfrm>
              <a:off x="0" y="0"/>
              <a:ext cx="121920" cy="6858000"/>
            </a:xfrm>
            <a:custGeom>
              <a:avLst/>
              <a:gdLst/>
              <a:ahLst/>
              <a:cxnLst/>
              <a:rect l="l" t="t" r="r" b="b"/>
              <a:pathLst>
                <a:path w="121920" h="6858000">
                  <a:moveTo>
                    <a:pt x="12177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776" y="6858000"/>
                  </a:lnTo>
                  <a:lnTo>
                    <a:pt x="121776" y="0"/>
                  </a:lnTo>
                  <a:close/>
                </a:path>
              </a:pathLst>
            </a:custGeom>
            <a:solidFill>
              <a:srgbClr val="92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0"/>
              <a:ext cx="121920" cy="6858000"/>
            </a:xfrm>
            <a:custGeom>
              <a:avLst/>
              <a:gdLst/>
              <a:ahLst/>
              <a:cxnLst/>
              <a:rect l="l" t="t" r="r" b="b"/>
              <a:pathLst>
                <a:path w="121920" h="6858000">
                  <a:moveTo>
                    <a:pt x="0" y="6858000"/>
                  </a:moveTo>
                  <a:lnTo>
                    <a:pt x="121776" y="6858000"/>
                  </a:lnTo>
                  <a:lnTo>
                    <a:pt x="12177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92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137" y="152401"/>
            <a:ext cx="8567724" cy="492443"/>
          </a:xfrm>
        </p:spPr>
        <p:txBody>
          <a:bodyPr/>
          <a:lstStyle/>
          <a:p>
            <a:r>
              <a:rPr lang="ru-RU" dirty="0">
                <a:solidFill>
                  <a:srgbClr val="921217"/>
                </a:solidFill>
                <a:latin typeface="Times New Roman"/>
                <a:cs typeface="Times New Roman"/>
              </a:rPr>
              <a:t>ЕГЭ </a:t>
            </a:r>
            <a:r>
              <a:rPr lang="ru-RU" dirty="0" smtClean="0">
                <a:solidFill>
                  <a:srgbClr val="921217"/>
                </a:solidFill>
                <a:latin typeface="Times New Roman"/>
                <a:cs typeface="Times New Roman"/>
              </a:rPr>
              <a:t>2025              Русский язык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137" y="609601"/>
            <a:ext cx="8518246" cy="6771084"/>
          </a:xfrm>
        </p:spPr>
        <p:txBody>
          <a:bodyPr/>
          <a:lstStyle/>
          <a:p>
            <a:pPr algn="just"/>
            <a:r>
              <a:rPr lang="ru-RU" dirty="0"/>
              <a:t>Все основные характеристики экзаменационной работы сохранены. В формулировки заданий и систему оценивания их выполнения внесены следующие изменения. 1. Задание на соответствие 26 по теме изобразительно-выразительных средств заменено новым заданием 22, не предусматривающим опоры на </a:t>
            </a:r>
            <a:r>
              <a:rPr lang="ru-RU" dirty="0" err="1"/>
              <a:t>макротекст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2. В формулировке задания 27 (развёрнутый ответ) указана проблема, требуется дать комментарий авторской позиции по проблеме. </a:t>
            </a:r>
            <a:endParaRPr lang="ru-RU" dirty="0" smtClean="0"/>
          </a:p>
          <a:p>
            <a:pPr algn="just"/>
            <a:r>
              <a:rPr lang="ru-RU" dirty="0" smtClean="0"/>
              <a:t>3</a:t>
            </a:r>
            <a:r>
              <a:rPr lang="ru-RU" dirty="0"/>
              <a:t>. В соответствии с видоизменённой формулировкой задания 27 скорректирована система оценивания развёрнутого ответа. Осуществлён переход с </a:t>
            </a:r>
            <a:r>
              <a:rPr lang="ru-RU" dirty="0" err="1"/>
              <a:t>двенадцатикритериальной</a:t>
            </a:r>
            <a:r>
              <a:rPr lang="ru-RU" dirty="0"/>
              <a:t> на </a:t>
            </a:r>
            <a:r>
              <a:rPr lang="ru-RU" b="1" dirty="0"/>
              <a:t>десятикритериальную </a:t>
            </a:r>
            <a:r>
              <a:rPr lang="ru-RU" b="1" dirty="0" smtClean="0"/>
              <a:t>систему. </a:t>
            </a:r>
            <a:r>
              <a:rPr lang="ru-RU" b="1" dirty="0"/>
              <a:t>оценивания </a:t>
            </a:r>
            <a:r>
              <a:rPr lang="ru-RU" b="1" dirty="0" smtClean="0"/>
              <a:t>сочинения-рассуждения.</a:t>
            </a:r>
            <a:r>
              <a:rPr lang="ru-RU" dirty="0" smtClean="0"/>
              <a:t> Подходы</a:t>
            </a:r>
            <a:r>
              <a:rPr lang="ru-RU" dirty="0"/>
              <a:t>, ранее связанные с оцениванием речевых повторов в рамках исключённого критерия «Богатство речи», сохранены при оценивании соблюдения речевых норм (критерий К10). 4. Критерий «Фактическая точность речи» перенесён в часть речевого оформления сочинения (с позиции К12 на позицию К4). Критерий «Соблюдение этических норм» также перенесён в часть речевого оформления сочинения (с позиции К11 на позицию К6). 5. Максимальные баллы за оценивание соблюдения грамматических норм (критерий К9) и речевых норм (критерий К10) увеличены до 3 баллов. Первичный балл за развёрнутый ответ увеличен с 21 балла до 22 баллов. 6. Увеличен с 69 до 99 слов порог, при котором экзаменационное сочинение не проверяется (по всем критериям ставится 0 баллов). Максимальный </a:t>
            </a:r>
            <a:r>
              <a:rPr lang="ru-RU" dirty="0" smtClean="0"/>
              <a:t>первичный балл -50.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187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302" y="280162"/>
            <a:ext cx="44246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42185" algn="l"/>
              </a:tabLst>
            </a:pPr>
            <a:r>
              <a:rPr dirty="0" smtClean="0">
                <a:solidFill>
                  <a:srgbClr val="921217"/>
                </a:solidFill>
                <a:latin typeface="Times New Roman"/>
                <a:cs typeface="Times New Roman"/>
              </a:rPr>
              <a:t>ЕГЭ</a:t>
            </a:r>
            <a:r>
              <a:rPr lang="ru-RU" dirty="0" smtClean="0">
                <a:solidFill>
                  <a:srgbClr val="921217"/>
                </a:solidFill>
                <a:latin typeface="Times New Roman"/>
                <a:cs typeface="Times New Roman"/>
              </a:rPr>
              <a:t> 2024 </a:t>
            </a:r>
            <a:r>
              <a:rPr dirty="0">
                <a:solidFill>
                  <a:srgbClr val="921217"/>
                </a:solidFill>
                <a:latin typeface="Times New Roman"/>
                <a:cs typeface="Times New Roman"/>
              </a:rPr>
              <a:t>	</a:t>
            </a:r>
            <a:r>
              <a:rPr spc="-10" dirty="0">
                <a:solidFill>
                  <a:srgbClr val="921217"/>
                </a:solidFill>
                <a:latin typeface="Times New Roman"/>
                <a:cs typeface="Times New Roman"/>
              </a:rPr>
              <a:t>Л</a:t>
            </a:r>
            <a:r>
              <a:rPr spc="-5" dirty="0">
                <a:solidFill>
                  <a:srgbClr val="921217"/>
                </a:solidFill>
                <a:latin typeface="Times New Roman"/>
                <a:cs typeface="Times New Roman"/>
              </a:rPr>
              <a:t>и</a:t>
            </a:r>
            <a:r>
              <a:rPr spc="-25" dirty="0">
                <a:solidFill>
                  <a:srgbClr val="921217"/>
                </a:solidFill>
                <a:latin typeface="Times New Roman"/>
                <a:cs typeface="Times New Roman"/>
              </a:rPr>
              <a:t>т</a:t>
            </a:r>
            <a:r>
              <a:rPr dirty="0">
                <a:solidFill>
                  <a:srgbClr val="921217"/>
                </a:solidFill>
                <a:latin typeface="Times New Roman"/>
                <a:cs typeface="Times New Roman"/>
              </a:rPr>
              <a:t>е</a:t>
            </a:r>
            <a:r>
              <a:rPr spc="-25" dirty="0">
                <a:solidFill>
                  <a:srgbClr val="921217"/>
                </a:solidFill>
                <a:latin typeface="Times New Roman"/>
                <a:cs typeface="Times New Roman"/>
              </a:rPr>
              <a:t>р</a:t>
            </a:r>
            <a:r>
              <a:rPr dirty="0">
                <a:solidFill>
                  <a:srgbClr val="921217"/>
                </a:solidFill>
                <a:latin typeface="Times New Roman"/>
                <a:cs typeface="Times New Roman"/>
              </a:rPr>
              <a:t>а</a:t>
            </a:r>
            <a:r>
              <a:rPr spc="-20" dirty="0">
                <a:solidFill>
                  <a:srgbClr val="921217"/>
                </a:solidFill>
                <a:latin typeface="Times New Roman"/>
                <a:cs typeface="Times New Roman"/>
              </a:rPr>
              <a:t>т</a:t>
            </a:r>
            <a:r>
              <a:rPr dirty="0">
                <a:solidFill>
                  <a:srgbClr val="921217"/>
                </a:solidFill>
                <a:latin typeface="Times New Roman"/>
                <a:cs typeface="Times New Roman"/>
              </a:rPr>
              <a:t>у</a:t>
            </a:r>
            <a:r>
              <a:rPr spc="-25" dirty="0">
                <a:solidFill>
                  <a:srgbClr val="921217"/>
                </a:solidFill>
                <a:latin typeface="Times New Roman"/>
                <a:cs typeface="Times New Roman"/>
              </a:rPr>
              <a:t>р</a:t>
            </a:r>
            <a:r>
              <a:rPr dirty="0">
                <a:solidFill>
                  <a:srgbClr val="921217"/>
                </a:solidFill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9143" y="1196086"/>
            <a:ext cx="8469630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buSzPct val="95000"/>
              <a:buAutoNum type="arabicPeriod"/>
              <a:tabLst>
                <a:tab pos="205104" algn="l"/>
              </a:tabLst>
            </a:pPr>
            <a:r>
              <a:rPr sz="2000" dirty="0">
                <a:latin typeface="Times New Roman"/>
                <a:cs typeface="Times New Roman"/>
              </a:rPr>
              <a:t>Сокращено </a:t>
            </a:r>
            <a:r>
              <a:rPr sz="2000" spc="-45" dirty="0">
                <a:latin typeface="Times New Roman"/>
                <a:cs typeface="Times New Roman"/>
              </a:rPr>
              <a:t>кол-во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заданий </a:t>
            </a:r>
            <a:r>
              <a:rPr sz="2000" spc="-20" dirty="0">
                <a:latin typeface="Times New Roman"/>
                <a:cs typeface="Times New Roman"/>
              </a:rPr>
              <a:t>базового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уровня </a:t>
            </a:r>
            <a:r>
              <a:rPr sz="2000" spc="-5" dirty="0">
                <a:latin typeface="Times New Roman"/>
                <a:cs typeface="Times New Roman"/>
              </a:rPr>
              <a:t>сложности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20" dirty="0">
                <a:latin typeface="Times New Roman"/>
                <a:cs typeface="Times New Roman"/>
              </a:rPr>
              <a:t>кратким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ответом 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(с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7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6).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SzPct val="95000"/>
              <a:buAutoNum type="arabicPeriod"/>
              <a:tabLst>
                <a:tab pos="202565" algn="l"/>
              </a:tabLst>
            </a:pPr>
            <a:r>
              <a:rPr sz="2000" spc="-25" dirty="0">
                <a:latin typeface="Times New Roman"/>
                <a:cs typeface="Times New Roman"/>
              </a:rPr>
              <a:t>Уточнена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тема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сочинения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11.4: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вместо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формулировки,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дающей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экзаменуемому </a:t>
            </a:r>
            <a:r>
              <a:rPr sz="2000" spc="-10" dirty="0">
                <a:latin typeface="Times New Roman"/>
                <a:cs typeface="Times New Roman"/>
              </a:rPr>
              <a:t>возможность </a:t>
            </a:r>
            <a:r>
              <a:rPr sz="2000" spc="-25" dirty="0">
                <a:latin typeface="Times New Roman"/>
                <a:cs typeface="Times New Roman"/>
              </a:rPr>
              <a:t>привлекать </a:t>
            </a:r>
            <a:r>
              <a:rPr sz="2000" dirty="0">
                <a:latin typeface="Times New Roman"/>
                <a:cs typeface="Times New Roman"/>
              </a:rPr>
              <a:t>любые </a:t>
            </a:r>
            <a:r>
              <a:rPr sz="2000" spc="-10" dirty="0">
                <a:latin typeface="Times New Roman"/>
                <a:cs typeface="Times New Roman"/>
              </a:rPr>
              <a:t>произведения </a:t>
            </a:r>
            <a:r>
              <a:rPr sz="2000" spc="-5" dirty="0">
                <a:latin typeface="Times New Roman"/>
                <a:cs typeface="Times New Roman"/>
              </a:rPr>
              <a:t>для </a:t>
            </a:r>
            <a:r>
              <a:rPr sz="2000" dirty="0">
                <a:latin typeface="Times New Roman"/>
                <a:cs typeface="Times New Roman"/>
              </a:rPr>
              <a:t>раскрытия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темы,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формулировку</a:t>
            </a:r>
            <a:r>
              <a:rPr sz="2000" spc="-20" dirty="0">
                <a:latin typeface="Times New Roman"/>
                <a:cs typeface="Times New Roman"/>
              </a:rPr>
              <a:t> включены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имена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трѐх</a:t>
            </a:r>
            <a:r>
              <a:rPr sz="2000" spc="5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писателей-классиков,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из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которых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требуется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выбрать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одного.</a:t>
            </a:r>
            <a:endParaRPr sz="2000">
              <a:latin typeface="Times New Roman"/>
              <a:cs typeface="Times New Roman"/>
            </a:endParaRPr>
          </a:p>
          <a:p>
            <a:pPr marL="368935" indent="-356870" algn="just">
              <a:lnSpc>
                <a:spcPct val="100000"/>
              </a:lnSpc>
              <a:buSzPct val="95000"/>
              <a:buAutoNum type="arabicPeriod"/>
              <a:tabLst>
                <a:tab pos="369570" algn="l"/>
              </a:tabLst>
            </a:pPr>
            <a:r>
              <a:rPr sz="2000" spc="5" dirty="0">
                <a:latin typeface="Times New Roman"/>
                <a:cs typeface="Times New Roman"/>
              </a:rPr>
              <a:t>Внесены 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коррективы</a:t>
            </a:r>
            <a:r>
              <a:rPr sz="2000" spc="7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8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критерии</a:t>
            </a:r>
            <a:r>
              <a:rPr sz="2000" spc="7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оценивания</a:t>
            </a:r>
            <a:r>
              <a:rPr sz="2000" spc="7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выполнения</a:t>
            </a:r>
            <a:r>
              <a:rPr sz="2000" spc="7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заданий</a:t>
            </a:r>
            <a:r>
              <a:rPr sz="2000" spc="7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развѐрнутым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ответом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(в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части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повышения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требований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грамотности):</a:t>
            </a:r>
            <a:endParaRPr sz="2000">
              <a:latin typeface="Times New Roman"/>
              <a:cs typeface="Times New Roman"/>
            </a:endParaRPr>
          </a:p>
          <a:p>
            <a:pPr marL="12700" marR="16510">
              <a:lnSpc>
                <a:spcPct val="100000"/>
              </a:lnSpc>
              <a:spcBef>
                <a:spcPts val="5"/>
              </a:spcBef>
              <a:tabLst>
                <a:tab pos="1528445" algn="l"/>
                <a:tab pos="2614295" algn="l"/>
                <a:tab pos="4107815" algn="l"/>
                <a:tab pos="5655310" algn="l"/>
                <a:tab pos="6744970" algn="l"/>
                <a:tab pos="7740015" algn="l"/>
              </a:tabLst>
            </a:pP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10" dirty="0">
                <a:latin typeface="Times New Roman"/>
                <a:cs typeface="Times New Roman"/>
              </a:rPr>
              <a:t>у</a:t>
            </a:r>
            <a:r>
              <a:rPr sz="2000" spc="-75" dirty="0">
                <a:latin typeface="Times New Roman"/>
                <a:cs typeface="Times New Roman"/>
              </a:rPr>
              <a:t>т</a:t>
            </a:r>
            <a:r>
              <a:rPr sz="2000" spc="-10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чн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2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а	</a:t>
            </a:r>
            <a:r>
              <a:rPr sz="2000" spc="-5" dirty="0">
                <a:latin typeface="Times New Roman"/>
                <a:cs typeface="Times New Roman"/>
              </a:rPr>
              <a:t>си</a:t>
            </a:r>
            <a:r>
              <a:rPr sz="2000" spc="-15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т</a:t>
            </a:r>
            <a:r>
              <a:rPr sz="2000" spc="-5" dirty="0">
                <a:latin typeface="Times New Roman"/>
                <a:cs typeface="Times New Roman"/>
              </a:rPr>
              <a:t>е</a:t>
            </a:r>
            <a:r>
              <a:rPr sz="2000" spc="-25" dirty="0">
                <a:latin typeface="Times New Roman"/>
                <a:cs typeface="Times New Roman"/>
              </a:rPr>
              <a:t>м</a:t>
            </a:r>
            <a:r>
              <a:rPr sz="2000" dirty="0">
                <a:latin typeface="Times New Roman"/>
                <a:cs typeface="Times New Roman"/>
              </a:rPr>
              <a:t>а	оце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20" dirty="0">
                <a:latin typeface="Times New Roman"/>
                <a:cs typeface="Times New Roman"/>
              </a:rPr>
              <a:t>и</a:t>
            </a:r>
            <a:r>
              <a:rPr sz="2000" spc="-50" dirty="0">
                <a:latin typeface="Times New Roman"/>
                <a:cs typeface="Times New Roman"/>
              </a:rPr>
              <a:t>в</a:t>
            </a:r>
            <a:r>
              <a:rPr sz="2000" spc="-5" dirty="0">
                <a:latin typeface="Times New Roman"/>
                <a:cs typeface="Times New Roman"/>
              </a:rPr>
              <a:t>ан</a:t>
            </a:r>
            <a:r>
              <a:rPr sz="2000" spc="-2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	в</a:t>
            </a:r>
            <a:r>
              <a:rPr sz="2000" spc="-5" dirty="0">
                <a:latin typeface="Times New Roman"/>
                <a:cs typeface="Times New Roman"/>
              </a:rPr>
              <a:t>ып</a:t>
            </a:r>
            <a:r>
              <a:rPr sz="2000" spc="-45" dirty="0">
                <a:latin typeface="Times New Roman"/>
                <a:cs typeface="Times New Roman"/>
              </a:rPr>
              <a:t>о</a:t>
            </a:r>
            <a:r>
              <a:rPr sz="2000" spc="-5" dirty="0">
                <a:latin typeface="Times New Roman"/>
                <a:cs typeface="Times New Roman"/>
              </a:rPr>
              <a:t>л</a:t>
            </a:r>
            <a:r>
              <a:rPr sz="2000" spc="-20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ен</a:t>
            </a:r>
            <a:r>
              <a:rPr sz="2000" spc="-2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	з</a:t>
            </a:r>
            <a:r>
              <a:rPr sz="2000" spc="-5" dirty="0">
                <a:latin typeface="Times New Roman"/>
                <a:cs typeface="Times New Roman"/>
              </a:rPr>
              <a:t>а</a:t>
            </a:r>
            <a:r>
              <a:rPr sz="2000" spc="-15" dirty="0">
                <a:latin typeface="Times New Roman"/>
                <a:cs typeface="Times New Roman"/>
              </a:rPr>
              <a:t>д</a:t>
            </a:r>
            <a:r>
              <a:rPr sz="2000" dirty="0">
                <a:latin typeface="Times New Roman"/>
                <a:cs typeface="Times New Roman"/>
              </a:rPr>
              <a:t>ан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й	</a:t>
            </a:r>
            <a:r>
              <a:rPr sz="2000" spc="5" dirty="0">
                <a:latin typeface="Times New Roman"/>
                <a:cs typeface="Times New Roman"/>
              </a:rPr>
              <a:t>4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r>
              <a:rPr sz="2000" spc="5" dirty="0">
                <a:latin typeface="Times New Roman"/>
                <a:cs typeface="Times New Roman"/>
              </a:rPr>
              <a:t>1</a:t>
            </a:r>
            <a:r>
              <a:rPr sz="2000" spc="-30" dirty="0">
                <a:latin typeface="Times New Roman"/>
                <a:cs typeface="Times New Roman"/>
              </a:rPr>
              <a:t>/</a:t>
            </a:r>
            <a:r>
              <a:rPr sz="2000" spc="5" dirty="0">
                <a:latin typeface="Times New Roman"/>
                <a:cs typeface="Times New Roman"/>
              </a:rPr>
              <a:t>4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r>
              <a:rPr sz="2000" spc="5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,	</a:t>
            </a:r>
            <a:r>
              <a:rPr sz="2000" spc="-10" dirty="0">
                <a:latin typeface="Times New Roman"/>
                <a:cs typeface="Times New Roman"/>
              </a:rPr>
              <a:t>9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-10" dirty="0">
                <a:latin typeface="Times New Roman"/>
                <a:cs typeface="Times New Roman"/>
              </a:rPr>
              <a:t>1</a:t>
            </a:r>
            <a:r>
              <a:rPr sz="2000" spc="-5" dirty="0">
                <a:latin typeface="Times New Roman"/>
                <a:cs typeface="Times New Roman"/>
              </a:rPr>
              <a:t>/</a:t>
            </a:r>
            <a:r>
              <a:rPr sz="2000" spc="-10" dirty="0">
                <a:latin typeface="Times New Roman"/>
                <a:cs typeface="Times New Roman"/>
              </a:rPr>
              <a:t>9</a:t>
            </a:r>
            <a:r>
              <a:rPr sz="2000" dirty="0">
                <a:latin typeface="Times New Roman"/>
                <a:cs typeface="Times New Roman"/>
              </a:rPr>
              <a:t>.2  </a:t>
            </a:r>
            <a:r>
              <a:rPr sz="2000" spc="-5" dirty="0">
                <a:latin typeface="Times New Roman"/>
                <a:cs typeface="Times New Roman"/>
              </a:rPr>
              <a:t>(оценивание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двум,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трѐм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критериям);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уточнѐн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критерий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оценивания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выполнения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заданий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4.1/4.2,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9.1/9.2,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5,</a:t>
            </a:r>
            <a:r>
              <a:rPr sz="2000" spc="4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10</a:t>
            </a:r>
            <a:endParaRPr sz="2000">
              <a:latin typeface="Times New Roman"/>
              <a:cs typeface="Times New Roman"/>
            </a:endParaRPr>
          </a:p>
          <a:p>
            <a:pPr marL="12700" marR="6286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«Логичность,</a:t>
            </a:r>
            <a:r>
              <a:rPr sz="2000" spc="42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соблюдение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речевых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4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грамматических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норм»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(учитываются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только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логические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 речевые,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но</a:t>
            </a:r>
            <a:r>
              <a:rPr sz="2000" dirty="0">
                <a:latin typeface="Times New Roman"/>
                <a:cs typeface="Times New Roman"/>
              </a:rPr>
              <a:t> 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грамматические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ошибки);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32560" algn="l"/>
                <a:tab pos="2593975" algn="l"/>
                <a:tab pos="2934335" algn="l"/>
                <a:tab pos="3272154" algn="l"/>
                <a:tab pos="3548379" algn="l"/>
                <a:tab pos="4967605" algn="l"/>
                <a:tab pos="6435090" algn="l"/>
                <a:tab pos="7447280" algn="l"/>
              </a:tabLst>
            </a:pPr>
            <a:r>
              <a:rPr sz="2000" spc="-25" dirty="0">
                <a:latin typeface="Times New Roman"/>
                <a:cs typeface="Times New Roman"/>
              </a:rPr>
              <a:t>-уточнены	</a:t>
            </a:r>
            <a:r>
              <a:rPr sz="2000" dirty="0">
                <a:latin typeface="Times New Roman"/>
                <a:cs typeface="Times New Roman"/>
              </a:rPr>
              <a:t>критерии	6,	</a:t>
            </a:r>
            <a:r>
              <a:rPr sz="2000" spc="-5" dirty="0">
                <a:latin typeface="Times New Roman"/>
                <a:cs typeface="Times New Roman"/>
              </a:rPr>
              <a:t>7,	</a:t>
            </a:r>
            <a:r>
              <a:rPr sz="2000" dirty="0">
                <a:latin typeface="Times New Roman"/>
                <a:cs typeface="Times New Roman"/>
              </a:rPr>
              <a:t>8	</a:t>
            </a:r>
            <a:r>
              <a:rPr sz="2000" spc="-10" dirty="0">
                <a:latin typeface="Times New Roman"/>
                <a:cs typeface="Times New Roman"/>
              </a:rPr>
              <a:t>оценивания	выполнения	</a:t>
            </a:r>
            <a:r>
              <a:rPr sz="2000" spc="-5" dirty="0">
                <a:latin typeface="Times New Roman"/>
                <a:cs typeface="Times New Roman"/>
              </a:rPr>
              <a:t>заданий	</a:t>
            </a:r>
            <a:r>
              <a:rPr sz="2000" spc="-35" dirty="0">
                <a:latin typeface="Times New Roman"/>
                <a:cs typeface="Times New Roman"/>
              </a:rPr>
              <a:t>11.1–11.5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(требования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 грамотности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сочинений).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4. </a:t>
            </a:r>
            <a:r>
              <a:rPr sz="2000" spc="-20" dirty="0">
                <a:latin typeface="Times New Roman"/>
                <a:cs typeface="Times New Roman"/>
              </a:rPr>
              <a:t>Максимальный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первичный</a:t>
            </a:r>
            <a:r>
              <a:rPr sz="2000" dirty="0">
                <a:latin typeface="Times New Roman"/>
                <a:cs typeface="Times New Roman"/>
              </a:rPr>
              <a:t> балл</a:t>
            </a:r>
            <a:r>
              <a:rPr sz="2000" spc="-5" dirty="0">
                <a:latin typeface="Times New Roman"/>
                <a:cs typeface="Times New Roman"/>
              </a:rPr>
              <a:t> за выполнение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работы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изменѐн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53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до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48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350" y="0"/>
            <a:ext cx="134620" cy="6870700"/>
            <a:chOff x="-6350" y="0"/>
            <a:chExt cx="134620" cy="68707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" cy="6858000"/>
            </a:xfrm>
            <a:custGeom>
              <a:avLst/>
              <a:gdLst/>
              <a:ahLst/>
              <a:cxnLst/>
              <a:rect l="l" t="t" r="r" b="b"/>
              <a:pathLst>
                <a:path w="121920" h="6858000">
                  <a:moveTo>
                    <a:pt x="12177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776" y="6858000"/>
                  </a:lnTo>
                  <a:lnTo>
                    <a:pt x="121776" y="0"/>
                  </a:lnTo>
                  <a:close/>
                </a:path>
              </a:pathLst>
            </a:custGeom>
            <a:solidFill>
              <a:srgbClr val="92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21920" cy="6858000"/>
            </a:xfrm>
            <a:custGeom>
              <a:avLst/>
              <a:gdLst/>
              <a:ahLst/>
              <a:cxnLst/>
              <a:rect l="l" t="t" r="r" b="b"/>
              <a:pathLst>
                <a:path w="121920" h="6858000">
                  <a:moveTo>
                    <a:pt x="0" y="6858000"/>
                  </a:moveTo>
                  <a:lnTo>
                    <a:pt x="121776" y="6858000"/>
                  </a:lnTo>
                  <a:lnTo>
                    <a:pt x="12177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92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137" y="152401"/>
            <a:ext cx="8567724" cy="492443"/>
          </a:xfrm>
        </p:spPr>
        <p:txBody>
          <a:bodyPr/>
          <a:lstStyle/>
          <a:p>
            <a:r>
              <a:rPr lang="ru-RU" dirty="0">
                <a:solidFill>
                  <a:srgbClr val="921217"/>
                </a:solidFill>
                <a:latin typeface="Times New Roman"/>
                <a:cs typeface="Times New Roman"/>
              </a:rPr>
              <a:t>ЕГЭ </a:t>
            </a:r>
            <a:r>
              <a:rPr lang="ru-RU" dirty="0" smtClean="0">
                <a:solidFill>
                  <a:srgbClr val="921217"/>
                </a:solidFill>
                <a:latin typeface="Times New Roman"/>
                <a:cs typeface="Times New Roman"/>
              </a:rPr>
              <a:t>2025 </a:t>
            </a:r>
            <a:r>
              <a:rPr lang="ru-RU" dirty="0">
                <a:solidFill>
                  <a:srgbClr val="921217"/>
                </a:solidFill>
                <a:latin typeface="Times New Roman"/>
                <a:cs typeface="Times New Roman"/>
              </a:rPr>
              <a:t>	</a:t>
            </a:r>
            <a:r>
              <a:rPr lang="ru-RU" spc="-10" dirty="0">
                <a:solidFill>
                  <a:srgbClr val="921217"/>
                </a:solidFill>
                <a:latin typeface="Times New Roman"/>
                <a:cs typeface="Times New Roman"/>
              </a:rPr>
              <a:t>Л</a:t>
            </a:r>
            <a:r>
              <a:rPr lang="ru-RU" spc="-5" dirty="0">
                <a:solidFill>
                  <a:srgbClr val="921217"/>
                </a:solidFill>
                <a:latin typeface="Times New Roman"/>
                <a:cs typeface="Times New Roman"/>
              </a:rPr>
              <a:t>и</a:t>
            </a:r>
            <a:r>
              <a:rPr lang="ru-RU" spc="-25" dirty="0">
                <a:solidFill>
                  <a:srgbClr val="921217"/>
                </a:solidFill>
                <a:latin typeface="Times New Roman"/>
                <a:cs typeface="Times New Roman"/>
              </a:rPr>
              <a:t>т</a:t>
            </a:r>
            <a:r>
              <a:rPr lang="ru-RU" dirty="0">
                <a:solidFill>
                  <a:srgbClr val="921217"/>
                </a:solidFill>
                <a:latin typeface="Times New Roman"/>
                <a:cs typeface="Times New Roman"/>
              </a:rPr>
              <a:t>е</a:t>
            </a:r>
            <a:r>
              <a:rPr lang="ru-RU" spc="-25" dirty="0">
                <a:solidFill>
                  <a:srgbClr val="921217"/>
                </a:solidFill>
                <a:latin typeface="Times New Roman"/>
                <a:cs typeface="Times New Roman"/>
              </a:rPr>
              <a:t>р</a:t>
            </a:r>
            <a:r>
              <a:rPr lang="ru-RU" dirty="0">
                <a:solidFill>
                  <a:srgbClr val="921217"/>
                </a:solidFill>
                <a:latin typeface="Times New Roman"/>
                <a:cs typeface="Times New Roman"/>
              </a:rPr>
              <a:t>а</a:t>
            </a:r>
            <a:r>
              <a:rPr lang="ru-RU" spc="-20" dirty="0">
                <a:solidFill>
                  <a:srgbClr val="921217"/>
                </a:solidFill>
                <a:latin typeface="Times New Roman"/>
                <a:cs typeface="Times New Roman"/>
              </a:rPr>
              <a:t>т</a:t>
            </a:r>
            <a:r>
              <a:rPr lang="ru-RU" dirty="0">
                <a:solidFill>
                  <a:srgbClr val="921217"/>
                </a:solidFill>
                <a:latin typeface="Times New Roman"/>
                <a:cs typeface="Times New Roman"/>
              </a:rPr>
              <a:t>у</a:t>
            </a:r>
            <a:r>
              <a:rPr lang="ru-RU" spc="-25" dirty="0">
                <a:solidFill>
                  <a:srgbClr val="921217"/>
                </a:solidFill>
                <a:latin typeface="Times New Roman"/>
                <a:cs typeface="Times New Roman"/>
              </a:rPr>
              <a:t>р</a:t>
            </a:r>
            <a:r>
              <a:rPr lang="ru-RU" dirty="0">
                <a:solidFill>
                  <a:srgbClr val="921217"/>
                </a:solidFill>
                <a:latin typeface="Times New Roman"/>
                <a:cs typeface="Times New Roman"/>
              </a:rPr>
              <a:t>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137" y="644844"/>
            <a:ext cx="8518246" cy="615553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Изменено </a:t>
            </a:r>
            <a:r>
              <a:rPr lang="ru-RU" dirty="0"/>
              <a:t>задание 5: требуется сравнить произведение, фрагмент которого приведен в КИМ, с указанным в том же задании произведением XVIII – первой половины ХIХ в.; направление анализа задано в формулировке задания</a:t>
            </a:r>
            <a:r>
              <a:rPr lang="ru-RU" dirty="0" smtClean="0"/>
              <a:t>.</a:t>
            </a:r>
          </a:p>
          <a:p>
            <a:pPr marL="457200" indent="-457200">
              <a:buAutoNum type="arabicPeriod"/>
            </a:pPr>
            <a:r>
              <a:rPr lang="ru-RU" dirty="0" smtClean="0"/>
              <a:t> </a:t>
            </a:r>
            <a:r>
              <a:rPr lang="ru-RU" dirty="0"/>
              <a:t>2. Уточнена формулировка задания 10, сняты хронологические ограничения при выборе стихотворения для сопоставления. 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3</a:t>
            </a:r>
            <a:r>
              <a:rPr lang="ru-RU" dirty="0"/>
              <a:t>. Уточнено задание 8 (расширен перечень художественных средств и приёмов</a:t>
            </a:r>
            <a:r>
              <a:rPr lang="ru-RU" dirty="0" smtClean="0"/>
              <a:t>).</a:t>
            </a:r>
          </a:p>
          <a:p>
            <a:pPr marL="457200" indent="-457200">
              <a:buAutoNum type="arabicPeriod"/>
            </a:pPr>
            <a:r>
              <a:rPr lang="ru-RU" dirty="0" smtClean="0"/>
              <a:t> </a:t>
            </a:r>
            <a:r>
              <a:rPr lang="ru-RU" dirty="0"/>
              <a:t>4. Одна из тем 11.1–11.3 носит дискуссионный характер</a:t>
            </a:r>
            <a:r>
              <a:rPr lang="ru-RU" dirty="0" smtClean="0"/>
              <a:t>.</a:t>
            </a:r>
          </a:p>
          <a:p>
            <a:pPr marL="457200" indent="-457200">
              <a:buAutoNum type="arabicPeriod"/>
            </a:pPr>
            <a:r>
              <a:rPr lang="ru-RU" dirty="0" smtClean="0"/>
              <a:t> </a:t>
            </a:r>
            <a:r>
              <a:rPr lang="ru-RU" dirty="0"/>
              <a:t>5. </a:t>
            </a:r>
            <a:r>
              <a:rPr lang="ru-RU" b="1" dirty="0"/>
              <a:t>Уточнены критерии оценивания </a:t>
            </a:r>
            <a:r>
              <a:rPr lang="ru-RU" dirty="0"/>
              <a:t>выполнения заданий с развёрнутым ответом: – изменены критерии оценивания задания 5 и 10; – при оценивании всех развёрнутых ответов части 1 по критерию «Логичность, соблюдение речевых и грамматических норм» учитывается сумма ошибок вне зависимости от их вида; – критерии К6 «Соблюдение орфографических норм» и К7 «Соблюдение пунктуационных норм» оценивания сочинения части 2 сближены по количеству ошибок с требованиями ЕГЭ по русскому языку; – по критерию К3 оценивания сочинения части 2 наряду с теоретико-литературными понятиями засчитываются термины искусствоведения, если тема сочинения нацеливает на их использование.</a:t>
            </a:r>
          </a:p>
        </p:txBody>
      </p:sp>
    </p:spTree>
    <p:extLst>
      <p:ext uri="{BB962C8B-B14F-4D97-AF65-F5344CB8AC3E}">
        <p14:creationId xmlns:p14="http://schemas.microsoft.com/office/powerpoint/2010/main" val="170945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0"/>
            <a:ext cx="3590925" cy="2635885"/>
          </a:xfrm>
          <a:prstGeom prst="rect">
            <a:avLst/>
          </a:prstGeom>
        </p:spPr>
      </p:pic>
      <p:grpSp>
        <p:nvGrpSpPr>
          <p:cNvPr id="5" name="object 9"/>
          <p:cNvGrpSpPr/>
          <p:nvPr/>
        </p:nvGrpSpPr>
        <p:grpSpPr>
          <a:xfrm>
            <a:off x="381000" y="2057400"/>
            <a:ext cx="7391400" cy="4572000"/>
            <a:chOff x="431291" y="751331"/>
            <a:chExt cx="11334115" cy="5076825"/>
          </a:xfrm>
        </p:grpSpPr>
        <p:pic>
          <p:nvPicPr>
            <p:cNvPr id="6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0683" y="1642871"/>
              <a:ext cx="598932" cy="615696"/>
            </a:xfrm>
            <a:prstGeom prst="rect">
              <a:avLst/>
            </a:prstGeom>
          </p:spPr>
        </p:pic>
        <p:pic>
          <p:nvPicPr>
            <p:cNvPr id="7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055" y="3346792"/>
              <a:ext cx="10510148" cy="1388375"/>
            </a:xfrm>
            <a:prstGeom prst="rect">
              <a:avLst/>
            </a:prstGeom>
          </p:spPr>
        </p:pic>
        <p:sp>
          <p:nvSpPr>
            <p:cNvPr id="8" name="object 12"/>
            <p:cNvSpPr/>
            <p:nvPr/>
          </p:nvSpPr>
          <p:spPr>
            <a:xfrm>
              <a:off x="1927859" y="4274820"/>
              <a:ext cx="320040" cy="276225"/>
            </a:xfrm>
            <a:custGeom>
              <a:avLst/>
              <a:gdLst/>
              <a:ahLst/>
              <a:cxnLst/>
              <a:rect l="l" t="t" r="r" b="b"/>
              <a:pathLst>
                <a:path w="320039" h="276225">
                  <a:moveTo>
                    <a:pt x="240029" y="0"/>
                  </a:moveTo>
                  <a:lnTo>
                    <a:pt x="80009" y="0"/>
                  </a:lnTo>
                  <a:lnTo>
                    <a:pt x="80009" y="137921"/>
                  </a:lnTo>
                  <a:lnTo>
                    <a:pt x="0" y="137921"/>
                  </a:lnTo>
                  <a:lnTo>
                    <a:pt x="160019" y="275843"/>
                  </a:lnTo>
                  <a:lnTo>
                    <a:pt x="320039" y="137921"/>
                  </a:lnTo>
                  <a:lnTo>
                    <a:pt x="240029" y="137921"/>
                  </a:lnTo>
                  <a:lnTo>
                    <a:pt x="240029" y="0"/>
                  </a:lnTo>
                  <a:close/>
                </a:path>
              </a:pathLst>
            </a:custGeom>
            <a:solidFill>
              <a:srgbClr val="37A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3"/>
            <p:cNvSpPr/>
            <p:nvPr/>
          </p:nvSpPr>
          <p:spPr>
            <a:xfrm>
              <a:off x="441197" y="761237"/>
              <a:ext cx="11314430" cy="5057140"/>
            </a:xfrm>
            <a:custGeom>
              <a:avLst/>
              <a:gdLst/>
              <a:ahLst/>
              <a:cxnLst/>
              <a:rect l="l" t="t" r="r" b="b"/>
              <a:pathLst>
                <a:path w="11314430" h="5057140">
                  <a:moveTo>
                    <a:pt x="0" y="842772"/>
                  </a:moveTo>
                  <a:lnTo>
                    <a:pt x="1334" y="794947"/>
                  </a:lnTo>
                  <a:lnTo>
                    <a:pt x="5289" y="747823"/>
                  </a:lnTo>
                  <a:lnTo>
                    <a:pt x="11793" y="701470"/>
                  </a:lnTo>
                  <a:lnTo>
                    <a:pt x="20777" y="655959"/>
                  </a:lnTo>
                  <a:lnTo>
                    <a:pt x="32167" y="611361"/>
                  </a:lnTo>
                  <a:lnTo>
                    <a:pt x="45894" y="567748"/>
                  </a:lnTo>
                  <a:lnTo>
                    <a:pt x="61886" y="525191"/>
                  </a:lnTo>
                  <a:lnTo>
                    <a:pt x="80072" y="483760"/>
                  </a:lnTo>
                  <a:lnTo>
                    <a:pt x="100381" y="443527"/>
                  </a:lnTo>
                  <a:lnTo>
                    <a:pt x="122741" y="404564"/>
                  </a:lnTo>
                  <a:lnTo>
                    <a:pt x="147082" y="366940"/>
                  </a:lnTo>
                  <a:lnTo>
                    <a:pt x="173333" y="330728"/>
                  </a:lnTo>
                  <a:lnTo>
                    <a:pt x="201421" y="295999"/>
                  </a:lnTo>
                  <a:lnTo>
                    <a:pt x="231276" y="262823"/>
                  </a:lnTo>
                  <a:lnTo>
                    <a:pt x="262828" y="231272"/>
                  </a:lnTo>
                  <a:lnTo>
                    <a:pt x="296004" y="201417"/>
                  </a:lnTo>
                  <a:lnTo>
                    <a:pt x="330734" y="173329"/>
                  </a:lnTo>
                  <a:lnTo>
                    <a:pt x="366946" y="147079"/>
                  </a:lnTo>
                  <a:lnTo>
                    <a:pt x="404569" y="122738"/>
                  </a:lnTo>
                  <a:lnTo>
                    <a:pt x="443533" y="100378"/>
                  </a:lnTo>
                  <a:lnTo>
                    <a:pt x="483766" y="80070"/>
                  </a:lnTo>
                  <a:lnTo>
                    <a:pt x="525196" y="61885"/>
                  </a:lnTo>
                  <a:lnTo>
                    <a:pt x="567753" y="45893"/>
                  </a:lnTo>
                  <a:lnTo>
                    <a:pt x="611366" y="32166"/>
                  </a:lnTo>
                  <a:lnTo>
                    <a:pt x="655963" y="20776"/>
                  </a:lnTo>
                  <a:lnTo>
                    <a:pt x="701473" y="11793"/>
                  </a:lnTo>
                  <a:lnTo>
                    <a:pt x="747825" y="5288"/>
                  </a:lnTo>
                  <a:lnTo>
                    <a:pt x="794948" y="1334"/>
                  </a:lnTo>
                  <a:lnTo>
                    <a:pt x="842771" y="0"/>
                  </a:lnTo>
                  <a:lnTo>
                    <a:pt x="10471404" y="0"/>
                  </a:lnTo>
                  <a:lnTo>
                    <a:pt x="10519228" y="1334"/>
                  </a:lnTo>
                  <a:lnTo>
                    <a:pt x="10566352" y="5288"/>
                  </a:lnTo>
                  <a:lnTo>
                    <a:pt x="10612705" y="11793"/>
                  </a:lnTo>
                  <a:lnTo>
                    <a:pt x="10658216" y="20776"/>
                  </a:lnTo>
                  <a:lnTo>
                    <a:pt x="10702814" y="32166"/>
                  </a:lnTo>
                  <a:lnTo>
                    <a:pt x="10746427" y="45893"/>
                  </a:lnTo>
                  <a:lnTo>
                    <a:pt x="10788984" y="61885"/>
                  </a:lnTo>
                  <a:lnTo>
                    <a:pt x="10830415" y="80070"/>
                  </a:lnTo>
                  <a:lnTo>
                    <a:pt x="10870648" y="100378"/>
                  </a:lnTo>
                  <a:lnTo>
                    <a:pt x="10909611" y="122738"/>
                  </a:lnTo>
                  <a:lnTo>
                    <a:pt x="10947235" y="147079"/>
                  </a:lnTo>
                  <a:lnTo>
                    <a:pt x="10983447" y="173329"/>
                  </a:lnTo>
                  <a:lnTo>
                    <a:pt x="11018176" y="201417"/>
                  </a:lnTo>
                  <a:lnTo>
                    <a:pt x="11051352" y="231272"/>
                  </a:lnTo>
                  <a:lnTo>
                    <a:pt x="11082903" y="262823"/>
                  </a:lnTo>
                  <a:lnTo>
                    <a:pt x="11112758" y="295999"/>
                  </a:lnTo>
                  <a:lnTo>
                    <a:pt x="11140846" y="330728"/>
                  </a:lnTo>
                  <a:lnTo>
                    <a:pt x="11167096" y="366940"/>
                  </a:lnTo>
                  <a:lnTo>
                    <a:pt x="11191437" y="404564"/>
                  </a:lnTo>
                  <a:lnTo>
                    <a:pt x="11213797" y="443527"/>
                  </a:lnTo>
                  <a:lnTo>
                    <a:pt x="11234105" y="483760"/>
                  </a:lnTo>
                  <a:lnTo>
                    <a:pt x="11252290" y="525191"/>
                  </a:lnTo>
                  <a:lnTo>
                    <a:pt x="11268282" y="567748"/>
                  </a:lnTo>
                  <a:lnTo>
                    <a:pt x="11282009" y="611361"/>
                  </a:lnTo>
                  <a:lnTo>
                    <a:pt x="11293399" y="655959"/>
                  </a:lnTo>
                  <a:lnTo>
                    <a:pt x="11302382" y="701470"/>
                  </a:lnTo>
                  <a:lnTo>
                    <a:pt x="11308887" y="747823"/>
                  </a:lnTo>
                  <a:lnTo>
                    <a:pt x="11312841" y="794947"/>
                  </a:lnTo>
                  <a:lnTo>
                    <a:pt x="11314176" y="842772"/>
                  </a:lnTo>
                  <a:lnTo>
                    <a:pt x="11314176" y="4213860"/>
                  </a:lnTo>
                  <a:lnTo>
                    <a:pt x="11312841" y="4261684"/>
                  </a:lnTo>
                  <a:lnTo>
                    <a:pt x="11308887" y="4308808"/>
                  </a:lnTo>
                  <a:lnTo>
                    <a:pt x="11302382" y="4355161"/>
                  </a:lnTo>
                  <a:lnTo>
                    <a:pt x="11293399" y="4400672"/>
                  </a:lnTo>
                  <a:lnTo>
                    <a:pt x="11282009" y="4445270"/>
                  </a:lnTo>
                  <a:lnTo>
                    <a:pt x="11268282" y="4488883"/>
                  </a:lnTo>
                  <a:lnTo>
                    <a:pt x="11252290" y="4531440"/>
                  </a:lnTo>
                  <a:lnTo>
                    <a:pt x="11234105" y="4572871"/>
                  </a:lnTo>
                  <a:lnTo>
                    <a:pt x="11213797" y="4613104"/>
                  </a:lnTo>
                  <a:lnTo>
                    <a:pt x="11191437" y="4652067"/>
                  </a:lnTo>
                  <a:lnTo>
                    <a:pt x="11167096" y="4689691"/>
                  </a:lnTo>
                  <a:lnTo>
                    <a:pt x="11140846" y="4725903"/>
                  </a:lnTo>
                  <a:lnTo>
                    <a:pt x="11112758" y="4760632"/>
                  </a:lnTo>
                  <a:lnTo>
                    <a:pt x="11082903" y="4793808"/>
                  </a:lnTo>
                  <a:lnTo>
                    <a:pt x="11051352" y="4825359"/>
                  </a:lnTo>
                  <a:lnTo>
                    <a:pt x="11018176" y="4855214"/>
                  </a:lnTo>
                  <a:lnTo>
                    <a:pt x="10983447" y="4883302"/>
                  </a:lnTo>
                  <a:lnTo>
                    <a:pt x="10947235" y="4909552"/>
                  </a:lnTo>
                  <a:lnTo>
                    <a:pt x="10909611" y="4933893"/>
                  </a:lnTo>
                  <a:lnTo>
                    <a:pt x="10870648" y="4956253"/>
                  </a:lnTo>
                  <a:lnTo>
                    <a:pt x="10830415" y="4976561"/>
                  </a:lnTo>
                  <a:lnTo>
                    <a:pt x="10788984" y="4994746"/>
                  </a:lnTo>
                  <a:lnTo>
                    <a:pt x="10746427" y="5010738"/>
                  </a:lnTo>
                  <a:lnTo>
                    <a:pt x="10702814" y="5024465"/>
                  </a:lnTo>
                  <a:lnTo>
                    <a:pt x="10658216" y="5035855"/>
                  </a:lnTo>
                  <a:lnTo>
                    <a:pt x="10612705" y="5044838"/>
                  </a:lnTo>
                  <a:lnTo>
                    <a:pt x="10566352" y="5051343"/>
                  </a:lnTo>
                  <a:lnTo>
                    <a:pt x="10519228" y="5055297"/>
                  </a:lnTo>
                  <a:lnTo>
                    <a:pt x="10471404" y="5056632"/>
                  </a:lnTo>
                  <a:lnTo>
                    <a:pt x="842771" y="5056632"/>
                  </a:lnTo>
                  <a:lnTo>
                    <a:pt x="794948" y="5055297"/>
                  </a:lnTo>
                  <a:lnTo>
                    <a:pt x="747825" y="5051343"/>
                  </a:lnTo>
                  <a:lnTo>
                    <a:pt x="701473" y="5044838"/>
                  </a:lnTo>
                  <a:lnTo>
                    <a:pt x="655963" y="5035855"/>
                  </a:lnTo>
                  <a:lnTo>
                    <a:pt x="611366" y="5024465"/>
                  </a:lnTo>
                  <a:lnTo>
                    <a:pt x="567753" y="5010738"/>
                  </a:lnTo>
                  <a:lnTo>
                    <a:pt x="525196" y="4994746"/>
                  </a:lnTo>
                  <a:lnTo>
                    <a:pt x="483766" y="4976561"/>
                  </a:lnTo>
                  <a:lnTo>
                    <a:pt x="443533" y="4956253"/>
                  </a:lnTo>
                  <a:lnTo>
                    <a:pt x="404569" y="4933893"/>
                  </a:lnTo>
                  <a:lnTo>
                    <a:pt x="366946" y="4909552"/>
                  </a:lnTo>
                  <a:lnTo>
                    <a:pt x="330734" y="4883302"/>
                  </a:lnTo>
                  <a:lnTo>
                    <a:pt x="296004" y="4855214"/>
                  </a:lnTo>
                  <a:lnTo>
                    <a:pt x="262828" y="4825359"/>
                  </a:lnTo>
                  <a:lnTo>
                    <a:pt x="231276" y="4793808"/>
                  </a:lnTo>
                  <a:lnTo>
                    <a:pt x="201421" y="4760632"/>
                  </a:lnTo>
                  <a:lnTo>
                    <a:pt x="173333" y="4725903"/>
                  </a:lnTo>
                  <a:lnTo>
                    <a:pt x="147082" y="4689691"/>
                  </a:lnTo>
                  <a:lnTo>
                    <a:pt x="122741" y="4652067"/>
                  </a:lnTo>
                  <a:lnTo>
                    <a:pt x="100381" y="4613104"/>
                  </a:lnTo>
                  <a:lnTo>
                    <a:pt x="80072" y="4572871"/>
                  </a:lnTo>
                  <a:lnTo>
                    <a:pt x="61886" y="4531440"/>
                  </a:lnTo>
                  <a:lnTo>
                    <a:pt x="45894" y="4488883"/>
                  </a:lnTo>
                  <a:lnTo>
                    <a:pt x="32167" y="4445270"/>
                  </a:lnTo>
                  <a:lnTo>
                    <a:pt x="20777" y="4400672"/>
                  </a:lnTo>
                  <a:lnTo>
                    <a:pt x="11793" y="4355161"/>
                  </a:lnTo>
                  <a:lnTo>
                    <a:pt x="5289" y="4308808"/>
                  </a:lnTo>
                  <a:lnTo>
                    <a:pt x="1334" y="4261684"/>
                  </a:lnTo>
                  <a:lnTo>
                    <a:pt x="0" y="4213860"/>
                  </a:lnTo>
                  <a:lnTo>
                    <a:pt x="0" y="842772"/>
                  </a:lnTo>
                  <a:close/>
                </a:path>
              </a:pathLst>
            </a:custGeom>
            <a:ln w="19812">
              <a:solidFill>
                <a:srgbClr val="00AFE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4"/>
            <p:cNvSpPr/>
            <p:nvPr/>
          </p:nvSpPr>
          <p:spPr>
            <a:xfrm>
              <a:off x="2243327" y="1723643"/>
              <a:ext cx="1114425" cy="1329055"/>
            </a:xfrm>
            <a:custGeom>
              <a:avLst/>
              <a:gdLst/>
              <a:ahLst/>
              <a:cxnLst/>
              <a:rect l="l" t="t" r="r" b="b"/>
              <a:pathLst>
                <a:path w="1114425" h="1329055">
                  <a:moveTo>
                    <a:pt x="835533" y="0"/>
                  </a:moveTo>
                  <a:lnTo>
                    <a:pt x="278511" y="0"/>
                  </a:lnTo>
                  <a:lnTo>
                    <a:pt x="278511" y="771905"/>
                  </a:lnTo>
                  <a:lnTo>
                    <a:pt x="0" y="771905"/>
                  </a:lnTo>
                  <a:lnTo>
                    <a:pt x="557022" y="1328927"/>
                  </a:lnTo>
                  <a:lnTo>
                    <a:pt x="1114044" y="771905"/>
                  </a:lnTo>
                  <a:lnTo>
                    <a:pt x="835533" y="771905"/>
                  </a:lnTo>
                  <a:lnTo>
                    <a:pt x="835533" y="0"/>
                  </a:lnTo>
                  <a:close/>
                </a:path>
              </a:pathLst>
            </a:custGeom>
            <a:solidFill>
              <a:srgbClr val="37A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Прямоугольник 10"/>
          <p:cNvSpPr/>
          <p:nvPr/>
        </p:nvSpPr>
        <p:spPr>
          <a:xfrm rot="10800000" flipV="1">
            <a:off x="770172" y="1617662"/>
            <a:ext cx="4740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cs typeface="Calibri"/>
                <a:hlinkClick r:id="rId5"/>
              </a:rPr>
              <a:t>https://fipi.ru/ege</a:t>
            </a:r>
            <a:endParaRPr lang="en-US" b="1" dirty="0">
              <a:cs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7460" y="568345"/>
            <a:ext cx="56181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-25" dirty="0" smtClean="0">
                <a:solidFill>
                  <a:srgbClr val="C00000"/>
                </a:solidFill>
              </a:rPr>
              <a:t>ШАГ 1</a:t>
            </a:r>
          </a:p>
          <a:p>
            <a:r>
              <a:rPr lang="ru-RU" sz="2400" b="1" spc="-25" dirty="0" smtClean="0">
                <a:solidFill>
                  <a:srgbClr val="C00000"/>
                </a:solidFill>
              </a:rPr>
              <a:t>ДОКУМЕНТАЦИЯ</a:t>
            </a:r>
            <a:r>
              <a:rPr lang="ru-RU" sz="2400" b="1" spc="-7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ЕГЭ.</a:t>
            </a:r>
            <a:r>
              <a:rPr lang="ru-RU" sz="2400" b="1" spc="-70" dirty="0" smtClean="0">
                <a:solidFill>
                  <a:srgbClr val="C00000"/>
                </a:solidFill>
              </a:rPr>
              <a:t> </a:t>
            </a:r>
            <a:r>
              <a:rPr lang="ru-RU" sz="2400" b="1" spc="-20" dirty="0" smtClean="0">
                <a:solidFill>
                  <a:srgbClr val="C00000"/>
                </a:solidFill>
              </a:rPr>
              <a:t>ФИПИ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 flipV="1">
            <a:off x="12344400" y="2057400"/>
            <a:ext cx="304800" cy="685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object 8"/>
          <p:cNvGrpSpPr/>
          <p:nvPr/>
        </p:nvGrpSpPr>
        <p:grpSpPr>
          <a:xfrm>
            <a:off x="0" y="996967"/>
            <a:ext cx="9150927" cy="5305425"/>
            <a:chOff x="441197" y="761237"/>
            <a:chExt cx="11314430" cy="5057140"/>
          </a:xfrm>
        </p:grpSpPr>
        <p:pic>
          <p:nvPicPr>
            <p:cNvPr id="5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889" y="1006153"/>
              <a:ext cx="9654286" cy="4506104"/>
            </a:xfrm>
            <a:prstGeom prst="rect">
              <a:avLst/>
            </a:prstGeom>
          </p:spPr>
        </p:pic>
        <p:sp>
          <p:nvSpPr>
            <p:cNvPr id="6" name="object 10"/>
            <p:cNvSpPr/>
            <p:nvPr/>
          </p:nvSpPr>
          <p:spPr>
            <a:xfrm>
              <a:off x="441197" y="761237"/>
              <a:ext cx="11314430" cy="5057140"/>
            </a:xfrm>
            <a:custGeom>
              <a:avLst/>
              <a:gdLst/>
              <a:ahLst/>
              <a:cxnLst/>
              <a:rect l="l" t="t" r="r" b="b"/>
              <a:pathLst>
                <a:path w="11314430" h="5057140">
                  <a:moveTo>
                    <a:pt x="0" y="842772"/>
                  </a:moveTo>
                  <a:lnTo>
                    <a:pt x="1334" y="794947"/>
                  </a:lnTo>
                  <a:lnTo>
                    <a:pt x="5289" y="747823"/>
                  </a:lnTo>
                  <a:lnTo>
                    <a:pt x="11793" y="701470"/>
                  </a:lnTo>
                  <a:lnTo>
                    <a:pt x="20777" y="655959"/>
                  </a:lnTo>
                  <a:lnTo>
                    <a:pt x="32167" y="611361"/>
                  </a:lnTo>
                  <a:lnTo>
                    <a:pt x="45894" y="567748"/>
                  </a:lnTo>
                  <a:lnTo>
                    <a:pt x="61886" y="525191"/>
                  </a:lnTo>
                  <a:lnTo>
                    <a:pt x="80072" y="483760"/>
                  </a:lnTo>
                  <a:lnTo>
                    <a:pt x="100381" y="443527"/>
                  </a:lnTo>
                  <a:lnTo>
                    <a:pt x="122741" y="404564"/>
                  </a:lnTo>
                  <a:lnTo>
                    <a:pt x="147082" y="366940"/>
                  </a:lnTo>
                  <a:lnTo>
                    <a:pt x="173333" y="330728"/>
                  </a:lnTo>
                  <a:lnTo>
                    <a:pt x="201421" y="295999"/>
                  </a:lnTo>
                  <a:lnTo>
                    <a:pt x="231276" y="262823"/>
                  </a:lnTo>
                  <a:lnTo>
                    <a:pt x="262828" y="231272"/>
                  </a:lnTo>
                  <a:lnTo>
                    <a:pt x="296004" y="201417"/>
                  </a:lnTo>
                  <a:lnTo>
                    <a:pt x="330734" y="173329"/>
                  </a:lnTo>
                  <a:lnTo>
                    <a:pt x="366946" y="147079"/>
                  </a:lnTo>
                  <a:lnTo>
                    <a:pt x="404569" y="122738"/>
                  </a:lnTo>
                  <a:lnTo>
                    <a:pt x="443533" y="100378"/>
                  </a:lnTo>
                  <a:lnTo>
                    <a:pt x="483766" y="80070"/>
                  </a:lnTo>
                  <a:lnTo>
                    <a:pt x="525196" y="61885"/>
                  </a:lnTo>
                  <a:lnTo>
                    <a:pt x="567753" y="45893"/>
                  </a:lnTo>
                  <a:lnTo>
                    <a:pt x="611366" y="32166"/>
                  </a:lnTo>
                  <a:lnTo>
                    <a:pt x="655963" y="20776"/>
                  </a:lnTo>
                  <a:lnTo>
                    <a:pt x="701473" y="11793"/>
                  </a:lnTo>
                  <a:lnTo>
                    <a:pt x="747825" y="5288"/>
                  </a:lnTo>
                  <a:lnTo>
                    <a:pt x="794948" y="1334"/>
                  </a:lnTo>
                  <a:lnTo>
                    <a:pt x="842771" y="0"/>
                  </a:lnTo>
                  <a:lnTo>
                    <a:pt x="10471404" y="0"/>
                  </a:lnTo>
                  <a:lnTo>
                    <a:pt x="10519228" y="1334"/>
                  </a:lnTo>
                  <a:lnTo>
                    <a:pt x="10566352" y="5288"/>
                  </a:lnTo>
                  <a:lnTo>
                    <a:pt x="10612705" y="11793"/>
                  </a:lnTo>
                  <a:lnTo>
                    <a:pt x="10658216" y="20776"/>
                  </a:lnTo>
                  <a:lnTo>
                    <a:pt x="10702814" y="32166"/>
                  </a:lnTo>
                  <a:lnTo>
                    <a:pt x="10746427" y="45893"/>
                  </a:lnTo>
                  <a:lnTo>
                    <a:pt x="10788984" y="61885"/>
                  </a:lnTo>
                  <a:lnTo>
                    <a:pt x="10830415" y="80070"/>
                  </a:lnTo>
                  <a:lnTo>
                    <a:pt x="10870648" y="100378"/>
                  </a:lnTo>
                  <a:lnTo>
                    <a:pt x="10909611" y="122738"/>
                  </a:lnTo>
                  <a:lnTo>
                    <a:pt x="10947235" y="147079"/>
                  </a:lnTo>
                  <a:lnTo>
                    <a:pt x="10983447" y="173329"/>
                  </a:lnTo>
                  <a:lnTo>
                    <a:pt x="11018176" y="201417"/>
                  </a:lnTo>
                  <a:lnTo>
                    <a:pt x="11051352" y="231272"/>
                  </a:lnTo>
                  <a:lnTo>
                    <a:pt x="11082903" y="262823"/>
                  </a:lnTo>
                  <a:lnTo>
                    <a:pt x="11112758" y="295999"/>
                  </a:lnTo>
                  <a:lnTo>
                    <a:pt x="11140846" y="330728"/>
                  </a:lnTo>
                  <a:lnTo>
                    <a:pt x="11167096" y="366940"/>
                  </a:lnTo>
                  <a:lnTo>
                    <a:pt x="11191437" y="404564"/>
                  </a:lnTo>
                  <a:lnTo>
                    <a:pt x="11213797" y="443527"/>
                  </a:lnTo>
                  <a:lnTo>
                    <a:pt x="11234105" y="483760"/>
                  </a:lnTo>
                  <a:lnTo>
                    <a:pt x="11252290" y="525191"/>
                  </a:lnTo>
                  <a:lnTo>
                    <a:pt x="11268282" y="567748"/>
                  </a:lnTo>
                  <a:lnTo>
                    <a:pt x="11282009" y="611361"/>
                  </a:lnTo>
                  <a:lnTo>
                    <a:pt x="11293399" y="655959"/>
                  </a:lnTo>
                  <a:lnTo>
                    <a:pt x="11302382" y="701470"/>
                  </a:lnTo>
                  <a:lnTo>
                    <a:pt x="11308887" y="747823"/>
                  </a:lnTo>
                  <a:lnTo>
                    <a:pt x="11312841" y="794947"/>
                  </a:lnTo>
                  <a:lnTo>
                    <a:pt x="11314176" y="842772"/>
                  </a:lnTo>
                  <a:lnTo>
                    <a:pt x="11314176" y="4213860"/>
                  </a:lnTo>
                  <a:lnTo>
                    <a:pt x="11312841" y="4261684"/>
                  </a:lnTo>
                  <a:lnTo>
                    <a:pt x="11308887" y="4308808"/>
                  </a:lnTo>
                  <a:lnTo>
                    <a:pt x="11302382" y="4355161"/>
                  </a:lnTo>
                  <a:lnTo>
                    <a:pt x="11293399" y="4400672"/>
                  </a:lnTo>
                  <a:lnTo>
                    <a:pt x="11282009" y="4445270"/>
                  </a:lnTo>
                  <a:lnTo>
                    <a:pt x="11268282" y="4488883"/>
                  </a:lnTo>
                  <a:lnTo>
                    <a:pt x="11252290" y="4531440"/>
                  </a:lnTo>
                  <a:lnTo>
                    <a:pt x="11234105" y="4572871"/>
                  </a:lnTo>
                  <a:lnTo>
                    <a:pt x="11213797" y="4613104"/>
                  </a:lnTo>
                  <a:lnTo>
                    <a:pt x="11191437" y="4652067"/>
                  </a:lnTo>
                  <a:lnTo>
                    <a:pt x="11167096" y="4689691"/>
                  </a:lnTo>
                  <a:lnTo>
                    <a:pt x="11140846" y="4725903"/>
                  </a:lnTo>
                  <a:lnTo>
                    <a:pt x="11112758" y="4760632"/>
                  </a:lnTo>
                  <a:lnTo>
                    <a:pt x="11082903" y="4793808"/>
                  </a:lnTo>
                  <a:lnTo>
                    <a:pt x="11051352" y="4825359"/>
                  </a:lnTo>
                  <a:lnTo>
                    <a:pt x="11018176" y="4855214"/>
                  </a:lnTo>
                  <a:lnTo>
                    <a:pt x="10983447" y="4883302"/>
                  </a:lnTo>
                  <a:lnTo>
                    <a:pt x="10947235" y="4909552"/>
                  </a:lnTo>
                  <a:lnTo>
                    <a:pt x="10909611" y="4933893"/>
                  </a:lnTo>
                  <a:lnTo>
                    <a:pt x="10870648" y="4956253"/>
                  </a:lnTo>
                  <a:lnTo>
                    <a:pt x="10830415" y="4976561"/>
                  </a:lnTo>
                  <a:lnTo>
                    <a:pt x="10788984" y="4994746"/>
                  </a:lnTo>
                  <a:lnTo>
                    <a:pt x="10746427" y="5010738"/>
                  </a:lnTo>
                  <a:lnTo>
                    <a:pt x="10702814" y="5024465"/>
                  </a:lnTo>
                  <a:lnTo>
                    <a:pt x="10658216" y="5035855"/>
                  </a:lnTo>
                  <a:lnTo>
                    <a:pt x="10612705" y="5044838"/>
                  </a:lnTo>
                  <a:lnTo>
                    <a:pt x="10566352" y="5051343"/>
                  </a:lnTo>
                  <a:lnTo>
                    <a:pt x="10519228" y="5055297"/>
                  </a:lnTo>
                  <a:lnTo>
                    <a:pt x="10471404" y="5056632"/>
                  </a:lnTo>
                  <a:lnTo>
                    <a:pt x="842771" y="5056632"/>
                  </a:lnTo>
                  <a:lnTo>
                    <a:pt x="794948" y="5055297"/>
                  </a:lnTo>
                  <a:lnTo>
                    <a:pt x="747825" y="5051343"/>
                  </a:lnTo>
                  <a:lnTo>
                    <a:pt x="701473" y="5044838"/>
                  </a:lnTo>
                  <a:lnTo>
                    <a:pt x="655963" y="5035855"/>
                  </a:lnTo>
                  <a:lnTo>
                    <a:pt x="611366" y="5024465"/>
                  </a:lnTo>
                  <a:lnTo>
                    <a:pt x="567753" y="5010738"/>
                  </a:lnTo>
                  <a:lnTo>
                    <a:pt x="525196" y="4994746"/>
                  </a:lnTo>
                  <a:lnTo>
                    <a:pt x="483766" y="4976561"/>
                  </a:lnTo>
                  <a:lnTo>
                    <a:pt x="443533" y="4956253"/>
                  </a:lnTo>
                  <a:lnTo>
                    <a:pt x="404569" y="4933893"/>
                  </a:lnTo>
                  <a:lnTo>
                    <a:pt x="366946" y="4909552"/>
                  </a:lnTo>
                  <a:lnTo>
                    <a:pt x="330734" y="4883302"/>
                  </a:lnTo>
                  <a:lnTo>
                    <a:pt x="296004" y="4855214"/>
                  </a:lnTo>
                  <a:lnTo>
                    <a:pt x="262828" y="4825359"/>
                  </a:lnTo>
                  <a:lnTo>
                    <a:pt x="231276" y="4793808"/>
                  </a:lnTo>
                  <a:lnTo>
                    <a:pt x="201421" y="4760632"/>
                  </a:lnTo>
                  <a:lnTo>
                    <a:pt x="173333" y="4725903"/>
                  </a:lnTo>
                  <a:lnTo>
                    <a:pt x="147082" y="4689691"/>
                  </a:lnTo>
                  <a:lnTo>
                    <a:pt x="122741" y="4652067"/>
                  </a:lnTo>
                  <a:lnTo>
                    <a:pt x="100381" y="4613104"/>
                  </a:lnTo>
                  <a:lnTo>
                    <a:pt x="80072" y="4572871"/>
                  </a:lnTo>
                  <a:lnTo>
                    <a:pt x="61886" y="4531440"/>
                  </a:lnTo>
                  <a:lnTo>
                    <a:pt x="45894" y="4488883"/>
                  </a:lnTo>
                  <a:lnTo>
                    <a:pt x="32167" y="4445270"/>
                  </a:lnTo>
                  <a:lnTo>
                    <a:pt x="20777" y="4400672"/>
                  </a:lnTo>
                  <a:lnTo>
                    <a:pt x="11793" y="4355161"/>
                  </a:lnTo>
                  <a:lnTo>
                    <a:pt x="5289" y="4308808"/>
                  </a:lnTo>
                  <a:lnTo>
                    <a:pt x="1334" y="4261684"/>
                  </a:lnTo>
                  <a:lnTo>
                    <a:pt x="0" y="4213860"/>
                  </a:lnTo>
                  <a:lnTo>
                    <a:pt x="0" y="842772"/>
                  </a:lnTo>
                  <a:close/>
                </a:path>
              </a:pathLst>
            </a:custGeom>
            <a:ln w="19812">
              <a:solidFill>
                <a:srgbClr val="00AFE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1"/>
            <p:cNvSpPr/>
            <p:nvPr/>
          </p:nvSpPr>
          <p:spPr>
            <a:xfrm>
              <a:off x="893825" y="915161"/>
              <a:ext cx="3756660" cy="297180"/>
            </a:xfrm>
            <a:custGeom>
              <a:avLst/>
              <a:gdLst/>
              <a:ahLst/>
              <a:cxnLst/>
              <a:rect l="l" t="t" r="r" b="b"/>
              <a:pathLst>
                <a:path w="3756660" h="297180">
                  <a:moveTo>
                    <a:pt x="0" y="49529"/>
                  </a:moveTo>
                  <a:lnTo>
                    <a:pt x="3892" y="30271"/>
                  </a:lnTo>
                  <a:lnTo>
                    <a:pt x="14506" y="14525"/>
                  </a:lnTo>
                  <a:lnTo>
                    <a:pt x="30250" y="3899"/>
                  </a:lnTo>
                  <a:lnTo>
                    <a:pt x="49530" y="0"/>
                  </a:lnTo>
                  <a:lnTo>
                    <a:pt x="3707129" y="0"/>
                  </a:lnTo>
                  <a:lnTo>
                    <a:pt x="3726388" y="3899"/>
                  </a:lnTo>
                  <a:lnTo>
                    <a:pt x="3742134" y="14525"/>
                  </a:lnTo>
                  <a:lnTo>
                    <a:pt x="3752760" y="30271"/>
                  </a:lnTo>
                  <a:lnTo>
                    <a:pt x="3756660" y="49529"/>
                  </a:lnTo>
                  <a:lnTo>
                    <a:pt x="3756660" y="247650"/>
                  </a:lnTo>
                  <a:lnTo>
                    <a:pt x="3752760" y="266908"/>
                  </a:lnTo>
                  <a:lnTo>
                    <a:pt x="3742134" y="282654"/>
                  </a:lnTo>
                  <a:lnTo>
                    <a:pt x="3726388" y="293280"/>
                  </a:lnTo>
                  <a:lnTo>
                    <a:pt x="3707129" y="297179"/>
                  </a:lnTo>
                  <a:lnTo>
                    <a:pt x="49530" y="297179"/>
                  </a:lnTo>
                  <a:lnTo>
                    <a:pt x="30250" y="293280"/>
                  </a:lnTo>
                  <a:lnTo>
                    <a:pt x="14506" y="282654"/>
                  </a:lnTo>
                  <a:lnTo>
                    <a:pt x="3892" y="266908"/>
                  </a:lnTo>
                  <a:lnTo>
                    <a:pt x="0" y="247650"/>
                  </a:lnTo>
                  <a:lnTo>
                    <a:pt x="0" y="49529"/>
                  </a:lnTo>
                  <a:close/>
                </a:path>
              </a:pathLst>
            </a:custGeom>
            <a:ln w="28956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524000" y="152400"/>
            <a:ext cx="3793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ЧТО</a:t>
            </a:r>
            <a:r>
              <a:rPr lang="ru-RU" sz="2400" b="1" spc="-95" dirty="0" smtClean="0">
                <a:solidFill>
                  <a:srgbClr val="C00000"/>
                </a:solidFill>
              </a:rPr>
              <a:t> </a:t>
            </a:r>
            <a:r>
              <a:rPr lang="ru-RU" sz="2400" b="1" spc="-10" dirty="0" smtClean="0">
                <a:solidFill>
                  <a:srgbClr val="C00000"/>
                </a:solidFill>
              </a:rPr>
              <a:t>ИЗУЧИТЬ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69209" y="3649680"/>
            <a:ext cx="2365629" cy="24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48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1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939</Words>
  <Application>Microsoft Office PowerPoint</Application>
  <PresentationFormat>Экран (4:3)</PresentationFormat>
  <Paragraphs>114</Paragraphs>
  <Slides>21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Arial MT</vt:lpstr>
      <vt:lpstr>Calibri</vt:lpstr>
      <vt:lpstr>Cambria</vt:lpstr>
      <vt:lpstr>Fira Sans</vt:lpstr>
      <vt:lpstr>Georgia</vt:lpstr>
      <vt:lpstr>Microsoft Sans Serif</vt:lpstr>
      <vt:lpstr>Times New Roman</vt:lpstr>
      <vt:lpstr>Office Theme</vt:lpstr>
      <vt:lpstr>Лист</vt:lpstr>
      <vt:lpstr>Особенности подготовки к ЕГЭ по русскому языку  Голубцова Е.А., учитель МАОУ «СОШ№1»</vt:lpstr>
      <vt:lpstr>Презентация PowerPoint</vt:lpstr>
      <vt:lpstr>Презентация PowerPoint</vt:lpstr>
      <vt:lpstr>ЕГЭ 2024</vt:lpstr>
      <vt:lpstr>ЕГЭ 2025              Русский язык</vt:lpstr>
      <vt:lpstr>ЕГЭ 2024  Литература</vt:lpstr>
      <vt:lpstr>ЕГЭ 2025  Литература</vt:lpstr>
      <vt:lpstr>Презентация PowerPoint</vt:lpstr>
      <vt:lpstr>Презентация PowerPoint</vt:lpstr>
      <vt:lpstr>Презентация PowerPoint</vt:lpstr>
      <vt:lpstr>        ШАГ 2  МОТИВАЦИОННЫЙ</vt:lpstr>
      <vt:lpstr>ШАГ 3      ОСНОВНОЙ ЭТАП </vt:lpstr>
      <vt:lpstr>Индивидуальные папки для подготовки к ЕГЭ как формирующее    оценивание </vt:lpstr>
      <vt:lpstr>Интерактивные технологии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Протокол проверки результатов единого государственного экзамена в 2023 г.</vt:lpstr>
      <vt:lpstr>ШАГ 4  Рефлексия </vt:lpstr>
      <vt:lpstr>БЛАГОДАРЮ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35</cp:revision>
  <dcterms:created xsi:type="dcterms:W3CDTF">2024-02-25T08:45:16Z</dcterms:created>
  <dcterms:modified xsi:type="dcterms:W3CDTF">2024-10-28T08:49:59Z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2024-02-25T00:00:00Z</vt:filetime>
  </property>
</Properties>
</file>