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000" autoAdjust="0"/>
  </p:normalViewPr>
  <p:slideViewPr>
    <p:cSldViewPr snapToGrid="0">
      <p:cViewPr varScale="1">
        <p:scale>
          <a:sx n="59" d="100"/>
          <a:sy n="59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C14A-263D-4745-B15D-9D7E7FCE22DE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B4A2-BE37-4789-8DE4-F77777B2B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73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B4A2-BE37-4789-8DE4-F77777B2B2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4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B4A2-BE37-4789-8DE4-F77777B2B2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1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9B4A2-BE37-4789-8DE4-F77777B2B2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6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5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28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9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2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A5434-5500-470A-AE41-500729FC1B89}" type="datetimeFigureOut">
              <a:rPr lang="ru-RU" smtClean="0"/>
              <a:t>вс 27.04.25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D6EC-7F48-4814-BE47-DDCFD4F25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24" y="1825625"/>
            <a:ext cx="6305752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242058"/>
            <a:ext cx="7875244" cy="5348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2114" y="3187337"/>
            <a:ext cx="2704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Голубцов Игорь Валерьевич, Руководитель ММО учителей русского языка и литературы</a:t>
            </a:r>
            <a:endParaRPr lang="ru-RU" sz="2400" b="1" dirty="0">
              <a:latin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72" y="5923181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Публичный отчет за  2024-2025 гг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99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TextBox 2"/>
          <p:cNvSpPr txBox="1"/>
          <p:nvPr/>
        </p:nvSpPr>
        <p:spPr>
          <a:xfrm>
            <a:off x="230777" y="64678"/>
            <a:ext cx="8051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Методическая тема: </a:t>
            </a:r>
            <a:r>
              <a:rPr lang="ru-RU" b="1" dirty="0"/>
              <a:t>«Повышение качества преподавания русского языка и литературы при помощи внедрения в учебный процесс современных педагогических технологий в урочное и внеурочное время как важнейшее условие реализации ФГОС нового поколения и ФОП»</a:t>
            </a:r>
            <a:endParaRPr lang="ru-RU" dirty="0"/>
          </a:p>
          <a:p>
            <a:r>
              <a:rPr lang="ru-RU" b="1" dirty="0"/>
              <a:t>Цель</a:t>
            </a:r>
            <a:r>
              <a:rPr lang="ru-RU" dirty="0"/>
              <a:t>: расширение профессиональных знаний и совершенствование практических умений педагогов в области инновационных педагогических технологий в условиях реализации обновленных ФГОС и ФОП.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777" y="2183511"/>
            <a:ext cx="95487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Задачи: </a:t>
            </a:r>
            <a:endParaRPr lang="ru-RU" dirty="0"/>
          </a:p>
          <a:p>
            <a:pPr lvl="0"/>
            <a:r>
              <a:rPr lang="ru-RU" dirty="0" smtClean="0"/>
              <a:t>1.Совершенствовать </a:t>
            </a:r>
            <a:r>
              <a:rPr lang="ru-RU" dirty="0"/>
              <a:t>знания нормативно-правовой базы ОО в условиях внедрения ФОП НОО, ФОП ООО и ФОП СОО, с учетом изменений 2024 года.</a:t>
            </a:r>
          </a:p>
          <a:p>
            <a:pPr lvl="0"/>
            <a:r>
              <a:rPr lang="ru-RU" dirty="0" smtClean="0"/>
              <a:t>2.Распространять </a:t>
            </a:r>
            <a:r>
              <a:rPr lang="ru-RU" dirty="0"/>
              <a:t>инновационный опыт  педагогов в обновлении содержания предметной области  в контексте ФГОС.</a:t>
            </a:r>
          </a:p>
          <a:p>
            <a:r>
              <a:rPr lang="ru-RU" dirty="0" smtClean="0"/>
              <a:t>3.Совершенствовать</a:t>
            </a:r>
            <a:r>
              <a:rPr lang="ru-RU" dirty="0"/>
              <a:t> предметные и </a:t>
            </a:r>
            <a:r>
              <a:rPr lang="ru-RU" dirty="0" err="1"/>
              <a:t>метапредметные</a:t>
            </a:r>
            <a:r>
              <a:rPr lang="ru-RU" dirty="0"/>
              <a:t> компетенции (функциональная грамотность) педагогов.</a:t>
            </a:r>
          </a:p>
          <a:p>
            <a:r>
              <a:rPr lang="ru-RU" dirty="0"/>
              <a:t>4. Способствовать построению индивидуальных маршрутов непрерывного развития и профессионального мастерства педагогических работников</a:t>
            </a:r>
          </a:p>
          <a:p>
            <a:r>
              <a:rPr lang="ru-RU" dirty="0"/>
              <a:t>5. Формировать  единый подход к решению актуальных педагогических проблем, стоящих перед учителями в рамках реализации  ФГОС, в рамках подготовки учащихся к итоговой аттестации.</a:t>
            </a:r>
          </a:p>
          <a:p>
            <a:r>
              <a:rPr lang="ru-RU" dirty="0"/>
              <a:t>6. Создавать благоприятные условия для проявления педагогической инициативы учителя. </a:t>
            </a:r>
          </a:p>
          <a:p>
            <a:r>
              <a:rPr lang="ru-RU" dirty="0"/>
              <a:t>7. Осуществлять информационную, учебно-методическую поддержку учителей на основе диагностики и мониторинга. </a:t>
            </a:r>
          </a:p>
        </p:txBody>
      </p:sp>
    </p:spTree>
    <p:extLst>
      <p:ext uri="{BB962C8B-B14F-4D97-AF65-F5344CB8AC3E}">
        <p14:creationId xmlns:p14="http://schemas.microsoft.com/office/powerpoint/2010/main" val="69597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55521"/>
              </p:ext>
            </p:extLst>
          </p:nvPr>
        </p:nvGraphicFramePr>
        <p:xfrm>
          <a:off x="2966804" y="2729037"/>
          <a:ext cx="8050968" cy="3969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484">
                  <a:extLst>
                    <a:ext uri="{9D8B030D-6E8A-4147-A177-3AD203B41FA5}">
                      <a16:colId xmlns:a16="http://schemas.microsoft.com/office/drawing/2014/main" val="3227092799"/>
                    </a:ext>
                  </a:extLst>
                </a:gridCol>
                <a:gridCol w="4025484">
                  <a:extLst>
                    <a:ext uri="{9D8B030D-6E8A-4147-A177-3AD203B41FA5}">
                      <a16:colId xmlns:a16="http://schemas.microsoft.com/office/drawing/2014/main" val="2323105911"/>
                    </a:ext>
                  </a:extLst>
                </a:gridCol>
              </a:tblGrid>
              <a:tr h="741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участников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extLst>
                  <a:ext uri="{0D108BD9-81ED-4DB2-BD59-A6C34878D82A}">
                    <a16:rowId xmlns:a16="http://schemas.microsoft.com/office/drawing/2014/main" val="759629820"/>
                  </a:ext>
                </a:extLst>
              </a:tr>
              <a:tr h="8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Установочное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заседание 10.10.24. Коррекция планирования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extLst>
                  <a:ext uri="{0D108BD9-81ED-4DB2-BD59-A6C34878D82A}">
                    <a16:rowId xmlns:a16="http://schemas.microsoft.com/office/drawing/2014/main" val="4129118061"/>
                  </a:ext>
                </a:extLst>
              </a:tr>
              <a:tr h="8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Круглый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стол «Галерея методического опыта»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extLst>
                  <a:ext uri="{0D108BD9-81ED-4DB2-BD59-A6C34878D82A}">
                    <a16:rowId xmlns:a16="http://schemas.microsoft.com/office/drawing/2014/main" val="1884092814"/>
                  </a:ext>
                </a:extLst>
              </a:tr>
              <a:tr h="8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Стажировочные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практики. «Организация аналитической деятельности на уроках литературы». МБОУ «СОШ №16»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extLst>
                  <a:ext uri="{0D108BD9-81ED-4DB2-BD59-A6C34878D82A}">
                    <a16:rowId xmlns:a16="http://schemas.microsoft.com/office/drawing/2014/main" val="643599583"/>
                  </a:ext>
                </a:extLst>
              </a:tr>
              <a:tr h="80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ЕМД.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Социальное партнерство. Аквариум «Пространство культуры как пространство жизни современного человека»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152400" marT="38100" marB="38100" anchor="b"/>
                </a:tc>
                <a:extLst>
                  <a:ext uri="{0D108BD9-81ED-4DB2-BD59-A6C34878D82A}">
                    <a16:rowId xmlns:a16="http://schemas.microsoft.com/office/drawing/2014/main" val="129055555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2324" y="141321"/>
            <a:ext cx="589367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Посещаемость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Методическое объединение регулярно проводит заседания, количество посещений варьируется от 80% до 95%. Наиболее активно посещают учителя-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стажисты</a:t>
            </a:r>
            <a:r>
              <a:rPr lang="ru-RU" altLang="ru-RU" dirty="0" smtClean="0"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, новые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преподаватели участвуют реже.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Причины низкой посещаемости отдельных мероприятий связаны с перегруженностью рабочего графика, отсутствием заинтересованности,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 не отпускает администрация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96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2" y="240988"/>
            <a:ext cx="6495394" cy="6728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567" y="160848"/>
            <a:ext cx="4856312" cy="65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23978"/>
              </p:ext>
            </p:extLst>
          </p:nvPr>
        </p:nvGraphicFramePr>
        <p:xfrm>
          <a:off x="48986" y="-668790"/>
          <a:ext cx="5739583" cy="7507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64">
                  <a:extLst>
                    <a:ext uri="{9D8B030D-6E8A-4147-A177-3AD203B41FA5}">
                      <a16:colId xmlns:a16="http://schemas.microsoft.com/office/drawing/2014/main" val="519222251"/>
                    </a:ext>
                  </a:extLst>
                </a:gridCol>
                <a:gridCol w="2952306">
                  <a:extLst>
                    <a:ext uri="{9D8B030D-6E8A-4147-A177-3AD203B41FA5}">
                      <a16:colId xmlns:a16="http://schemas.microsoft.com/office/drawing/2014/main" val="2882479951"/>
                    </a:ext>
                  </a:extLst>
                </a:gridCol>
                <a:gridCol w="1148505">
                  <a:extLst>
                    <a:ext uri="{9D8B030D-6E8A-4147-A177-3AD203B41FA5}">
                      <a16:colId xmlns:a16="http://schemas.microsoft.com/office/drawing/2014/main" val="4182445534"/>
                    </a:ext>
                  </a:extLst>
                </a:gridCol>
                <a:gridCol w="1262808">
                  <a:extLst>
                    <a:ext uri="{9D8B030D-6E8A-4147-A177-3AD203B41FA5}">
                      <a16:colId xmlns:a16="http://schemas.microsoft.com/office/drawing/2014/main" val="1433846286"/>
                    </a:ext>
                  </a:extLst>
                </a:gridCol>
              </a:tblGrid>
              <a:tr h="5497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Форма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Дата и место проведения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extLst>
                  <a:ext uri="{0D108BD9-81ED-4DB2-BD59-A6C34878D82A}">
                    <a16:rowId xmlns:a16="http://schemas.microsoft.com/office/drawing/2014/main" val="1259855847"/>
                  </a:ext>
                </a:extLst>
              </a:tr>
              <a:tr h="8246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МО №1 Установочное организационное заседание:</a:t>
                      </a:r>
                      <a:r>
                        <a:rPr lang="ru-RU" sz="1200" kern="12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приоритетные задачи на 2024-2025 учебный год».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семинар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10.10.24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extLst>
                  <a:ext uri="{0D108BD9-81ED-4DB2-BD59-A6C34878D82A}">
                    <a16:rowId xmlns:a16="http://schemas.microsoft.com/office/drawing/2014/main" val="1374421961"/>
                  </a:ext>
                </a:extLst>
              </a:tr>
              <a:tr h="1449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МО №2.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Тема:</a:t>
                      </a:r>
                      <a:r>
                        <a:rPr lang="ru-RU" sz="1200" kern="1200" dirty="0">
                          <a:effectLst/>
                        </a:rPr>
                        <a:t> заседание ММО круглый стол «Галерея методического опыта»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Круглый стол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Октябрь 2024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30.10.24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МАОУ «Лицей №21»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extLst>
                  <a:ext uri="{0D108BD9-81ED-4DB2-BD59-A6C34878D82A}">
                    <a16:rowId xmlns:a16="http://schemas.microsoft.com/office/drawing/2014/main" val="3146127106"/>
                  </a:ext>
                </a:extLst>
              </a:tr>
              <a:tr h="14892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 №3.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Тема: Наиболее значимые направления деятельности учителя по достижению результатов УУД обучающихся по русскому языку и литературе в соответствии с ФГОС ООО и СОО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Семинар-практикум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Открытые уроки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Круглый стол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ноябрь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МАОУ « №56»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extLst>
                  <a:ext uri="{0D108BD9-81ED-4DB2-BD59-A6C34878D82A}">
                    <a16:rowId xmlns:a16="http://schemas.microsoft.com/office/drawing/2014/main" val="4209250932"/>
                  </a:ext>
                </a:extLst>
              </a:tr>
              <a:tr h="19196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 №4.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Тема: Формы работы по подготовке обучающихся к ИА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Стажировочные практики для коллег, подготовленные командами образовательных организаций АГО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Декабрь 2024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МАОУ «№8»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extLst>
                  <a:ext uri="{0D108BD9-81ED-4DB2-BD59-A6C34878D82A}">
                    <a16:rowId xmlns:a16="http://schemas.microsoft.com/office/drawing/2014/main" val="3461160187"/>
                  </a:ext>
                </a:extLst>
              </a:tr>
              <a:tr h="12745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МО №5 заседание ММО метод-бой «Встреча мастеров» Соревнование во владении методами методической работы , соревнуются методические команды ММО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Метод-бой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Январь 2025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МАОУ «Лицей №21»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28" marR="41328" marT="0" marB="0"/>
                </a:tc>
                <a:extLst>
                  <a:ext uri="{0D108BD9-81ED-4DB2-BD59-A6C34878D82A}">
                    <a16:rowId xmlns:a16="http://schemas.microsoft.com/office/drawing/2014/main" val="133840442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4625"/>
              </p:ext>
            </p:extLst>
          </p:nvPr>
        </p:nvGraphicFramePr>
        <p:xfrm>
          <a:off x="5837554" y="0"/>
          <a:ext cx="6305459" cy="6838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16">
                  <a:extLst>
                    <a:ext uri="{9D8B030D-6E8A-4147-A177-3AD203B41FA5}">
                      <a16:colId xmlns:a16="http://schemas.microsoft.com/office/drawing/2014/main" val="3338652614"/>
                    </a:ext>
                  </a:extLst>
                </a:gridCol>
                <a:gridCol w="3295391">
                  <a:extLst>
                    <a:ext uri="{9D8B030D-6E8A-4147-A177-3AD203B41FA5}">
                      <a16:colId xmlns:a16="http://schemas.microsoft.com/office/drawing/2014/main" val="2663031761"/>
                    </a:ext>
                  </a:extLst>
                </a:gridCol>
                <a:gridCol w="1281972">
                  <a:extLst>
                    <a:ext uri="{9D8B030D-6E8A-4147-A177-3AD203B41FA5}">
                      <a16:colId xmlns:a16="http://schemas.microsoft.com/office/drawing/2014/main" val="3168245255"/>
                    </a:ext>
                  </a:extLst>
                </a:gridCol>
                <a:gridCol w="1361080">
                  <a:extLst>
                    <a:ext uri="{9D8B030D-6E8A-4147-A177-3AD203B41FA5}">
                      <a16:colId xmlns:a16="http://schemas.microsoft.com/office/drawing/2014/main" val="3840063189"/>
                    </a:ext>
                  </a:extLst>
                </a:gridCol>
              </a:tblGrid>
              <a:tr h="47094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 №6.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Тема: «Организация аналитической деятельности на уроках литературы»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 err="1">
                          <a:effectLst/>
                        </a:rPr>
                        <a:t>Стажировочные</a:t>
                      </a:r>
                      <a:r>
                        <a:rPr lang="ru-RU" sz="1200" dirty="0">
                          <a:effectLst/>
                        </a:rPr>
                        <a:t> практики для коллег, подготовленные командами образовательных организаций АГО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Февраль МБОУ «№16»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186904"/>
                  </a:ext>
                </a:extLst>
              </a:tr>
              <a:tr h="4115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Муниципальные педагогические чтения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чтения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Март 2025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168625"/>
                  </a:ext>
                </a:extLst>
              </a:tr>
              <a:tr h="10348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МО №7 Тема «Единый методический день»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заседание ММО Социальное партнерство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Семинар-практикум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Апрель 2025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405132"/>
                  </a:ext>
                </a:extLst>
              </a:tr>
              <a:tr h="683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МО №8 </a:t>
                      </a:r>
                      <a:r>
                        <a:rPr lang="ru-RU" sz="1100">
                          <a:effectLst/>
                        </a:rPr>
                        <a:t>результаты работы ММО за учебный год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Круглый стол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Июнь 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671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94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1"/>
          <a:stretch/>
        </p:blipFill>
        <p:spPr>
          <a:xfrm>
            <a:off x="0" y="-1"/>
            <a:ext cx="12192000" cy="6838951"/>
          </a:xfrm>
        </p:spPr>
      </p:pic>
      <p:sp>
        <p:nvSpPr>
          <p:cNvPr id="3" name="Прямоугольник 2"/>
          <p:cNvSpPr/>
          <p:nvPr/>
        </p:nvSpPr>
        <p:spPr>
          <a:xfrm>
            <a:off x="435427" y="524519"/>
            <a:ext cx="6438901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spc="-25" dirty="0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Перспективы развития методического объединения направлены на улучшение образовательной среды и подготовку высококвалифицированных кадров. Среди перспектив: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spc="-25" dirty="0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Расширение практики </a:t>
            </a:r>
            <a:r>
              <a:rPr lang="ru-RU" sz="2000" b="1" spc="-25" dirty="0" err="1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стажировочных</a:t>
            </a:r>
            <a:r>
              <a:rPr lang="ru-RU" sz="2000" b="1" spc="-25" dirty="0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мероприятий и курсов.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spc="-25" dirty="0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Увеличение количества открытых уроков и выступлений лучших педагогов.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spc="-25" dirty="0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Совершенствование системы мониторинга и контроля над качеством преподавания.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spc="-25" dirty="0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Привлечение молодых педагогов в активную деятельность ММО.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b="1" spc="-25" dirty="0" smtClean="0"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Целенаправленная работа над профессиональными дефицитами.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71" y="365125"/>
            <a:ext cx="5274129" cy="62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1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5000"/>
    </mc:Choice>
    <mc:Fallback>
      <p:transition spd="slow" advClick="0" advTm="45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466</Words>
  <Application>Microsoft Office PowerPoint</Application>
  <PresentationFormat>Широкоэкранный</PresentationFormat>
  <Paragraphs>99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</vt:lpstr>
      <vt:lpstr>inherit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</cp:lastModifiedBy>
  <cp:revision>13</cp:revision>
  <dcterms:created xsi:type="dcterms:W3CDTF">2022-01-21T11:27:25Z</dcterms:created>
  <dcterms:modified xsi:type="dcterms:W3CDTF">2025-04-27T15:25:15Z</dcterms:modified>
</cp:coreProperties>
</file>