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6" r:id="rId9"/>
    <p:sldId id="269" r:id="rId10"/>
    <p:sldId id="268" r:id="rId11"/>
    <p:sldId id="267" r:id="rId12"/>
    <p:sldId id="270" r:id="rId13"/>
    <p:sldId id="272" r:id="rId14"/>
    <p:sldId id="273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1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2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C9EB-01E0-4862-B8B2-0237BED17EE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94F070-6382-4157-AB23-635D5CC2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8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zelenaoge.blogspot.ru/2017/08/blog-post_58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xMgVtVv-WFo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2404534"/>
            <a:ext cx="10612582" cy="164630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Результативные приемы работы с текстами ОГЭ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формирования читательских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способностей (Задание 13.3)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0327" y="4050833"/>
            <a:ext cx="6410036" cy="194356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Нестерова Наталья Михайловна, руководитель ШМО учителей гуманитарного цикла МАОУ «Школа №13», учитель русского языка и </a:t>
            </a:r>
            <a:r>
              <a:rPr lang="ru-RU" sz="2400" dirty="0" smtClean="0">
                <a:solidFill>
                  <a:schemeClr val="tx1"/>
                </a:solidFill>
              </a:rPr>
              <a:t>литературы,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</a:rPr>
              <a:t>победитель конкурса лучших учителей 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ВКК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2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сочинения 13.3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1597892"/>
            <a:ext cx="9916775" cy="44711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Приём 6. Беседа по содержанию</a:t>
            </a:r>
          </a:p>
          <a:p>
            <a:endParaRPr lang="ru-RU" sz="2800" dirty="0" smtClean="0"/>
          </a:p>
          <a:p>
            <a:pPr marL="0" indent="0" algn="ctr">
              <a:buNone/>
            </a:pPr>
            <a:r>
              <a:rPr lang="ru-RU" sz="2400" dirty="0"/>
              <a:t>Читаем текст и ищем ответы на вопросы:</a:t>
            </a:r>
          </a:p>
          <a:p>
            <a:r>
              <a:rPr lang="ru-RU" sz="2400" dirty="0" smtClean="0"/>
              <a:t>Какова </a:t>
            </a:r>
            <a:r>
              <a:rPr lang="ru-RU" sz="2400" dirty="0"/>
              <a:t>основная мысль </a:t>
            </a:r>
            <a:r>
              <a:rPr lang="ru-RU" sz="2400" dirty="0" smtClean="0"/>
              <a:t>текста?</a:t>
            </a:r>
          </a:p>
          <a:p>
            <a:r>
              <a:rPr lang="ru-RU" sz="2400" dirty="0" smtClean="0"/>
              <a:t>Почему </a:t>
            </a:r>
            <a:r>
              <a:rPr lang="ru-RU" sz="2400" dirty="0"/>
              <a:t>главная героиня стеснялась своего отца? </a:t>
            </a:r>
            <a:endParaRPr lang="ru-RU" sz="2400" dirty="0" smtClean="0"/>
          </a:p>
          <a:p>
            <a:r>
              <a:rPr lang="ru-RU" sz="2400" dirty="0" smtClean="0"/>
              <a:t>Какой </a:t>
            </a:r>
            <a:r>
              <a:rPr lang="ru-RU" sz="2400" dirty="0"/>
              <a:t>эпизод изменил отношение главной героини к  своему </a:t>
            </a:r>
            <a:r>
              <a:rPr lang="ru-RU" sz="2400" dirty="0" smtClean="0"/>
              <a:t>отцу</a:t>
            </a:r>
          </a:p>
          <a:p>
            <a:r>
              <a:rPr lang="ru-RU" sz="2400" dirty="0" smtClean="0"/>
              <a:t>Почему </a:t>
            </a:r>
            <a:r>
              <a:rPr lang="ru-RU" sz="2400" dirty="0"/>
              <a:t>она  всегда </a:t>
            </a:r>
            <a:r>
              <a:rPr lang="ru-RU" sz="2400" dirty="0" smtClean="0"/>
              <a:t>плачет, наряжая елку?</a:t>
            </a:r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7399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сочинения 13.3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1597892"/>
            <a:ext cx="9916775" cy="4471180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Аргумент из жизненного </a:t>
            </a:r>
            <a:r>
              <a:rPr lang="ru-RU" sz="2400" dirty="0" smtClean="0"/>
              <a:t>опыта</a:t>
            </a:r>
          </a:p>
          <a:p>
            <a:pPr marL="0" lvl="0" indent="0" algn="ctr">
              <a:buNone/>
            </a:pPr>
            <a:r>
              <a:rPr lang="ru-RU" sz="2400" b="1" dirty="0" smtClean="0"/>
              <a:t>Жизненный </a:t>
            </a:r>
            <a:r>
              <a:rPr lang="ru-RU" sz="2400" b="1" dirty="0"/>
              <a:t>опыт бывает:</a:t>
            </a:r>
            <a:endParaRPr lang="ru-RU" sz="2400" dirty="0"/>
          </a:p>
          <a:p>
            <a:pPr lvl="0"/>
            <a:r>
              <a:rPr lang="ru-RU" sz="2000" dirty="0" smtClean="0"/>
              <a:t>опытом </a:t>
            </a:r>
            <a:r>
              <a:rPr lang="ru-RU" sz="2000" dirty="0"/>
              <a:t>многих поколений (традиционно-историческим) — это пословицы, поговорки, нравственные заповеди, моральные нормы, сложившиеся традиции;</a:t>
            </a:r>
          </a:p>
          <a:p>
            <a:pPr lvl="0"/>
            <a:r>
              <a:rPr lang="ru-RU" sz="2000" dirty="0" smtClean="0"/>
              <a:t>опытом </a:t>
            </a:r>
            <a:r>
              <a:rPr lang="ru-RU" sz="2000" dirty="0"/>
              <a:t>людей, компетентных в определенных областях, ученых, профессиональных сообществ;</a:t>
            </a:r>
          </a:p>
          <a:p>
            <a:pPr lvl="0"/>
            <a:r>
              <a:rPr lang="ru-RU" sz="2000" dirty="0" smtClean="0"/>
              <a:t>опытом </a:t>
            </a:r>
            <a:r>
              <a:rPr lang="ru-RU" sz="2000" dirty="0"/>
              <a:t>близких, родных, знакомых людей;</a:t>
            </a:r>
          </a:p>
          <a:p>
            <a:pPr lvl="0"/>
            <a:r>
              <a:rPr lang="ru-RU" sz="2000" dirty="0" smtClean="0"/>
              <a:t>собственным </a:t>
            </a:r>
            <a:r>
              <a:rPr lang="ru-RU" sz="2000" dirty="0"/>
              <a:t>жизненным </a:t>
            </a:r>
            <a:r>
              <a:rPr lang="ru-RU" sz="2000" dirty="0" smtClean="0"/>
              <a:t>опытом;</a:t>
            </a:r>
            <a:endParaRPr lang="ru-RU" sz="2000" dirty="0"/>
          </a:p>
          <a:p>
            <a:pPr lvl="0"/>
            <a:r>
              <a:rPr lang="ru-RU" sz="2000" dirty="0"/>
              <a:t>из художественных произведений.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1916" r="1663" b="25024"/>
          <a:stretch/>
        </p:blipFill>
        <p:spPr>
          <a:xfrm>
            <a:off x="1917354" y="844512"/>
            <a:ext cx="2835272" cy="2606806"/>
          </a:xfr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11" y="184112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сочинения 13.3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3" t="2637" r="5239" b="2416"/>
          <a:stretch/>
        </p:blipFill>
        <p:spPr>
          <a:xfrm>
            <a:off x="409481" y="3240733"/>
            <a:ext cx="2472266" cy="3461171"/>
          </a:xfr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95393" y="253754"/>
            <a:ext cx="5401454" cy="7197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45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сочинения 13.3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1597892"/>
            <a:ext cx="9916775" cy="447118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Заключение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Прием 7. Вводные слова</a:t>
            </a:r>
          </a:p>
          <a:p>
            <a:pPr marL="0" lvl="0" indent="0">
              <a:buNone/>
            </a:pPr>
            <a:r>
              <a:rPr lang="ru-RU" sz="2000" dirty="0"/>
              <a:t>Таким образом,… </a:t>
            </a:r>
          </a:p>
          <a:p>
            <a:pPr marL="0" lvl="0" indent="0">
              <a:buNone/>
            </a:pPr>
            <a:r>
              <a:rPr lang="ru-RU" sz="2000" dirty="0"/>
              <a:t>Итак,… </a:t>
            </a:r>
          </a:p>
          <a:p>
            <a:pPr marL="0" lvl="0" indent="0">
              <a:buNone/>
            </a:pPr>
            <a:r>
              <a:rPr lang="ru-RU" sz="2000" dirty="0"/>
              <a:t>В заключение… </a:t>
            </a:r>
          </a:p>
          <a:p>
            <a:pPr marL="0" lvl="0" indent="0">
              <a:buNone/>
            </a:pPr>
            <a:r>
              <a:rPr lang="ru-RU" sz="2000" dirty="0"/>
              <a:t>Как мы видим…</a:t>
            </a:r>
          </a:p>
          <a:p>
            <a:pPr marL="0" lvl="0" indent="0">
              <a:buNone/>
            </a:pPr>
            <a:r>
              <a:rPr lang="ru-RU" sz="2000" dirty="0"/>
              <a:t>Итак, мне удалось проиллюстрировать примерами верность данного мною определения.</a:t>
            </a:r>
          </a:p>
          <a:p>
            <a:pPr marL="0" lvl="0" indent="0">
              <a:buNone/>
            </a:pPr>
            <a:r>
              <a:rPr lang="ru-RU" sz="2000" dirty="0"/>
              <a:t>В результате рассуждения мы приходим к выводу о том, что....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сочинения 13.3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1274618"/>
            <a:ext cx="10655685" cy="5477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Пример сочинения:</a:t>
            </a:r>
          </a:p>
          <a:p>
            <a:pPr marL="0" indent="0" algn="just">
              <a:buNone/>
            </a:pPr>
            <a:r>
              <a:rPr lang="ru-RU" b="1" i="1" dirty="0"/>
              <a:t>	</a:t>
            </a:r>
            <a:r>
              <a:rPr lang="ru-RU" dirty="0" smtClean="0"/>
              <a:t>Счастье </a:t>
            </a:r>
            <a:r>
              <a:rPr lang="ru-RU" dirty="0"/>
              <a:t>- это состояние души человека, когда он испытывает радость, удовлетворение жизнью. У каждого человека свое представление о счастье. Одних людей счастливыми делают </a:t>
            </a:r>
            <a:r>
              <a:rPr lang="ru-RU" dirty="0" smtClean="0"/>
              <a:t>окружающие предметы, а других - близкие </a:t>
            </a:r>
            <a:r>
              <a:rPr lang="ru-RU" dirty="0"/>
              <a:t>люди. Докажу свои слова двумя </a:t>
            </a:r>
            <a:r>
              <a:rPr lang="ru-RU" dirty="0" smtClean="0"/>
              <a:t>примерами.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Обратимся </a:t>
            </a:r>
            <a:r>
              <a:rPr lang="ru-RU" dirty="0"/>
              <a:t>к тексту 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Н.Аксёновой</a:t>
            </a:r>
            <a:r>
              <a:rPr lang="ru-RU" dirty="0"/>
              <a:t>, героиня которого осознала свое счастье только спустя годы. В детстве она ненавидела утренники </a:t>
            </a:r>
            <a:r>
              <a:rPr lang="ru-RU" dirty="0" smtClean="0"/>
              <a:t>из-за </a:t>
            </a:r>
            <a:r>
              <a:rPr lang="ru-RU" dirty="0"/>
              <a:t>отца, который приходил к ней в садик играть на баяне. Она очень стеснялась и стыдилась его. Он казался ей смешным и некрасивым, потому что все дети над ним смеялись. Лишь через много </a:t>
            </a:r>
            <a:r>
              <a:rPr lang="ru-RU" dirty="0" smtClean="0"/>
              <a:t>лет, когда она выросла, </a:t>
            </a:r>
            <a:r>
              <a:rPr lang="ru-RU" dirty="0"/>
              <a:t>героиня поняла, что этот период жизни был самым счастливым для неё, потому что каждый ребёнок счастлив, когда живы и здоровы самые дорогие для него люди.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Второй </a:t>
            </a:r>
            <a:r>
              <a:rPr lang="ru-RU" dirty="0"/>
              <a:t>пример приведу из </a:t>
            </a:r>
            <a:r>
              <a:rPr lang="ru-RU" dirty="0" smtClean="0"/>
              <a:t>читательского опыта</a:t>
            </a:r>
            <a:r>
              <a:rPr lang="ru-RU" dirty="0"/>
              <a:t>. </a:t>
            </a:r>
            <a:r>
              <a:rPr lang="ru-RU" dirty="0" smtClean="0"/>
              <a:t>В стихотворении И.А. Бунина «Вечер» говорится о том, что счастье находится вокруг нас. Оно и в осеннем саду, и в чистом воздухе, и в бездонном небе. Следя за тем, как наступает вечер, герой стихотворения понимает, что счастлив быть наедине с природой и своими мыслями. Он так и говорит: «Я вижу, слышу, счастлив. Всё во мне.»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Таким образом, каждый человек счастлив по-своему. (</a:t>
            </a:r>
            <a:r>
              <a:rPr lang="ru-RU" dirty="0" smtClean="0"/>
              <a:t>183 слова)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youtu.be/xMgVtVv-WFo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AutoShape 2" descr="Дорожите счастьем, дорожите! | ДКР г.Севастополь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Дорожите, счастьем, дорожите!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Дорожите счастьем, дорожите! | ДКР г.Севастополь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b="7626"/>
          <a:stretch>
            <a:fillRect/>
          </a:stretch>
        </p:blipFill>
        <p:spPr bwMode="auto">
          <a:xfrm>
            <a:off x="677334" y="609599"/>
            <a:ext cx="9482666" cy="42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4036"/>
            <a:ext cx="945495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 сделать так, чтобы работа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над сочинением  стала для учащихся не непосильным трудом, а решаемой задачей?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63" t="6806" r="64978" b="18449"/>
          <a:stretch/>
        </p:blipFill>
        <p:spPr>
          <a:xfrm>
            <a:off x="1010372" y="1901971"/>
            <a:ext cx="3958791" cy="4844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3236" t="15991" r="50566" b="6067"/>
          <a:stretch/>
        </p:blipFill>
        <p:spPr>
          <a:xfrm>
            <a:off x="6382327" y="1901971"/>
            <a:ext cx="3999345" cy="483213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983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ОГЭ по русскому языку. Задание 13.3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Сочинение </a:t>
            </a:r>
            <a:r>
              <a:rPr lang="ru-RU" b="1" dirty="0" smtClean="0"/>
              <a:t>13.3</a:t>
            </a:r>
            <a:r>
              <a:rPr lang="ru-RU" b="1" dirty="0"/>
              <a:t>. представляет собой развернутый ответ на вопрос ЧТО ЭТО ТАКОЕ? </a:t>
            </a:r>
            <a:endParaRPr lang="ru-RU" b="1" dirty="0" smtClean="0"/>
          </a:p>
          <a:p>
            <a:r>
              <a:rPr lang="ru-RU" b="1" dirty="0" smtClean="0"/>
              <a:t>Это </a:t>
            </a:r>
            <a:r>
              <a:rPr lang="ru-RU" b="1" dirty="0"/>
              <a:t>рассуждение – объяснение, которое состоит из цепи логически связанных между собой мыслей. </a:t>
            </a:r>
            <a:endParaRPr lang="ru-RU" b="1" dirty="0" smtClean="0"/>
          </a:p>
          <a:p>
            <a:r>
              <a:rPr lang="ru-RU" b="1" dirty="0" smtClean="0"/>
              <a:t>Высказывая </a:t>
            </a:r>
            <a:r>
              <a:rPr lang="ru-RU" b="1" dirty="0"/>
              <a:t>их, ты приходишь к выводу. </a:t>
            </a:r>
            <a:endParaRPr lang="ru-RU" dirty="0"/>
          </a:p>
          <a:p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089969" y="1847273"/>
            <a:ext cx="4783703" cy="4194089"/>
          </a:xfrm>
        </p:spPr>
        <p:txBody>
          <a:bodyPr>
            <a:normAutofit/>
          </a:bodyPr>
          <a:lstStyle/>
          <a:p>
            <a:r>
              <a:rPr lang="ru-RU" dirty="0"/>
              <a:t>Сочинение по всем критериям С</a:t>
            </a:r>
            <a:r>
              <a:rPr lang="ru-RU" baseline="-25000" dirty="0"/>
              <a:t>3</a:t>
            </a:r>
            <a:r>
              <a:rPr lang="ru-RU" dirty="0"/>
              <a:t>К1–С</a:t>
            </a:r>
            <a:r>
              <a:rPr lang="ru-RU" baseline="-25000" dirty="0"/>
              <a:t>3</a:t>
            </a:r>
            <a:r>
              <a:rPr lang="ru-RU" dirty="0"/>
              <a:t>К4 оценивается нулём баллов: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 если сочинение представляет собой полностью переписанный или пересказанный текст;</a:t>
            </a:r>
            <a:br>
              <a:rPr lang="ru-RU" dirty="0"/>
            </a:br>
            <a:r>
              <a:rPr lang="ru-RU" dirty="0"/>
              <a:t>— если сочинение написано на основе ключевого понятия, отличного от ключевого понятия в задании 13.3 выполняемого варианта;</a:t>
            </a:r>
            <a:br>
              <a:rPr lang="ru-RU" dirty="0"/>
            </a:br>
            <a:r>
              <a:rPr lang="ru-RU" dirty="0"/>
              <a:t>— если в сочинении менее 70 слов.</a:t>
            </a:r>
          </a:p>
        </p:txBody>
      </p:sp>
    </p:spTree>
    <p:extLst>
      <p:ext uri="{BB962C8B-B14F-4D97-AF65-F5344CB8AC3E}">
        <p14:creationId xmlns:p14="http://schemas.microsoft.com/office/powerpoint/2010/main" val="16549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Критерии оценивания сочинения 13.3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4801" t="34675" r="33624" b="30388"/>
          <a:stretch/>
        </p:blipFill>
        <p:spPr>
          <a:xfrm>
            <a:off x="677334" y="2378362"/>
            <a:ext cx="4622798" cy="287712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4650" t="17024" r="33346" b="6460"/>
          <a:stretch/>
        </p:blipFill>
        <p:spPr>
          <a:xfrm>
            <a:off x="5754255" y="1203091"/>
            <a:ext cx="4571999" cy="5654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036" y="1671782"/>
            <a:ext cx="438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Максимальное количество баллов - 7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5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сочинения 13.3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450109"/>
            <a:ext cx="8596668" cy="459125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Приём 1. Актуализация знаний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4" y="2107911"/>
            <a:ext cx="2932141" cy="4286250"/>
          </a:xfrm>
          <a:prstGeom prst="rect">
            <a:avLst/>
          </a:prstGeom>
        </p:spPr>
      </p:pic>
      <p:pic>
        <p:nvPicPr>
          <p:cNvPr id="2050" name="Picture 2" descr="Счастливые люди из разных поколений весело сидят на траве в общественном парке - Стоковые фото Люди роялти-ф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94" y="2216728"/>
            <a:ext cx="5926253" cy="3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3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сочинения 13.3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570183"/>
            <a:ext cx="8596668" cy="44711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Приём 2. Постановка проблемы</a:t>
            </a:r>
          </a:p>
          <a:p>
            <a:pPr marL="0" indent="0">
              <a:buNone/>
            </a:pPr>
            <a:r>
              <a:rPr lang="ru-RU" sz="5400" dirty="0"/>
              <a:t>- Что такое </a:t>
            </a:r>
            <a:r>
              <a:rPr lang="ru-RU" sz="5400" dirty="0" smtClean="0"/>
              <a:t>счастье?</a:t>
            </a:r>
            <a:endParaRPr lang="ru-RU" sz="54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20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сочинения 13.3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413165"/>
            <a:ext cx="8596668" cy="46281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Приём 3. </a:t>
            </a:r>
            <a:r>
              <a:rPr lang="ru-RU" sz="2800" dirty="0"/>
              <a:t>Составление карты-схемы </a:t>
            </a:r>
            <a:r>
              <a:rPr lang="ru-RU" sz="2800" dirty="0" smtClean="0"/>
              <a:t>сочинения-рассуждения</a:t>
            </a:r>
          </a:p>
          <a:p>
            <a:pPr marL="0" indent="0">
              <a:buNone/>
            </a:pP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34619"/>
              </p:ext>
            </p:extLst>
          </p:nvPr>
        </p:nvGraphicFramePr>
        <p:xfrm>
          <a:off x="858982" y="2484581"/>
          <a:ext cx="9190181" cy="3768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418">
                  <a:extLst>
                    <a:ext uri="{9D8B030D-6E8A-4147-A177-3AD203B41FA5}">
                      <a16:colId xmlns:a16="http://schemas.microsoft.com/office/drawing/2014/main" val="1548367903"/>
                    </a:ext>
                  </a:extLst>
                </a:gridCol>
                <a:gridCol w="6594763">
                  <a:extLst>
                    <a:ext uri="{9D8B030D-6E8A-4147-A177-3AD203B41FA5}">
                      <a16:colId xmlns:a16="http://schemas.microsoft.com/office/drawing/2014/main" val="2970428289"/>
                    </a:ext>
                  </a:extLst>
                </a:gridCol>
              </a:tblGrid>
              <a:tr h="834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Тезис,определение+комментарий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3195555"/>
                  </a:ext>
                </a:extLst>
              </a:tr>
              <a:tr h="834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Аргумент.№1 из текста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703826"/>
                  </a:ext>
                </a:extLst>
              </a:tr>
              <a:tr h="1696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Аргумент.№2 из жизненного или читательского опыта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4577680"/>
                  </a:ext>
                </a:extLst>
              </a:tr>
              <a:tr h="403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Вывод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148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6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сочинения 13.3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1597892"/>
            <a:ext cx="9916775" cy="44711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Приём 4. Слово-ассоциация</a:t>
            </a:r>
            <a:endParaRPr lang="ru-RU" sz="5400" dirty="0"/>
          </a:p>
          <a:p>
            <a:pPr marL="0" indent="0">
              <a:buNone/>
            </a:pPr>
            <a:r>
              <a:rPr lang="ru-RU" sz="2400" dirty="0" smtClean="0"/>
              <a:t>Группа 1: подберите </a:t>
            </a:r>
            <a:r>
              <a:rPr lang="ru-RU" sz="2400" dirty="0"/>
              <a:t>ассоциации к каждой букве </a:t>
            </a:r>
            <a:r>
              <a:rPr lang="ru-RU" sz="2400" dirty="0" smtClean="0"/>
              <a:t>слова</a:t>
            </a:r>
            <a:r>
              <a:rPr lang="ru-RU" sz="2400" i="1" dirty="0" smtClean="0">
                <a:solidFill>
                  <a:srgbClr val="FF0000"/>
                </a:solidFill>
              </a:rPr>
              <a:t> счастье.</a:t>
            </a:r>
            <a:r>
              <a:rPr lang="ru-RU" sz="2400" dirty="0" smtClean="0"/>
              <a:t> </a:t>
            </a:r>
            <a:r>
              <a:rPr lang="ru-RU" sz="2400" dirty="0"/>
              <a:t>С какими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качествами</a:t>
            </a:r>
            <a:r>
              <a:rPr lang="ru-RU" sz="2400" dirty="0" smtClean="0"/>
              <a:t> </a:t>
            </a:r>
            <a:r>
              <a:rPr lang="ru-RU" sz="2400" dirty="0"/>
              <a:t>вы связываете для себя это слово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Группа 2: в таблице напишите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понятия</a:t>
            </a:r>
            <a:r>
              <a:rPr lang="ru-RU" sz="2400" dirty="0" smtClean="0"/>
              <a:t>, которые можно связать со словом </a:t>
            </a:r>
            <a:r>
              <a:rPr lang="ru-RU" sz="2400" dirty="0" smtClean="0">
                <a:solidFill>
                  <a:srgbClr val="FF0000"/>
                </a:solidFill>
              </a:rPr>
              <a:t>счастье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Группа 3: придумайте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синквейн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со словом </a:t>
            </a:r>
            <a:r>
              <a:rPr lang="ru-RU" sz="2400" dirty="0" smtClean="0">
                <a:solidFill>
                  <a:srgbClr val="FF0000"/>
                </a:solidFill>
              </a:rPr>
              <a:t>счастье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сочинения 13.3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1597892"/>
            <a:ext cx="9916775" cy="44711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Приём 5. Комментированное чтение текста</a:t>
            </a:r>
          </a:p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sz="2000" dirty="0"/>
              <a:t>В детстве я </a:t>
            </a:r>
            <a:r>
              <a:rPr lang="ru-RU" sz="2000" dirty="0">
                <a:solidFill>
                  <a:srgbClr val="FF0000"/>
                </a:solidFill>
              </a:rPr>
              <a:t>ненавидела</a:t>
            </a:r>
            <a:r>
              <a:rPr lang="ru-RU" sz="2000" dirty="0"/>
              <a:t> утренники, потому что к нам в садик </a:t>
            </a:r>
            <a:r>
              <a:rPr lang="ru-RU" sz="2000" dirty="0">
                <a:solidFill>
                  <a:srgbClr val="FF0000"/>
                </a:solidFill>
              </a:rPr>
              <a:t>приходил отец</a:t>
            </a:r>
            <a:r>
              <a:rPr lang="ru-RU" sz="2000" dirty="0"/>
              <a:t>. (2) Он садился на стул возле ёлки, долго </a:t>
            </a:r>
            <a:r>
              <a:rPr lang="ru-RU" sz="2000" dirty="0">
                <a:solidFill>
                  <a:srgbClr val="FF0000"/>
                </a:solidFill>
              </a:rPr>
              <a:t>пиликал</a:t>
            </a:r>
            <a:r>
              <a:rPr lang="ru-RU" sz="2000" dirty="0"/>
              <a:t> на своём баяне, </a:t>
            </a:r>
            <a:r>
              <a:rPr lang="ru-RU" sz="2000" dirty="0">
                <a:solidFill>
                  <a:srgbClr val="FF0000"/>
                </a:solidFill>
              </a:rPr>
              <a:t>пытаясь подобрать</a:t>
            </a:r>
            <a:r>
              <a:rPr lang="ru-RU" sz="2000" dirty="0"/>
              <a:t> нужную мелодию, а наша воспитательница </a:t>
            </a:r>
            <a:r>
              <a:rPr lang="ru-RU" sz="2000" dirty="0">
                <a:solidFill>
                  <a:srgbClr val="FF0000"/>
                </a:solidFill>
              </a:rPr>
              <a:t>строго </a:t>
            </a:r>
            <a:r>
              <a:rPr lang="ru-RU" sz="2000" dirty="0"/>
              <a:t>говорила ему : «Валерий Петрович, повыше!» (3) Все ребята смотрели на моего отца и </a:t>
            </a:r>
            <a:r>
              <a:rPr lang="ru-RU" sz="2000" dirty="0">
                <a:solidFill>
                  <a:srgbClr val="FF0000"/>
                </a:solidFill>
              </a:rPr>
              <a:t>давились от смеха</a:t>
            </a:r>
            <a:r>
              <a:rPr lang="ru-RU" sz="2000" dirty="0"/>
              <a:t>. (4) Он был </a:t>
            </a:r>
            <a:r>
              <a:rPr lang="ru-RU" sz="2000" dirty="0">
                <a:solidFill>
                  <a:srgbClr val="FF0000"/>
                </a:solidFill>
              </a:rPr>
              <a:t>маленький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FF0000"/>
                </a:solidFill>
              </a:rPr>
              <a:t>толстенький</a:t>
            </a:r>
            <a:r>
              <a:rPr lang="ru-RU" sz="2000" dirty="0"/>
              <a:t>, рано начал </a:t>
            </a:r>
            <a:r>
              <a:rPr lang="ru-RU" sz="2000" dirty="0">
                <a:solidFill>
                  <a:srgbClr val="FF0000"/>
                </a:solidFill>
              </a:rPr>
              <a:t>лысеть</a:t>
            </a:r>
            <a:r>
              <a:rPr lang="ru-RU" sz="2000" dirty="0"/>
              <a:t>, и, хотя никогда не пил, </a:t>
            </a:r>
            <a:r>
              <a:rPr lang="ru-RU" sz="2000" dirty="0">
                <a:solidFill>
                  <a:srgbClr val="FF0000"/>
                </a:solidFill>
              </a:rPr>
              <a:t>нос</a:t>
            </a:r>
            <a:r>
              <a:rPr lang="ru-RU" sz="2000" dirty="0"/>
              <a:t> у него почему-то всегда был </a:t>
            </a:r>
            <a:r>
              <a:rPr lang="ru-RU" sz="2000" dirty="0">
                <a:solidFill>
                  <a:srgbClr val="FF0000"/>
                </a:solidFill>
              </a:rPr>
              <a:t>свекольно-красного цвета</a:t>
            </a:r>
            <a:r>
              <a:rPr lang="ru-RU" sz="2000" dirty="0"/>
              <a:t>, как у </a:t>
            </a:r>
            <a:r>
              <a:rPr lang="ru-RU" sz="2000" dirty="0">
                <a:solidFill>
                  <a:srgbClr val="FF0000"/>
                </a:solidFill>
              </a:rPr>
              <a:t>клоуна</a:t>
            </a:r>
            <a:r>
              <a:rPr lang="ru-RU" sz="2000" dirty="0"/>
              <a:t>. (5) Дети, когда хотели сказать про кого-то, что он </a:t>
            </a:r>
            <a:r>
              <a:rPr lang="ru-RU" sz="2000" dirty="0">
                <a:solidFill>
                  <a:srgbClr val="FF0000"/>
                </a:solidFill>
              </a:rPr>
              <a:t>смешной</a:t>
            </a:r>
            <a:r>
              <a:rPr lang="ru-RU" sz="2000" dirty="0"/>
              <a:t> и </a:t>
            </a:r>
            <a:r>
              <a:rPr lang="ru-RU" sz="2000" dirty="0">
                <a:solidFill>
                  <a:srgbClr val="FF0000"/>
                </a:solidFill>
              </a:rPr>
              <a:t>некрасивый</a:t>
            </a:r>
            <a:r>
              <a:rPr lang="ru-RU" sz="2000" dirty="0"/>
              <a:t>, говорили так: «Он </a:t>
            </a:r>
            <a:r>
              <a:rPr lang="ru-RU" sz="2000" dirty="0">
                <a:solidFill>
                  <a:srgbClr val="FF0000"/>
                </a:solidFill>
              </a:rPr>
              <a:t>похож</a:t>
            </a:r>
            <a:r>
              <a:rPr lang="ru-RU" sz="2000" dirty="0"/>
              <a:t> на </a:t>
            </a:r>
            <a:r>
              <a:rPr lang="ru-RU" sz="2000" dirty="0" err="1"/>
              <a:t>Ксюшкиного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папу</a:t>
            </a:r>
            <a:r>
              <a:rPr lang="ru-RU" sz="2000" dirty="0"/>
              <a:t>!»</a:t>
            </a:r>
            <a:endParaRPr lang="ru-RU" sz="2000" dirty="0" smtClean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0220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357</Words>
  <Application>Microsoft Office PowerPoint</Application>
  <PresentationFormat>Широкоэкранный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Результативные приемы работы с текстами ОГЭ для формирования читательских способностей (Задание 13.3)</vt:lpstr>
      <vt:lpstr>Как сделать так, чтобы работа над сочинением  стала для учащихся не непосильным трудом, а решаемой задачей?</vt:lpstr>
      <vt:lpstr>ОГЭ по русскому языку. Задание 13.3</vt:lpstr>
      <vt:lpstr>Критерии оценивания сочинения 13.3 </vt:lpstr>
      <vt:lpstr>Создание сочинения 13.3</vt:lpstr>
      <vt:lpstr>Создание сочинения 13.3</vt:lpstr>
      <vt:lpstr>Создание сочинения 13.3</vt:lpstr>
      <vt:lpstr>Создание сочинения 13.3</vt:lpstr>
      <vt:lpstr>Создание сочинения 13.3</vt:lpstr>
      <vt:lpstr>Создание сочинения 13.3</vt:lpstr>
      <vt:lpstr>Создание сочинения 13.3</vt:lpstr>
      <vt:lpstr>Создание сочинения 13.3</vt:lpstr>
      <vt:lpstr>Создание сочинения 13.3</vt:lpstr>
      <vt:lpstr>Создание сочинения 13.3</vt:lpstr>
      <vt:lpstr>Дорожите, счастьем, дорожите!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методические приёмы работы с текстом при написании сочинения 13.3 ОГЭ по русскому языку</dc:title>
  <dc:creator>рс</dc:creator>
  <cp:lastModifiedBy>рс</cp:lastModifiedBy>
  <cp:revision>21</cp:revision>
  <dcterms:created xsi:type="dcterms:W3CDTF">2024-03-30T06:35:40Z</dcterms:created>
  <dcterms:modified xsi:type="dcterms:W3CDTF">2024-03-31T18:30:13Z</dcterms:modified>
</cp:coreProperties>
</file>