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530" r:id="rId2"/>
    <p:sldId id="742" r:id="rId3"/>
    <p:sldId id="645" r:id="rId4"/>
    <p:sldId id="646" r:id="rId5"/>
    <p:sldId id="648" r:id="rId6"/>
    <p:sldId id="637" r:id="rId7"/>
    <p:sldId id="673" r:id="rId8"/>
    <p:sldId id="720" r:id="rId9"/>
    <p:sldId id="639" r:id="rId10"/>
    <p:sldId id="640" r:id="rId11"/>
    <p:sldId id="641" r:id="rId12"/>
    <p:sldId id="662" r:id="rId13"/>
    <p:sldId id="665" r:id="rId14"/>
    <p:sldId id="650" r:id="rId15"/>
    <p:sldId id="743" r:id="rId16"/>
    <p:sldId id="68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2" d="100"/>
        <a:sy n="42" d="100"/>
      </p:scale>
      <p:origin x="0" y="59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800FA-5984-4FBD-8EF9-0A017CDB90CF}" type="datetimeFigureOut">
              <a:rPr lang="ru-RU" smtClean="0"/>
              <a:t>14.12.2025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36B16-C3AD-423E-B117-381C0E867D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2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25A-9458-4F59-B5B4-437A65E684D0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6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D85F4-517E-490E-A047-61411BFE93DC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42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A845-F6E6-44EA-A7A5-C5FC6C9BB627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7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292E-8F4D-45D8-A6B3-8752D2B5C713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21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B198-1BDD-4FB4-B549-5DB8B5B88099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49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AF20-1547-41F3-8B15-50B17CF5A923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3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0F9A-CA94-4CC1-8B90-1F8EA2FA74A3}" type="datetime1">
              <a:rPr lang="ru-RU" smtClean="0"/>
              <a:t>14.12.2025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26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B1CC-D43E-4183-9A35-7098AD6FDCC1}" type="datetime1">
              <a:rPr lang="ru-RU" smtClean="0"/>
              <a:t>14.12.2025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6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889ED-44F5-4609-BC11-036D5EE43BD1}" type="datetime1">
              <a:rPr lang="ru-RU" smtClean="0"/>
              <a:t>14.12.2025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4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CCC6-396D-47E1-9F31-65B40751EA9F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8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33E7-79B9-41BD-B5C2-7EE36663B2B5}" type="datetime1">
              <a:rPr lang="ru-RU" smtClean="0"/>
              <a:t>14.12.2025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08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BC291-6159-4B84-A587-CFF10818E1DF}" type="datetime1">
              <a:rPr lang="ru-RU" smtClean="0"/>
              <a:t>14.12.2025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2540C-B3D1-4F5A-9573-DB9AD9241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3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59026" y="912994"/>
            <a:ext cx="7055334" cy="23876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Контроль и оценка результатов реализации курса «Основы религиозных культур и светской этики»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</a:t>
            </a:fld>
            <a:endParaRPr lang="ru-RU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265470" y="1455797"/>
            <a:ext cx="4365523" cy="4467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27968" y="4691335"/>
            <a:ext cx="7577751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ММО_2025 год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1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Таблица успешности изучения курса ОРКСЭ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691675"/>
              </p:ext>
            </p:extLst>
          </p:nvPr>
        </p:nvGraphicFramePr>
        <p:xfrm>
          <a:off x="840658" y="1699616"/>
          <a:ext cx="10633586" cy="4904548"/>
        </p:xfrm>
        <a:graphic>
          <a:graphicData uri="http://schemas.openxmlformats.org/drawingml/2006/table">
            <a:tbl>
              <a:tblPr firstRow="1" firstCol="1" bandRow="1"/>
              <a:tblGrid>
                <a:gridCol w="1385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1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0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42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57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36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40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98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на уроке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939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Самостоятельная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Творческая деятельность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5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Устные ответы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 в работе групп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обсуждениях, дискуссиях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Активность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Поиск дополнительного материала (использование энциклопедий, интернет-ресурсов и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т.д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Подбор иллюстративного материала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презентаций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Выполнение творческих работ (написание сочинений, стихов , выполнение иллюстраций)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Выполнение проектов</a:t>
                      </a:r>
                    </a:p>
                  </a:txBody>
                  <a:tcPr marL="73660" marR="73660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660" marR="73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58646" y="136525"/>
            <a:ext cx="107368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Самооценка учащихся по результатам урока (внеурочного мероприятия)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Эффективность учебной деятельности школьника зависит не только от системы хорошо усвоенных знаний, владения приемами умственной деятельности, но и от уровня самооценки. </a:t>
            </a:r>
          </a:p>
          <a:p>
            <a:pPr indent="354013"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Таблица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самооценивания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B672024-C096-A804-D942-220DA8B0C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263975"/>
              </p:ext>
            </p:extLst>
          </p:nvPr>
        </p:nvGraphicFramePr>
        <p:xfrm>
          <a:off x="838200" y="3122546"/>
          <a:ext cx="10972800" cy="3604103"/>
        </p:xfrm>
        <a:graphic>
          <a:graphicData uri="http://schemas.openxmlformats.org/drawingml/2006/table">
            <a:tbl>
              <a:tblPr firstRow="1" firstCol="1" bandRow="1"/>
              <a:tblGrid>
                <a:gridCol w="1863969">
                  <a:extLst>
                    <a:ext uri="{9D8B030D-6E8A-4147-A177-3AD203B41FA5}">
                      <a16:colId xmlns:a16="http://schemas.microsoft.com/office/drawing/2014/main" val="2183970060"/>
                    </a:ext>
                  </a:extLst>
                </a:gridCol>
                <a:gridCol w="2760785">
                  <a:extLst>
                    <a:ext uri="{9D8B030D-6E8A-4147-A177-3AD203B41FA5}">
                      <a16:colId xmlns:a16="http://schemas.microsoft.com/office/drawing/2014/main" val="3247214963"/>
                    </a:ext>
                  </a:extLst>
                </a:gridCol>
                <a:gridCol w="3147646">
                  <a:extLst>
                    <a:ext uri="{9D8B030D-6E8A-4147-A177-3AD203B41FA5}">
                      <a16:colId xmlns:a16="http://schemas.microsoft.com/office/drawing/2014/main" val="158849123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730458725"/>
                    </a:ext>
                  </a:extLst>
                </a:gridCol>
              </a:tblGrid>
              <a:tr h="1739911">
                <a:tc>
                  <a:txBody>
                    <a:bodyPr/>
                    <a:lstStyle/>
                    <a:p>
                      <a:pPr indent="450215" algn="just">
                        <a:spcBef>
                          <a:spcPts val="600"/>
                        </a:spcBef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Bef>
                          <a:spcPts val="600"/>
                        </a:spcBef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Я хорошо выполнил(а) свою работу на уроке</a:t>
                      </a:r>
                      <a:endParaRPr lang="ru-RU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Bef>
                          <a:spcPts val="600"/>
                        </a:spcBef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Я мог(ла) выполнить работу значительно лучше</a:t>
                      </a:r>
                      <a:endParaRPr lang="ru-RU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Bef>
                          <a:spcPts val="600"/>
                        </a:spcBef>
                      </a:pPr>
                      <a:r>
                        <a:rPr lang="ru-RU" sz="24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Я плохо работал(а) на уроке</a:t>
                      </a:r>
                      <a:endParaRPr lang="ru-RU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03102"/>
                  </a:ext>
                </a:extLst>
              </a:tr>
              <a:tr h="466048"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544729"/>
                  </a:ext>
                </a:extLst>
              </a:tr>
              <a:tr h="466048"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664068"/>
                  </a:ext>
                </a:extLst>
              </a:tr>
              <a:tr h="466048"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892369"/>
                  </a:ext>
                </a:extLst>
              </a:tr>
              <a:tr h="466048"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/>
                      <a:endParaRPr lang="ru-RU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446310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7D010EBB-65B8-41B8-64B9-84B8680FF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28" y="2519664"/>
            <a:ext cx="514435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Ф.И._________________________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12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003546"/>
              </p:ext>
            </p:extLst>
          </p:nvPr>
        </p:nvGraphicFramePr>
        <p:xfrm>
          <a:off x="377313" y="725546"/>
          <a:ext cx="11437374" cy="5630804"/>
        </p:xfrm>
        <a:graphic>
          <a:graphicData uri="http://schemas.openxmlformats.org/drawingml/2006/table">
            <a:tbl>
              <a:tblPr firstRow="1" firstCol="1" bandRow="1"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1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5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Лист самооценки урока или группового мероприятия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ходе проекта я...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Всегда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Иногда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Никогда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Предлагал новые идеи и направления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Определял цели, ставил задачи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Ждал помощи от участников группы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Принимал участие в совместной работе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Задавал вопросы, искал факты, спрашивал разъяснения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Помогал группе в выборе правильных решений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Анализировал, обобщал точки зрения, делал выводы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Находил и исправлял ошибки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Оказывал помощь, откликался на работу других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Преодолевал трудности, добивался достижения результата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Осознавал ответственность за общее дело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Стимулировал дискуссию, предлагая различные точки зрения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3" marR="42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27587" y="543287"/>
            <a:ext cx="1073682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Формы контроля</a:t>
            </a:r>
          </a:p>
          <a:p>
            <a:pPr indent="354013" algn="ctr"/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Индивидуальный контроль (контроль учителем): устный опрос, домашняя работа (поисковая, творческая), самостоятельная работа (воспроизводящая; вариативная; эвристическая; творческая).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Взаимоконтроль: проверка работы по эталону (образцу), устный опрос (в парах, в группах).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Самоконтроль.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Фронтальный контроль.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Тестирование, викторины, кроссворды и т.п.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Итоговой формой оценки деятельности учащегося является проектная работа.</a:t>
            </a: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58646" y="136525"/>
            <a:ext cx="1073682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Итоговая работа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Изучение курса завершается  работой над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творческим проектом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 Проекты могут быть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индивидуальными и групповыми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Учитель не ограничивает  в выборе тем: каждый ученик должен выбрать то, что по-настоящему будет ему интересно.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Главным этапом в проектной деятельности является защита проекта, которая может проходить в форме праздника, конференции или в рабочей обстановке на уроке.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Традиционно оценивает работу над проектом учитель, используя критерии и показатели  подготовки, результатов и презентации проекта.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Можно предложить  ученикам оценить работу своих одноклассников, существенно упростив критерии оценивания.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F76956-050D-F9F8-910C-01C60356D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544512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Экспертный лист для оценки проекта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E23B586-FE5B-A06E-DCAA-191A1D76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15</a:t>
            </a:fld>
            <a:endParaRPr lang="ru-RU"/>
          </a:p>
        </p:txBody>
      </p:sp>
      <p:sp>
        <p:nvSpPr>
          <p:cNvPr id="13" name="Объект 12">
            <a:extLst>
              <a:ext uri="{FF2B5EF4-FFF2-40B4-BE49-F238E27FC236}">
                <a16:creationId xmlns:a16="http://schemas.microsoft.com/office/drawing/2014/main" id="{15414FE1-316A-3411-CBAA-1133F7838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4371B70-9C3F-5619-3519-441F2833BB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91" t="17738" r="8845" b="5128"/>
          <a:stretch/>
        </p:blipFill>
        <p:spPr>
          <a:xfrm>
            <a:off x="507885" y="685800"/>
            <a:ext cx="11210318" cy="585567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41CDCD-7EEB-44A6-304A-C3B9627924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08" y="185738"/>
            <a:ext cx="957155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8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16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58646" y="136525"/>
            <a:ext cx="1073682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Для оценки уровня  сформированности  духовно-нравственных качеств  могут  проведены следующие диагностики: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методика оценки уровня воспитанности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ученика по 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П. Капустиной;</a:t>
            </a: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диагностика психолога и педагога Натальи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Дереклеевой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(с помощью её методик удастся узнать ценностные отношения учащихся к семье, родине, школе, классу; социальную активность);</a:t>
            </a: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диагностика исследования личности учащихся «Десять Я» по методу Н.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Дереклеевой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     </a:t>
            </a: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27587" y="1874728"/>
            <a:ext cx="107368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Конституция РФ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Закон РФ «Об образовании»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Закон РФ «Об основных гарантиях прав ребенка в Российской Федерации»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Закон РФ «О свободе совести и религиозных объединениях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основании Инструктивно-нормативного письма Министерства образования и науки РФ «Об обучении основам религиозных культур и светской этики в общеобразовательных учреждениях Российской Федерации» № 08-250 от 22.08.2012г.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D5D58B-9B3C-A0AB-D50E-50DE9F2C9063}"/>
              </a:ext>
            </a:extLst>
          </p:cNvPr>
          <p:cNvSpPr txBox="1"/>
          <p:nvPr/>
        </p:nvSpPr>
        <p:spPr>
          <a:xfrm>
            <a:off x="1548143" y="434566"/>
            <a:ext cx="9714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35401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Нормативно- правовая основа преподавания </a:t>
            </a:r>
          </a:p>
        </p:txBody>
      </p:sp>
    </p:spTree>
    <p:extLst>
      <p:ext uri="{BB962C8B-B14F-4D97-AF65-F5344CB8AC3E}">
        <p14:creationId xmlns:p14="http://schemas.microsoft.com/office/powerpoint/2010/main" val="3028656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личностно ориентированное взаимодействие учителя и детей;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ориентировка педагогической оценки на относительные показатели детской успешности (сравнение сегодняшних достижений ребенка с его собственными вчерашними достижениями);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учет индивидуальных способностей детей;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развитие самостоятельности и активности детей;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формирование учебно-познавательной мотивации учащихся.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Система оценивания планируемых результатов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Формализованные требования (отметка) по оценке успеваемости по результатам освоения курса не предусматриваются.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Уроки по курсу ОРКСЭ -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безотметочные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объектом оценивания становится нравственная и культурологическая компетентность ученика, рассматриваемая как универсальная способность человека понимать значения нравственных норм, правил морали, веры и религии в жизни человека, семьи, общества, воспитание потребности к духовному развитию.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Оцениванию не подлежат: темп работы ученика, личностные качества школьников, своеобразие их психических процессов (особенности памяти, внимания, восприятия, темп деятельности и др.).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58646" y="288568"/>
            <a:ext cx="107368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Оценка усвоения комплексного учебного курса ОРКСЭ включает предметные,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результаты и результаты развития личностных качеств.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459039"/>
              </p:ext>
            </p:extLst>
          </p:nvPr>
        </p:nvGraphicFramePr>
        <p:xfrm>
          <a:off x="840658" y="1983765"/>
          <a:ext cx="10736825" cy="4415987"/>
        </p:xfrm>
        <a:graphic>
          <a:graphicData uri="http://schemas.openxmlformats.org/drawingml/2006/table">
            <a:tbl>
              <a:tblPr/>
              <a:tblGrid>
                <a:gridCol w="5518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5523">
                <a:tc>
                  <a:txBody>
                    <a:bodyPr/>
                    <a:lstStyle/>
                    <a:p>
                      <a:pPr indent="-431800" algn="ctr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Критерии результатов усвоения курса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431800" algn="ctr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Инструментарий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431800" algn="l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Предметные результаты: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знание и принятие ценностей;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понимание светской и религиозной морали для выстраивания конструктивных отношений;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017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осознание и принятие нравственной нравственности и духовности в жизни.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тесты,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составление словарей терминов и понятий,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  <a:tab pos="84709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контрольно-измерительные материалы,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защита проектов.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431800" algn="l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Метапредметные</a:t>
                      </a: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результаты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творческие работы,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участие в конференциях,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диспуты,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ролевые игры,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тесты,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тренинги.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431800" algn="l">
                        <a:lnSpc>
                          <a:spcPts val="1775"/>
                        </a:lnSpc>
                        <a:spcAft>
                          <a:spcPts val="0"/>
                        </a:spcAft>
                      </a:pPr>
                      <a:r>
                        <a:rPr lang="ru-RU" sz="240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Личностные качества</a:t>
                      </a:r>
                      <a:endParaRPr lang="ru-RU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карта наблюдений,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диагностика качеств личности,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177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/>
                        <a:buChar char="-"/>
                        <a:tabLst>
                          <a:tab pos="93980" algn="l"/>
                        </a:tabLst>
                      </a:pPr>
                      <a:r>
                        <a:rPr lang="ru-RU" sz="240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портфолио (ФГОС).</a:t>
                      </a:r>
                      <a:endParaRPr lang="ru-RU" sz="2400" u="none" strike="noStrike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Оценка деятельности учащихся в конце каждого занятия, раздела осуществляется по ряду критериев: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понимание изучаемого материала;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степень самостоятельности в подборе необходимого материала;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самостоятельность суждений;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	умение поддержать и выстроить диалог;</a:t>
            </a:r>
          </a:p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Итоговый контроль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осуществляется  качественной оценкой – «зачёт»   или « незачёт».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безотметочном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курсе ОРКСЭ составление портфолио обучающегося может стать основой оценки его образовательных достижений.</a:t>
            </a:r>
          </a:p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Основные цели и задачи ведения портфолио в начальных классах: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создание ситуации успеха для каждого ученика, повышение самооценки и уверенности в собственных возможностях;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максимальное раскрытие индивидуальных способностей каждого ребенка;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развитие познавательных интересов учащихся и формирование готовности к самостоятельному познанию;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формирование установки на творческую деятельность и умений творческой деятельности, развитие мотивации дальнейшего творческого роста;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формирование положительных моральных и нравственных качеств личности;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приобретение навыков рефлексии, формирование умения анализировать собственные интересы, склонности, потребности и соотносить их с имеющимися возможностями;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формирование жизненных идеалов, стимулирование стремления к самосовершенствованию. Для решения этих целей и задач в курсе ОРКСЭ желательно создавать портфолио творческих работ ученика, а не портфолио документов.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379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t>9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Объектами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педагогического наблюдения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позволяющие оценить уровень духовно-нравственного развития учащихся 4 класса, являются следующие показатели духовно-нравственного развития: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эмоционально-чувственный (нравственные чувства);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когнитивный (нравственная позиция);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эмоционально-действенный (практический): нравственное поведение, нравственные качества.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условиях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безотметочного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обучения целесообразно выделить три уровня духовно-нравственного развития: </a:t>
            </a:r>
          </a:p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низкий уровень, средний уровень, высокий уровень.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Выстроить траекторию индивидуального развития учащегося, оценить достижения обучающихся позволяет таблица успешности изучения курса ОРКСЭ.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 b="15968"/>
          <a:stretch/>
        </p:blipFill>
        <p:spPr bwMode="auto">
          <a:xfrm>
            <a:off x="0" y="0"/>
            <a:ext cx="958646" cy="981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711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1104</Words>
  <Application>Microsoft Office PowerPoint</Application>
  <PresentationFormat>Широкоэкранный</PresentationFormat>
  <Paragraphs>174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Тема Office</vt:lpstr>
      <vt:lpstr>Контроль и оценка результатов реализации курса «Основы религиозных культур и светской этики»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Экспертный лист для оценки проекта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психолого-педагогической работы с родителями гиперактивного ребенка</dc:title>
  <dc:creator>Завуч</dc:creator>
  <cp:lastModifiedBy>Елена Медведева</cp:lastModifiedBy>
  <cp:revision>406</cp:revision>
  <dcterms:created xsi:type="dcterms:W3CDTF">2017-11-21T07:41:31Z</dcterms:created>
  <dcterms:modified xsi:type="dcterms:W3CDTF">2025-12-14T12:13:15Z</dcterms:modified>
</cp:coreProperties>
</file>