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theme/themeOverride3.xml" ContentType="application/vnd.openxmlformats-officedocument.themeOverride+xml"/>
  <Override PartName="/ppt/charts/chart10.xml" ContentType="application/vnd.openxmlformats-officedocument.drawingml.chart+xml"/>
  <Override PartName="/ppt/charts/chart11.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325" r:id="rId4"/>
    <p:sldId id="331" r:id="rId5"/>
    <p:sldId id="332" r:id="rId6"/>
    <p:sldId id="333" r:id="rId7"/>
    <p:sldId id="334" r:id="rId8"/>
    <p:sldId id="335" r:id="rId9"/>
    <p:sldId id="336" r:id="rId10"/>
    <p:sldId id="337" r:id="rId11"/>
    <p:sldId id="345" r:id="rId12"/>
    <p:sldId id="326" r:id="rId13"/>
    <p:sldId id="338" r:id="rId14"/>
    <p:sldId id="346" r:id="rId15"/>
    <p:sldId id="328" r:id="rId16"/>
    <p:sldId id="327" r:id="rId17"/>
    <p:sldId id="340" r:id="rId18"/>
    <p:sldId id="341" r:id="rId19"/>
    <p:sldId id="339" r:id="rId20"/>
    <p:sldId id="329" r:id="rId21"/>
    <p:sldId id="342" r:id="rId22"/>
    <p:sldId id="344" r:id="rId23"/>
    <p:sldId id="343" r:id="rId24"/>
    <p:sldId id="315" r:id="rId25"/>
    <p:sldId id="257" r:id="rId26"/>
    <p:sldId id="258" r:id="rId27"/>
    <p:sldId id="267" r:id="rId28"/>
    <p:sldId id="270" r:id="rId29"/>
    <p:sldId id="265" r:id="rId30"/>
    <p:sldId id="284" r:id="rId31"/>
    <p:sldId id="285" r:id="rId32"/>
    <p:sldId id="293" r:id="rId33"/>
    <p:sldId id="273" r:id="rId34"/>
    <p:sldId id="271" r:id="rId35"/>
    <p:sldId id="274" r:id="rId36"/>
    <p:sldId id="272" r:id="rId37"/>
    <p:sldId id="275" r:id="rId38"/>
    <p:sldId id="276" r:id="rId39"/>
    <p:sldId id="279" r:id="rId40"/>
    <p:sldId id="277" r:id="rId41"/>
    <p:sldId id="280" r:id="rId42"/>
    <p:sldId id="283" r:id="rId43"/>
    <p:sldId id="278" r:id="rId44"/>
    <p:sldId id="281" r:id="rId45"/>
    <p:sldId id="286" r:id="rId46"/>
    <p:sldId id="282" r:id="rId47"/>
    <p:sldId id="292" r:id="rId48"/>
    <p:sldId id="294" r:id="rId49"/>
    <p:sldId id="295" r:id="rId50"/>
    <p:sldId id="268" r:id="rId51"/>
    <p:sldId id="269" r:id="rId52"/>
    <p:sldId id="298" r:id="rId53"/>
    <p:sldId id="297" r:id="rId54"/>
    <p:sldId id="288" r:id="rId55"/>
    <p:sldId id="287" r:id="rId56"/>
    <p:sldId id="302" r:id="rId57"/>
    <p:sldId id="289" r:id="rId58"/>
    <p:sldId id="299" r:id="rId59"/>
    <p:sldId id="301" r:id="rId60"/>
    <p:sldId id="303" r:id="rId61"/>
    <p:sldId id="304" r:id="rId62"/>
    <p:sldId id="300" r:id="rId63"/>
    <p:sldId id="305" r:id="rId64"/>
    <p:sldId id="290" r:id="rId65"/>
    <p:sldId id="306" r:id="rId66"/>
    <p:sldId id="291" r:id="rId67"/>
    <p:sldId id="317" r:id="rId68"/>
    <p:sldId id="310" r:id="rId69"/>
    <p:sldId id="323" r:id="rId70"/>
    <p:sldId id="307" r:id="rId71"/>
    <p:sldId id="316" r:id="rId72"/>
    <p:sldId id="308" r:id="rId73"/>
    <p:sldId id="309" r:id="rId74"/>
    <p:sldId id="318" r:id="rId75"/>
    <p:sldId id="311" r:id="rId76"/>
    <p:sldId id="312" r:id="rId77"/>
    <p:sldId id="320" r:id="rId78"/>
    <p:sldId id="321" r:id="rId79"/>
    <p:sldId id="313" r:id="rId80"/>
    <p:sldId id="319" r:id="rId81"/>
    <p:sldId id="324" r:id="rId82"/>
    <p:sldId id="314" r:id="rId83"/>
    <p:sldId id="322" r:id="rId8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96"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esktop\&#1044;&#1051;&#1071;_&#1040;&#1053;&#1040;&#1051;&#1048;&#1047;&#1040;_&#1042;&#1055;&#1056;_&#1045;&#1043;&#1069;_&#1054;&#1043;&#1069;\&#1041;&#1080;&#1086;&#1083;&#1086;&#1075;&#1080;&#1103;_&#1042;&#1055;&#1056;-2025\5%20&#1082;&#1083;&#1072;&#1089;&#1089;__&#1044;&#1086;&#1089;&#1090;&#1080;&#1078;&#1077;&#1085;&#1080;&#1077;%20&#1087;&#1083;&#1072;&#1085;&#1080;&#1088;&#1091;&#1077;&#1084;&#1099;&#1093;%20&#1088;&#1077;&#1079;&#1091;&#1083;&#1100;&#1090;&#1072;&#1090;&#1086;&#107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user309\Desktop\2025_2026\&#1048;&#1040;&#1042;_2025_%202026\&#1057;&#1090;&#1072;&#1090;&#1080;&#1089;&#1090;&#1080;&#1082;&#1072;%20&#1043;&#1048;&#1040;%20&#1080;%20&#1042;&#1055;&#1056;2025\11%20&#1082;&#1083;&#1072;&#1089;&#1089;\&#1041;&#1080;&#1086;&#1083;&#1086;&#1075;&#1080;&#1103;%20-%2011.xls" TargetMode="Externa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esktop\&#1044;&#1051;&#1071;_&#1040;&#1053;&#1040;&#1051;&#1048;&#1047;&#1040;_&#1042;&#1055;&#1056;_&#1045;&#1043;&#1069;_&#1054;&#1043;&#1069;\&#1041;&#1080;&#1086;&#1083;&#1086;&#1075;&#1080;&#1103;_&#1042;&#1055;&#1056;-2025\5%20&#1082;&#1083;&#1072;&#1089;&#1089;__&#1044;&#1086;&#1089;&#1090;&#1080;&#1078;&#1077;&#1085;&#1080;&#1077;%20&#1087;&#1083;&#1072;&#1085;&#1080;&#1088;&#1091;&#1077;&#1084;&#1099;&#1093;%20&#1088;&#1077;&#1079;&#1091;&#1083;&#1100;&#1090;&#1072;&#1090;&#1086;&#107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esktop\&#1044;&#1051;&#1071;_&#1040;&#1053;&#1040;&#1051;&#1048;&#1047;&#1040;_&#1042;&#1055;&#1056;_&#1045;&#1043;&#1069;_&#1054;&#1043;&#1069;\&#1041;&#1080;&#1086;&#1083;&#1086;&#1075;&#1080;&#1103;_&#1042;&#1055;&#1056;-2025\6%20&#1082;&#1083;&#1072;&#1089;&#1089;_&#1044;&#1086;&#1089;&#1090;&#1080;&#1078;&#1077;&#1085;&#1080;&#1077;%20&#1087;&#1083;&#1072;&#1085;&#1080;&#1088;&#1091;&#1077;&#1084;&#1099;&#1093;%20&#1088;&#1077;&#1079;&#1091;&#1083;&#1100;&#1090;&#1072;&#1090;&#1086;&#107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esktop\&#1044;&#1051;&#1071;_&#1040;&#1053;&#1040;&#1051;&#1048;&#1047;&#1040;_&#1042;&#1055;&#1056;_&#1045;&#1043;&#1069;_&#1054;&#1043;&#1069;\&#1041;&#1080;&#1086;&#1083;&#1086;&#1075;&#1080;&#1103;_&#1042;&#1055;&#1056;-2025\6%20&#1082;&#1083;&#1072;&#1089;&#1089;_&#1044;&#1086;&#1089;&#1090;&#1080;&#1078;&#1077;&#1085;&#1080;&#1077;%20&#1087;&#1083;&#1072;&#1085;&#1080;&#1088;&#1091;&#1077;&#1084;&#1099;&#1093;%20&#1088;&#1077;&#1079;&#1091;&#1083;&#1100;&#1090;&#1072;&#1090;&#1086;&#107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esktop\&#1044;&#1051;&#1071;_&#1040;&#1053;&#1040;&#1051;&#1048;&#1047;&#1040;_&#1042;&#1055;&#1056;_&#1045;&#1043;&#1069;_&#1054;&#1043;&#1069;\&#1041;&#1080;&#1086;&#1083;&#1086;&#1075;&#1080;&#1103;_&#1042;&#1055;&#1056;-2025\7%20&#1082;&#1083;&#1072;&#1089;&#1089;_&#1044;&#1086;&#1089;&#1090;&#1080;&#1078;&#1077;&#1085;&#1080;&#1077;%20&#1087;&#1083;&#1072;&#1085;&#1080;&#1088;&#1091;&#1077;&#1084;&#1099;&#1093;%20&#1088;&#1077;&#1079;&#1091;&#1083;&#1100;&#1090;&#1072;&#1090;&#1086;&#107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er\Desktop\&#1044;&#1051;&#1071;_&#1040;&#1053;&#1040;&#1051;&#1048;&#1047;&#1040;_&#1042;&#1055;&#1056;_&#1045;&#1043;&#1069;_&#1054;&#1043;&#1069;\&#1041;&#1080;&#1086;&#1083;&#1086;&#1075;&#1080;&#1103;_&#1042;&#1055;&#1056;-2025\7%20&#1082;&#1083;&#1072;&#1089;&#1089;_&#1044;&#1086;&#1089;&#1090;&#1080;&#1078;&#1077;&#1085;&#1080;&#1077;%20&#1087;&#1083;&#1072;&#1085;&#1080;&#1088;&#1091;&#1077;&#1084;&#1099;&#1093;%20&#1088;&#1077;&#1079;&#1091;&#1083;&#1100;&#1090;&#1072;&#1090;&#1086;&#107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user\Desktop\&#1044;&#1051;&#1071;_&#1040;&#1053;&#1040;&#1051;&#1048;&#1047;&#1040;_&#1042;&#1055;&#1056;_&#1045;&#1043;&#1069;_&#1054;&#1043;&#1069;\&#1041;&#1080;&#1086;&#1083;&#1086;&#1075;&#1080;&#1103;_&#1042;&#1055;&#1056;-2025\8%20&#1082;&#1083;&#1072;&#1089;&#1089;_&#1044;&#1086;&#1089;&#1090;&#1080;&#1078;&#1077;&#1085;&#1080;&#1077;%20&#1087;&#1083;&#1072;&#1085;&#1080;&#1088;&#1091;&#1077;&#1084;&#1099;&#1093;%20&#1088;&#1077;&#1079;&#1091;&#1083;&#1100;&#1090;&#1072;&#1090;&#1086;&#1074;.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00B050"/>
                </a:solidFill>
                <a:latin typeface="+mn-lt"/>
                <a:ea typeface="+mn-ea"/>
                <a:cs typeface="+mn-cs"/>
              </a:defRPr>
            </a:pPr>
            <a:r>
              <a:rPr lang="ru-RU" sz="2800" b="1" baseline="0" dirty="0">
                <a:solidFill>
                  <a:schemeClr val="accent1">
                    <a:lumMod val="75000"/>
                  </a:schemeClr>
                </a:solidFill>
              </a:rPr>
              <a:t>Результаты ВПР 5 класс</a:t>
            </a:r>
          </a:p>
        </c:rich>
      </c:tx>
      <c:overlay val="0"/>
      <c:spPr>
        <a:noFill/>
        <a:ln>
          <a:noFill/>
        </a:ln>
        <a:effectLst/>
      </c:spPr>
      <c:txPr>
        <a:bodyPr rot="0" spcFirstLastPara="1" vertOverflow="ellipsis" vert="horz" wrap="square" anchor="ctr" anchorCtr="1"/>
        <a:lstStyle/>
        <a:p>
          <a:pPr>
            <a:defRPr sz="1800" b="1" i="0" u="none" strike="noStrike" kern="1200" spc="0" baseline="0">
              <a:solidFill>
                <a:srgbClr val="00B050"/>
              </a:solidFill>
              <a:latin typeface="+mn-lt"/>
              <a:ea typeface="+mn-ea"/>
              <a:cs typeface="+mn-cs"/>
            </a:defRPr>
          </a:pPr>
          <a:endParaRPr lang="ru-RU"/>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Лист1!$A$1:$A$29</c:f>
              <c:strCache>
                <c:ptCount val="29"/>
                <c:pt idx="0">
                  <c:v>1.1.</c:v>
                </c:pt>
                <c:pt idx="1">
                  <c:v>1.2.</c:v>
                </c:pt>
                <c:pt idx="2">
                  <c:v>1.3.</c:v>
                </c:pt>
                <c:pt idx="3">
                  <c:v>2.1.</c:v>
                </c:pt>
                <c:pt idx="4">
                  <c:v>2.2.</c:v>
                </c:pt>
                <c:pt idx="5">
                  <c:v>3.</c:v>
                </c:pt>
                <c:pt idx="6">
                  <c:v>4.1.</c:v>
                </c:pt>
                <c:pt idx="7">
                  <c:v>4.2.</c:v>
                </c:pt>
                <c:pt idx="8">
                  <c:v>5.1.</c:v>
                </c:pt>
                <c:pt idx="9">
                  <c:v>5.2.</c:v>
                </c:pt>
                <c:pt idx="10">
                  <c:v>6.</c:v>
                </c:pt>
                <c:pt idx="11">
                  <c:v>7.</c:v>
                </c:pt>
                <c:pt idx="12">
                  <c:v>8К1.</c:v>
                </c:pt>
                <c:pt idx="13">
                  <c:v>8К2.</c:v>
                </c:pt>
                <c:pt idx="14">
                  <c:v>9.</c:v>
                </c:pt>
                <c:pt idx="15">
                  <c:v>10.</c:v>
                </c:pt>
                <c:pt idx="16">
                  <c:v>11.</c:v>
                </c:pt>
                <c:pt idx="17">
                  <c:v>12.1.</c:v>
                </c:pt>
                <c:pt idx="18">
                  <c:v>12.2.</c:v>
                </c:pt>
                <c:pt idx="19">
                  <c:v>13.</c:v>
                </c:pt>
                <c:pt idx="20">
                  <c:v>14.</c:v>
                </c:pt>
                <c:pt idx="21">
                  <c:v>15.1.</c:v>
                </c:pt>
                <c:pt idx="22">
                  <c:v>15.2.</c:v>
                </c:pt>
                <c:pt idx="23">
                  <c:v>15.3.</c:v>
                </c:pt>
                <c:pt idx="24">
                  <c:v>16.1.</c:v>
                </c:pt>
                <c:pt idx="25">
                  <c:v>16.2.</c:v>
                </c:pt>
                <c:pt idx="26">
                  <c:v>17.</c:v>
                </c:pt>
                <c:pt idx="27">
                  <c:v>18.</c:v>
                </c:pt>
                <c:pt idx="28">
                  <c:v>19.</c:v>
                </c:pt>
              </c:strCache>
            </c:strRef>
          </c:cat>
          <c:val>
            <c:numRef>
              <c:f>Лист1!$B$1:$B$29</c:f>
              <c:numCache>
                <c:formatCode>General</c:formatCode>
                <c:ptCount val="29"/>
                <c:pt idx="0">
                  <c:v>96.64</c:v>
                </c:pt>
                <c:pt idx="1">
                  <c:v>37.25</c:v>
                </c:pt>
                <c:pt idx="2">
                  <c:v>36.76</c:v>
                </c:pt>
                <c:pt idx="3">
                  <c:v>62.06</c:v>
                </c:pt>
                <c:pt idx="4">
                  <c:v>29.05</c:v>
                </c:pt>
                <c:pt idx="5">
                  <c:v>58.3</c:v>
                </c:pt>
                <c:pt idx="6">
                  <c:v>44.27</c:v>
                </c:pt>
                <c:pt idx="7">
                  <c:v>69.569999999999993</c:v>
                </c:pt>
                <c:pt idx="8">
                  <c:v>73.91</c:v>
                </c:pt>
                <c:pt idx="9">
                  <c:v>42.75</c:v>
                </c:pt>
                <c:pt idx="10">
                  <c:v>36.17</c:v>
                </c:pt>
                <c:pt idx="11">
                  <c:v>72.92</c:v>
                </c:pt>
                <c:pt idx="12">
                  <c:v>77.87</c:v>
                </c:pt>
                <c:pt idx="13">
                  <c:v>74.11</c:v>
                </c:pt>
                <c:pt idx="14">
                  <c:v>57.31</c:v>
                </c:pt>
                <c:pt idx="15">
                  <c:v>83.79</c:v>
                </c:pt>
                <c:pt idx="16">
                  <c:v>69.569999999999993</c:v>
                </c:pt>
                <c:pt idx="17">
                  <c:v>59.19</c:v>
                </c:pt>
                <c:pt idx="18">
                  <c:v>47.83</c:v>
                </c:pt>
                <c:pt idx="19">
                  <c:v>32.81</c:v>
                </c:pt>
                <c:pt idx="20">
                  <c:v>52.57</c:v>
                </c:pt>
                <c:pt idx="21">
                  <c:v>51.19</c:v>
                </c:pt>
                <c:pt idx="22">
                  <c:v>56.13</c:v>
                </c:pt>
                <c:pt idx="23">
                  <c:v>55.34</c:v>
                </c:pt>
                <c:pt idx="24">
                  <c:v>29.25</c:v>
                </c:pt>
                <c:pt idx="25">
                  <c:v>14.62</c:v>
                </c:pt>
                <c:pt idx="26">
                  <c:v>44.86</c:v>
                </c:pt>
                <c:pt idx="27">
                  <c:v>29.25</c:v>
                </c:pt>
                <c:pt idx="28">
                  <c:v>42.09</c:v>
                </c:pt>
              </c:numCache>
            </c:numRef>
          </c:val>
          <c:extLst>
            <c:ext xmlns:c16="http://schemas.microsoft.com/office/drawing/2014/chart" uri="{C3380CC4-5D6E-409C-BE32-E72D297353CC}">
              <c16:uniqueId val="{00000000-D4BE-484E-9CDA-BC99BBE3FACA}"/>
            </c:ext>
          </c:extLst>
        </c:ser>
        <c:dLbls>
          <c:showLegendKey val="0"/>
          <c:showVal val="0"/>
          <c:showCatName val="0"/>
          <c:showSerName val="0"/>
          <c:showPercent val="0"/>
          <c:showBubbleSize val="0"/>
        </c:dLbls>
        <c:gapWidth val="219"/>
        <c:overlap val="-27"/>
        <c:axId val="1992354784"/>
        <c:axId val="1992341056"/>
      </c:barChart>
      <c:catAx>
        <c:axId val="199235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crossAx val="1992341056"/>
        <c:crosses val="autoZero"/>
        <c:auto val="1"/>
        <c:lblAlgn val="ctr"/>
        <c:lblOffset val="100"/>
        <c:noMultiLvlLbl val="0"/>
      </c:catAx>
      <c:valAx>
        <c:axId val="1992341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crossAx val="1992354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2400" b="1" dirty="0">
                <a:solidFill>
                  <a:schemeClr val="accent5">
                    <a:lumMod val="75000"/>
                  </a:schemeClr>
                </a:solidFill>
                <a:latin typeface="Times New Roman" panose="02020603050405020304" pitchFamily="18" charset="0"/>
                <a:cs typeface="Times New Roman" panose="02020603050405020304" pitchFamily="18" charset="0"/>
              </a:rPr>
              <a:t>Решаемость</a:t>
            </a:r>
            <a:r>
              <a:rPr lang="ru-RU" sz="2400" b="1" baseline="0" dirty="0">
                <a:solidFill>
                  <a:schemeClr val="accent5">
                    <a:lumMod val="75000"/>
                  </a:schemeClr>
                </a:solidFill>
                <a:latin typeface="Times New Roman" panose="02020603050405020304" pitchFamily="18" charset="0"/>
                <a:cs typeface="Times New Roman" panose="02020603050405020304" pitchFamily="18" charset="0"/>
              </a:rPr>
              <a:t> заданий по биологии , ЕГЭ - 2025</a:t>
            </a:r>
          </a:p>
          <a:p>
            <a:pPr>
              <a:defRPr sz="1400" b="0" i="0" u="none" strike="noStrike" kern="1200" spc="0" baseline="0">
                <a:solidFill>
                  <a:schemeClr val="tx1">
                    <a:lumMod val="65000"/>
                    <a:lumOff val="35000"/>
                  </a:schemeClr>
                </a:solidFill>
                <a:latin typeface="+mn-lt"/>
                <a:ea typeface="+mn-ea"/>
                <a:cs typeface="+mn-cs"/>
              </a:defRPr>
            </a:pPr>
            <a:r>
              <a:rPr lang="ru-RU" sz="2400" b="1" baseline="0" dirty="0">
                <a:solidFill>
                  <a:schemeClr val="accent5">
                    <a:lumMod val="75000"/>
                  </a:schemeClr>
                </a:solidFill>
                <a:latin typeface="Times New Roman" panose="02020603050405020304" pitchFamily="18" charset="0"/>
                <a:cs typeface="Times New Roman" panose="02020603050405020304" pitchFamily="18" charset="0"/>
              </a:rPr>
              <a:t>(по муниципальному образованию)       </a:t>
            </a:r>
            <a:r>
              <a:rPr lang="ru-RU" sz="2800" baseline="0" dirty="0">
                <a:solidFill>
                  <a:schemeClr val="accent5">
                    <a:lumMod val="75000"/>
                  </a:schemeClr>
                </a:solidFill>
              </a:rPr>
              <a:t>   </a:t>
            </a:r>
            <a:endParaRPr lang="ru-RU" sz="2800" dirty="0">
              <a:solidFill>
                <a:schemeClr val="accent5">
                  <a:lumMod val="75000"/>
                </a:schemeClr>
              </a:solidFill>
            </a:endParaRPr>
          </a:p>
        </c:rich>
      </c:tx>
      <c:layout>
        <c:manualLayout>
          <c:xMode val="edge"/>
          <c:yMode val="edge"/>
          <c:x val="0.20082104722072947"/>
          <c:y val="2.7210884353741496E-2"/>
        </c:manualLayout>
      </c:layout>
      <c:overlay val="0"/>
      <c:spPr>
        <a:noFill/>
        <a:ln w="25400">
          <a:noFill/>
        </a:ln>
      </c:spPr>
    </c:title>
    <c:autoTitleDeleted val="0"/>
    <c:plotArea>
      <c:layout/>
      <c:barChart>
        <c:barDir val="col"/>
        <c:grouping val="clustered"/>
        <c:varyColors val="0"/>
        <c:ser>
          <c:idx val="0"/>
          <c:order val="0"/>
          <c:spPr>
            <a:solidFill>
              <a:srgbClr val="4472C4"/>
            </a:solidFill>
            <a:ln w="25400">
              <a:noFill/>
            </a:ln>
          </c:spPr>
          <c:invertIfNegative val="0"/>
          <c:dPt>
            <c:idx val="21"/>
            <c:invertIfNegative val="0"/>
            <c:bubble3D val="0"/>
            <c:spPr>
              <a:solidFill>
                <a:srgbClr val="FFC000"/>
              </a:solidFill>
              <a:ln w="25400">
                <a:noFill/>
              </a:ln>
            </c:spPr>
            <c:extLst>
              <c:ext xmlns:c16="http://schemas.microsoft.com/office/drawing/2014/chart" uri="{C3380CC4-5D6E-409C-BE32-E72D297353CC}">
                <c16:uniqueId val="{0000000C-1F58-44D4-96C4-0B78230D10E5}"/>
              </c:ext>
            </c:extLst>
          </c:dPt>
          <c:dPt>
            <c:idx val="22"/>
            <c:invertIfNegative val="0"/>
            <c:bubble3D val="0"/>
            <c:spPr>
              <a:solidFill>
                <a:srgbClr val="FFC000"/>
              </a:solidFill>
              <a:ln w="25400">
                <a:noFill/>
              </a:ln>
            </c:spPr>
            <c:extLst>
              <c:ext xmlns:c16="http://schemas.microsoft.com/office/drawing/2014/chart" uri="{C3380CC4-5D6E-409C-BE32-E72D297353CC}">
                <c16:uniqueId val="{00000001-580C-45DF-8DB2-9EC7F833F7FD}"/>
              </c:ext>
            </c:extLst>
          </c:dPt>
          <c:dPt>
            <c:idx val="23"/>
            <c:invertIfNegative val="0"/>
            <c:bubble3D val="0"/>
            <c:spPr>
              <a:solidFill>
                <a:srgbClr val="FFC000"/>
              </a:solidFill>
              <a:ln w="25400">
                <a:noFill/>
              </a:ln>
            </c:spPr>
            <c:extLst>
              <c:ext xmlns:c16="http://schemas.microsoft.com/office/drawing/2014/chart" uri="{C3380CC4-5D6E-409C-BE32-E72D297353CC}">
                <c16:uniqueId val="{00000003-580C-45DF-8DB2-9EC7F833F7FD}"/>
              </c:ext>
            </c:extLst>
          </c:dPt>
          <c:dPt>
            <c:idx val="24"/>
            <c:invertIfNegative val="0"/>
            <c:bubble3D val="0"/>
            <c:spPr>
              <a:solidFill>
                <a:srgbClr val="FFC000"/>
              </a:solidFill>
              <a:ln w="25400">
                <a:noFill/>
              </a:ln>
            </c:spPr>
            <c:extLst>
              <c:ext xmlns:c16="http://schemas.microsoft.com/office/drawing/2014/chart" uri="{C3380CC4-5D6E-409C-BE32-E72D297353CC}">
                <c16:uniqueId val="{00000005-580C-45DF-8DB2-9EC7F833F7FD}"/>
              </c:ext>
            </c:extLst>
          </c:dPt>
          <c:dPt>
            <c:idx val="25"/>
            <c:invertIfNegative val="0"/>
            <c:bubble3D val="0"/>
            <c:spPr>
              <a:solidFill>
                <a:srgbClr val="FFC000"/>
              </a:solidFill>
              <a:ln w="25400">
                <a:noFill/>
              </a:ln>
            </c:spPr>
            <c:extLst>
              <c:ext xmlns:c16="http://schemas.microsoft.com/office/drawing/2014/chart" uri="{C3380CC4-5D6E-409C-BE32-E72D297353CC}">
                <c16:uniqueId val="{00000007-580C-45DF-8DB2-9EC7F833F7FD}"/>
              </c:ext>
            </c:extLst>
          </c:dPt>
          <c:dPt>
            <c:idx val="26"/>
            <c:invertIfNegative val="0"/>
            <c:bubble3D val="0"/>
            <c:spPr>
              <a:solidFill>
                <a:srgbClr val="FFC000"/>
              </a:solidFill>
              <a:ln w="25400">
                <a:noFill/>
              </a:ln>
            </c:spPr>
            <c:extLst>
              <c:ext xmlns:c16="http://schemas.microsoft.com/office/drawing/2014/chart" uri="{C3380CC4-5D6E-409C-BE32-E72D297353CC}">
                <c16:uniqueId val="{00000009-580C-45DF-8DB2-9EC7F833F7FD}"/>
              </c:ext>
            </c:extLst>
          </c:dPt>
          <c:dPt>
            <c:idx val="27"/>
            <c:invertIfNegative val="0"/>
            <c:bubble3D val="0"/>
            <c:spPr>
              <a:solidFill>
                <a:srgbClr val="FFC000"/>
              </a:solidFill>
              <a:ln w="25400">
                <a:noFill/>
              </a:ln>
            </c:spPr>
            <c:extLst>
              <c:ext xmlns:c16="http://schemas.microsoft.com/office/drawing/2014/chart" uri="{C3380CC4-5D6E-409C-BE32-E72D297353CC}">
                <c16:uniqueId val="{0000000B-580C-45DF-8DB2-9EC7F833F7FD}"/>
              </c:ext>
            </c:extLst>
          </c:dPt>
          <c:dLbls>
            <c:spPr>
              <a:noFill/>
              <a:ln>
                <a:noFill/>
              </a:ln>
              <a:effectLst/>
            </c:spPr>
            <c:txPr>
              <a:bodyPr wrap="square" lIns="38100" tIns="19050" rIns="38100" bIns="19050" anchor="ctr">
                <a:spAutoFit/>
              </a:bodyPr>
              <a:lstStyle/>
              <a:p>
                <a:pPr>
                  <a:defRPr sz="16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решаемость!$C$2:$AD$2</c:f>
              <c:numCache>
                <c:formatCode>0.0</c:formatCode>
                <c:ptCount val="28"/>
                <c:pt idx="0">
                  <c:v>84</c:v>
                </c:pt>
                <c:pt idx="1">
                  <c:v>24</c:v>
                </c:pt>
                <c:pt idx="2">
                  <c:v>80</c:v>
                </c:pt>
                <c:pt idx="3">
                  <c:v>60</c:v>
                </c:pt>
                <c:pt idx="4">
                  <c:v>80</c:v>
                </c:pt>
                <c:pt idx="5">
                  <c:v>48</c:v>
                </c:pt>
                <c:pt idx="6">
                  <c:v>20</c:v>
                </c:pt>
                <c:pt idx="7">
                  <c:v>8</c:v>
                </c:pt>
                <c:pt idx="8">
                  <c:v>64</c:v>
                </c:pt>
                <c:pt idx="9">
                  <c:v>28.000000000000004</c:v>
                </c:pt>
                <c:pt idx="10">
                  <c:v>20</c:v>
                </c:pt>
                <c:pt idx="11">
                  <c:v>60</c:v>
                </c:pt>
                <c:pt idx="12">
                  <c:v>92</c:v>
                </c:pt>
                <c:pt idx="13">
                  <c:v>52</c:v>
                </c:pt>
                <c:pt idx="14">
                  <c:v>20</c:v>
                </c:pt>
                <c:pt idx="15">
                  <c:v>12</c:v>
                </c:pt>
                <c:pt idx="16">
                  <c:v>60</c:v>
                </c:pt>
                <c:pt idx="17">
                  <c:v>72</c:v>
                </c:pt>
                <c:pt idx="18">
                  <c:v>56.000000000000007</c:v>
                </c:pt>
                <c:pt idx="19">
                  <c:v>20</c:v>
                </c:pt>
                <c:pt idx="20">
                  <c:v>80</c:v>
                </c:pt>
                <c:pt idx="21">
                  <c:v>34.666666666666671</c:v>
                </c:pt>
                <c:pt idx="22">
                  <c:v>29.333333333333332</c:v>
                </c:pt>
                <c:pt idx="23">
                  <c:v>33.333333333333329</c:v>
                </c:pt>
                <c:pt idx="24">
                  <c:v>18.666666666666668</c:v>
                </c:pt>
                <c:pt idx="25">
                  <c:v>18.666666666666668</c:v>
                </c:pt>
                <c:pt idx="26">
                  <c:v>22.666666666666664</c:v>
                </c:pt>
                <c:pt idx="27">
                  <c:v>34.666666666666671</c:v>
                </c:pt>
              </c:numCache>
            </c:numRef>
          </c:val>
          <c:extLst>
            <c:ext xmlns:c16="http://schemas.microsoft.com/office/drawing/2014/chart" uri="{C3380CC4-5D6E-409C-BE32-E72D297353CC}">
              <c16:uniqueId val="{0000000C-580C-45DF-8DB2-9EC7F833F7FD}"/>
            </c:ext>
          </c:extLst>
        </c:ser>
        <c:dLbls>
          <c:showLegendKey val="0"/>
          <c:showVal val="0"/>
          <c:showCatName val="0"/>
          <c:showSerName val="0"/>
          <c:showPercent val="0"/>
          <c:showBubbleSize val="0"/>
        </c:dLbls>
        <c:gapWidth val="219"/>
        <c:overlap val="-27"/>
        <c:axId val="1331539615"/>
        <c:axId val="1"/>
      </c:barChart>
      <c:catAx>
        <c:axId val="1331539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
        <c:crosses val="autoZero"/>
        <c:auto val="1"/>
        <c:lblAlgn val="ctr"/>
        <c:lblOffset val="100"/>
        <c:noMultiLvlLbl val="0"/>
      </c:catAx>
      <c:valAx>
        <c:axId val="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331539615"/>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ru-RU" sz="1800" b="1" dirty="0">
                <a:solidFill>
                  <a:srgbClr val="0070C0"/>
                </a:solidFill>
                <a:latin typeface="Times New Roman" panose="02020603050405020304" pitchFamily="18" charset="0"/>
                <a:cs typeface="Times New Roman" panose="02020603050405020304" pitchFamily="18" charset="0"/>
              </a:rPr>
              <a:t>Доступность</a:t>
            </a:r>
            <a:r>
              <a:rPr lang="ru-RU" sz="1800" b="1" baseline="0" dirty="0">
                <a:solidFill>
                  <a:srgbClr val="0070C0"/>
                </a:solidFill>
                <a:latin typeface="Times New Roman" panose="02020603050405020304" pitchFamily="18" charset="0"/>
                <a:cs typeface="Times New Roman" panose="02020603050405020304" pitchFamily="18" charset="0"/>
              </a:rPr>
              <a:t> образования по биологии, ЕГЭ - 2025 (по ОО)</a:t>
            </a:r>
            <a:endParaRPr lang="ru-RU" sz="1800" b="1" dirty="0">
              <a:solidFill>
                <a:srgbClr val="0070C0"/>
              </a:solidFill>
              <a:latin typeface="Times New Roman" panose="02020603050405020304" pitchFamily="18" charset="0"/>
              <a:cs typeface="Times New Roman" panose="02020603050405020304" pitchFamily="18" charset="0"/>
            </a:endParaRPr>
          </a:p>
        </c:rich>
      </c:tx>
      <c:overlay val="0"/>
      <c:spPr>
        <a:noFill/>
        <a:ln w="25400">
          <a:noFill/>
        </a:ln>
      </c:spPr>
    </c:title>
    <c:autoTitleDeleted val="0"/>
    <c:plotArea>
      <c:layout>
        <c:manualLayout>
          <c:layoutTarget val="inner"/>
          <c:xMode val="edge"/>
          <c:yMode val="edge"/>
          <c:x val="4.5525420433556917E-2"/>
          <c:y val="9.2966360856269109E-2"/>
          <c:w val="0.93358189200708885"/>
          <c:h val="0.67431850835159368"/>
        </c:manualLayout>
      </c:layout>
      <c:stockChart>
        <c:ser>
          <c:idx val="0"/>
          <c:order val="0"/>
          <c:tx>
            <c:strRef>
              <c:f>медиана!$C$1</c:f>
              <c:strCache>
                <c:ptCount val="1"/>
                <c:pt idx="0">
                  <c:v>Медиана</c:v>
                </c:pt>
              </c:strCache>
            </c:strRef>
          </c:tx>
          <c:spPr>
            <a:ln w="25400" cap="rnd">
              <a:solidFill>
                <a:schemeClr val="accent2"/>
              </a:solidFill>
              <a:round/>
            </a:ln>
            <a:effectLst/>
          </c:spPr>
          <c:marker>
            <c:symbol val="none"/>
          </c:marker>
          <c:cat>
            <c:strRef>
              <c:f>медиана!$B$2:$B$11</c:f>
              <c:strCache>
                <c:ptCount val="10"/>
                <c:pt idx="0">
                  <c:v>МАОУ "СОШ № 1"</c:v>
                </c:pt>
                <c:pt idx="1">
                  <c:v>МБОУ "СОШ № 3"</c:v>
                </c:pt>
                <c:pt idx="2">
                  <c:v>МБОУ "СОШ № 6"</c:v>
                </c:pt>
                <c:pt idx="3">
                  <c:v>МАОУ "СОШ № 8"</c:v>
                </c:pt>
                <c:pt idx="4">
                  <c:v>МБОУ "СОШ № 9"</c:v>
                </c:pt>
                <c:pt idx="5">
                  <c:v>МБОУ "СОШ № 10"</c:v>
                </c:pt>
                <c:pt idx="6">
                  <c:v>МАОУ "СОШ № 12"</c:v>
                </c:pt>
                <c:pt idx="7">
                  <c:v>МБОУ "СОШ № 14"</c:v>
                </c:pt>
                <c:pt idx="8">
                  <c:v>МАОУ "Лицей № 21"</c:v>
                </c:pt>
                <c:pt idx="9">
                  <c:v>МАОУ СОШ № 56</c:v>
                </c:pt>
              </c:strCache>
            </c:strRef>
          </c:cat>
          <c:val>
            <c:numRef>
              <c:f>медиана!$C$2:$C$11</c:f>
              <c:numCache>
                <c:formatCode>General</c:formatCode>
                <c:ptCount val="10"/>
                <c:pt idx="0">
                  <c:v>28</c:v>
                </c:pt>
                <c:pt idx="1">
                  <c:v>18</c:v>
                </c:pt>
                <c:pt idx="2">
                  <c:v>12</c:v>
                </c:pt>
                <c:pt idx="3">
                  <c:v>27.5</c:v>
                </c:pt>
                <c:pt idx="4">
                  <c:v>40</c:v>
                </c:pt>
                <c:pt idx="5">
                  <c:v>29</c:v>
                </c:pt>
                <c:pt idx="6">
                  <c:v>22.5</c:v>
                </c:pt>
                <c:pt idx="7">
                  <c:v>18.5</c:v>
                </c:pt>
                <c:pt idx="8">
                  <c:v>32</c:v>
                </c:pt>
                <c:pt idx="9">
                  <c:v>20</c:v>
                </c:pt>
              </c:numCache>
            </c:numRef>
          </c:val>
          <c:smooth val="0"/>
          <c:extLst>
            <c:ext xmlns:c16="http://schemas.microsoft.com/office/drawing/2014/chart" uri="{C3380CC4-5D6E-409C-BE32-E72D297353CC}">
              <c16:uniqueId val="{00000000-3E76-4BA7-8EC6-1E0D03269905}"/>
            </c:ext>
          </c:extLst>
        </c:ser>
        <c:ser>
          <c:idx val="1"/>
          <c:order val="1"/>
          <c:tx>
            <c:strRef>
              <c:f>медиана!$D$1</c:f>
              <c:strCache>
                <c:ptCount val="1"/>
                <c:pt idx="0">
                  <c:v>Мин</c:v>
                </c:pt>
              </c:strCache>
            </c:strRef>
          </c:tx>
          <c:spPr>
            <a:ln w="19050">
              <a:noFill/>
            </a:ln>
          </c:spPr>
          <c:marker>
            <c:symbol val="none"/>
          </c:marker>
          <c:dLbls>
            <c:spPr>
              <a:noFill/>
              <a:ln>
                <a:noFill/>
              </a:ln>
              <a:effectLst/>
            </c:spPr>
            <c:txPr>
              <a:bodyPr wrap="square" lIns="38100" tIns="19050" rIns="38100" bIns="19050" anchor="ctr">
                <a:spAutoFit/>
              </a:bodyPr>
              <a:lstStyle/>
              <a:p>
                <a:pPr>
                  <a:defRPr sz="20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медиана!$B$2:$B$11</c:f>
              <c:strCache>
                <c:ptCount val="10"/>
                <c:pt idx="0">
                  <c:v>МАОУ "СОШ № 1"</c:v>
                </c:pt>
                <c:pt idx="1">
                  <c:v>МБОУ "СОШ № 3"</c:v>
                </c:pt>
                <c:pt idx="2">
                  <c:v>МБОУ "СОШ № 6"</c:v>
                </c:pt>
                <c:pt idx="3">
                  <c:v>МАОУ "СОШ № 8"</c:v>
                </c:pt>
                <c:pt idx="4">
                  <c:v>МБОУ "СОШ № 9"</c:v>
                </c:pt>
                <c:pt idx="5">
                  <c:v>МБОУ "СОШ № 10"</c:v>
                </c:pt>
                <c:pt idx="6">
                  <c:v>МАОУ "СОШ № 12"</c:v>
                </c:pt>
                <c:pt idx="7">
                  <c:v>МБОУ "СОШ № 14"</c:v>
                </c:pt>
                <c:pt idx="8">
                  <c:v>МАОУ "Лицей № 21"</c:v>
                </c:pt>
                <c:pt idx="9">
                  <c:v>МАОУ СОШ № 56</c:v>
                </c:pt>
              </c:strCache>
            </c:strRef>
          </c:cat>
          <c:val>
            <c:numRef>
              <c:f>медиана!$D$2:$D$11</c:f>
              <c:numCache>
                <c:formatCode>General</c:formatCode>
                <c:ptCount val="10"/>
                <c:pt idx="0">
                  <c:v>17</c:v>
                </c:pt>
                <c:pt idx="1">
                  <c:v>18</c:v>
                </c:pt>
                <c:pt idx="2">
                  <c:v>12</c:v>
                </c:pt>
                <c:pt idx="3">
                  <c:v>19</c:v>
                </c:pt>
                <c:pt idx="4">
                  <c:v>17</c:v>
                </c:pt>
                <c:pt idx="5">
                  <c:v>18</c:v>
                </c:pt>
                <c:pt idx="6">
                  <c:v>16</c:v>
                </c:pt>
                <c:pt idx="7">
                  <c:v>12</c:v>
                </c:pt>
                <c:pt idx="8">
                  <c:v>18</c:v>
                </c:pt>
                <c:pt idx="9">
                  <c:v>12</c:v>
                </c:pt>
              </c:numCache>
            </c:numRef>
          </c:val>
          <c:smooth val="0"/>
          <c:extLst>
            <c:ext xmlns:c16="http://schemas.microsoft.com/office/drawing/2014/chart" uri="{C3380CC4-5D6E-409C-BE32-E72D297353CC}">
              <c16:uniqueId val="{00000001-3E76-4BA7-8EC6-1E0D03269905}"/>
            </c:ext>
          </c:extLst>
        </c:ser>
        <c:ser>
          <c:idx val="2"/>
          <c:order val="2"/>
          <c:tx>
            <c:strRef>
              <c:f>медиана!$E$1</c:f>
              <c:strCache>
                <c:ptCount val="1"/>
                <c:pt idx="0">
                  <c:v>Макс</c:v>
                </c:pt>
              </c:strCache>
            </c:strRef>
          </c:tx>
          <c:spPr>
            <a:ln w="19050">
              <a:noFill/>
            </a:ln>
          </c:spPr>
          <c:marker>
            <c:symbol val="dot"/>
            <c:size val="3"/>
            <c:spPr>
              <a:solidFill>
                <a:schemeClr val="accent3"/>
              </a:solidFill>
              <a:ln w="9525">
                <a:solidFill>
                  <a:schemeClr val="accent3"/>
                </a:solidFill>
              </a:ln>
              <a:effectLst/>
            </c:spPr>
          </c:marker>
          <c:dLbls>
            <c:spPr>
              <a:noFill/>
              <a:ln>
                <a:noFill/>
              </a:ln>
              <a:effectLst/>
            </c:spPr>
            <c:txPr>
              <a:bodyPr wrap="square" lIns="38100" tIns="19050" rIns="38100" bIns="19050" anchor="ctr">
                <a:spAutoFit/>
              </a:bodyPr>
              <a:lstStyle/>
              <a:p>
                <a:pPr>
                  <a:defRPr sz="18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медиана!$B$2:$B$11</c:f>
              <c:strCache>
                <c:ptCount val="10"/>
                <c:pt idx="0">
                  <c:v>МАОУ "СОШ № 1"</c:v>
                </c:pt>
                <c:pt idx="1">
                  <c:v>МБОУ "СОШ № 3"</c:v>
                </c:pt>
                <c:pt idx="2">
                  <c:v>МБОУ "СОШ № 6"</c:v>
                </c:pt>
                <c:pt idx="3">
                  <c:v>МАОУ "СОШ № 8"</c:v>
                </c:pt>
                <c:pt idx="4">
                  <c:v>МБОУ "СОШ № 9"</c:v>
                </c:pt>
                <c:pt idx="5">
                  <c:v>МБОУ "СОШ № 10"</c:v>
                </c:pt>
                <c:pt idx="6">
                  <c:v>МАОУ "СОШ № 12"</c:v>
                </c:pt>
                <c:pt idx="7">
                  <c:v>МБОУ "СОШ № 14"</c:v>
                </c:pt>
                <c:pt idx="8">
                  <c:v>МАОУ "Лицей № 21"</c:v>
                </c:pt>
                <c:pt idx="9">
                  <c:v>МАОУ СОШ № 56</c:v>
                </c:pt>
              </c:strCache>
            </c:strRef>
          </c:cat>
          <c:val>
            <c:numRef>
              <c:f>медиана!$E$2:$E$11</c:f>
              <c:numCache>
                <c:formatCode>General</c:formatCode>
                <c:ptCount val="10"/>
                <c:pt idx="0">
                  <c:v>48</c:v>
                </c:pt>
                <c:pt idx="1">
                  <c:v>18</c:v>
                </c:pt>
                <c:pt idx="2">
                  <c:v>12</c:v>
                </c:pt>
                <c:pt idx="3">
                  <c:v>33</c:v>
                </c:pt>
                <c:pt idx="4">
                  <c:v>49</c:v>
                </c:pt>
                <c:pt idx="5">
                  <c:v>18</c:v>
                </c:pt>
                <c:pt idx="6">
                  <c:v>29</c:v>
                </c:pt>
                <c:pt idx="7">
                  <c:v>25</c:v>
                </c:pt>
                <c:pt idx="8">
                  <c:v>37</c:v>
                </c:pt>
                <c:pt idx="9">
                  <c:v>40</c:v>
                </c:pt>
              </c:numCache>
            </c:numRef>
          </c:val>
          <c:smooth val="0"/>
          <c:extLst>
            <c:ext xmlns:c16="http://schemas.microsoft.com/office/drawing/2014/chart" uri="{C3380CC4-5D6E-409C-BE32-E72D297353CC}">
              <c16:uniqueId val="{00000002-3E76-4BA7-8EC6-1E0D03269905}"/>
            </c:ext>
          </c:extLst>
        </c:ser>
        <c:dLbls>
          <c:showLegendKey val="0"/>
          <c:showVal val="0"/>
          <c:showCatName val="0"/>
          <c:showSerName val="0"/>
          <c:showPercent val="0"/>
          <c:showBubbleSize val="0"/>
        </c:dLbls>
        <c:hiLowLines>
          <c:spPr>
            <a:ln w="31750" cap="flat" cmpd="sng" algn="ctr">
              <a:solidFill>
                <a:schemeClr val="accent1"/>
              </a:solidFill>
              <a:round/>
              <a:headEnd type="oval"/>
              <a:tailEnd type="oval"/>
            </a:ln>
            <a:effectLst/>
          </c:spPr>
        </c:hiLowLines>
        <c:axId val="692607087"/>
        <c:axId val="1"/>
      </c:stockChart>
      <c:catAx>
        <c:axId val="692607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ru-RU"/>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92607087"/>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2800" b="1" dirty="0">
                <a:solidFill>
                  <a:schemeClr val="accent5">
                    <a:lumMod val="75000"/>
                  </a:schemeClr>
                </a:solidFill>
              </a:rPr>
              <a:t>Сравнение</a:t>
            </a:r>
            <a:r>
              <a:rPr lang="ru-RU" sz="2800" b="1" baseline="0" dirty="0">
                <a:solidFill>
                  <a:schemeClr val="accent5">
                    <a:lumMod val="75000"/>
                  </a:schemeClr>
                </a:solidFill>
              </a:rPr>
              <a:t> результатов ВПР, 5 класс - АМО, СО , РФ</a:t>
            </a:r>
            <a:endParaRPr lang="ru-RU" sz="2800" b="1" dirty="0">
              <a:solidFill>
                <a:schemeClr val="accent5">
                  <a:lumMod val="75000"/>
                </a:scheme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Лист2!$B$1</c:f>
              <c:strCache>
                <c:ptCount val="1"/>
                <c:pt idx="0">
                  <c:v>АМО</c:v>
                </c:pt>
              </c:strCache>
            </c:strRef>
          </c:tx>
          <c:spPr>
            <a:solidFill>
              <a:schemeClr val="accent1"/>
            </a:solidFill>
            <a:ln>
              <a:noFill/>
            </a:ln>
            <a:effectLst/>
          </c:spPr>
          <c:invertIfNegative val="0"/>
          <c:cat>
            <c:strRef>
              <c:f>Лист2!$A$2:$A$30</c:f>
              <c:strCache>
                <c:ptCount val="29"/>
                <c:pt idx="0">
                  <c:v>1.1.</c:v>
                </c:pt>
                <c:pt idx="1">
                  <c:v>1.2.</c:v>
                </c:pt>
                <c:pt idx="2">
                  <c:v>1.3.</c:v>
                </c:pt>
                <c:pt idx="3">
                  <c:v>2.1.</c:v>
                </c:pt>
                <c:pt idx="4">
                  <c:v>2.2.</c:v>
                </c:pt>
                <c:pt idx="5">
                  <c:v>3.</c:v>
                </c:pt>
                <c:pt idx="6">
                  <c:v>4.1.</c:v>
                </c:pt>
                <c:pt idx="7">
                  <c:v>4.2.</c:v>
                </c:pt>
                <c:pt idx="8">
                  <c:v>5.1.</c:v>
                </c:pt>
                <c:pt idx="9">
                  <c:v>5.2.</c:v>
                </c:pt>
                <c:pt idx="10">
                  <c:v>6.</c:v>
                </c:pt>
                <c:pt idx="11">
                  <c:v>7.</c:v>
                </c:pt>
                <c:pt idx="12">
                  <c:v>8К1.</c:v>
                </c:pt>
                <c:pt idx="13">
                  <c:v>8К2.</c:v>
                </c:pt>
                <c:pt idx="14">
                  <c:v>9.</c:v>
                </c:pt>
                <c:pt idx="15">
                  <c:v>10.</c:v>
                </c:pt>
                <c:pt idx="16">
                  <c:v>11.</c:v>
                </c:pt>
                <c:pt idx="17">
                  <c:v>12.1.</c:v>
                </c:pt>
                <c:pt idx="18">
                  <c:v>12.2.</c:v>
                </c:pt>
                <c:pt idx="19">
                  <c:v>13.</c:v>
                </c:pt>
                <c:pt idx="20">
                  <c:v>14.</c:v>
                </c:pt>
                <c:pt idx="21">
                  <c:v>15.1.</c:v>
                </c:pt>
                <c:pt idx="22">
                  <c:v>15.2.</c:v>
                </c:pt>
                <c:pt idx="23">
                  <c:v>15.3.</c:v>
                </c:pt>
                <c:pt idx="24">
                  <c:v>16.1.</c:v>
                </c:pt>
                <c:pt idx="25">
                  <c:v>16.2.</c:v>
                </c:pt>
                <c:pt idx="26">
                  <c:v>17.</c:v>
                </c:pt>
                <c:pt idx="27">
                  <c:v>18.</c:v>
                </c:pt>
                <c:pt idx="28">
                  <c:v>19.</c:v>
                </c:pt>
              </c:strCache>
            </c:strRef>
          </c:cat>
          <c:val>
            <c:numRef>
              <c:f>Лист2!$B$2:$B$30</c:f>
              <c:numCache>
                <c:formatCode>General</c:formatCode>
                <c:ptCount val="29"/>
                <c:pt idx="0">
                  <c:v>96.64</c:v>
                </c:pt>
                <c:pt idx="1">
                  <c:v>37.25</c:v>
                </c:pt>
                <c:pt idx="2">
                  <c:v>36.76</c:v>
                </c:pt>
                <c:pt idx="3">
                  <c:v>62.06</c:v>
                </c:pt>
                <c:pt idx="4">
                  <c:v>29.05</c:v>
                </c:pt>
                <c:pt idx="5">
                  <c:v>58.3</c:v>
                </c:pt>
                <c:pt idx="6">
                  <c:v>44.27</c:v>
                </c:pt>
                <c:pt idx="7">
                  <c:v>69.569999999999993</c:v>
                </c:pt>
                <c:pt idx="8">
                  <c:v>73.91</c:v>
                </c:pt>
                <c:pt idx="9">
                  <c:v>42.75</c:v>
                </c:pt>
                <c:pt idx="10">
                  <c:v>36.17</c:v>
                </c:pt>
                <c:pt idx="11">
                  <c:v>72.92</c:v>
                </c:pt>
                <c:pt idx="12">
                  <c:v>77.87</c:v>
                </c:pt>
                <c:pt idx="13">
                  <c:v>74.11</c:v>
                </c:pt>
                <c:pt idx="14">
                  <c:v>57.31</c:v>
                </c:pt>
                <c:pt idx="15">
                  <c:v>83.79</c:v>
                </c:pt>
                <c:pt idx="16">
                  <c:v>69.569999999999993</c:v>
                </c:pt>
                <c:pt idx="17">
                  <c:v>59.19</c:v>
                </c:pt>
                <c:pt idx="18">
                  <c:v>47.83</c:v>
                </c:pt>
                <c:pt idx="19">
                  <c:v>32.81</c:v>
                </c:pt>
                <c:pt idx="20">
                  <c:v>52.57</c:v>
                </c:pt>
                <c:pt idx="21">
                  <c:v>51.19</c:v>
                </c:pt>
                <c:pt idx="22">
                  <c:v>56.13</c:v>
                </c:pt>
                <c:pt idx="23">
                  <c:v>55.34</c:v>
                </c:pt>
                <c:pt idx="24">
                  <c:v>29.25</c:v>
                </c:pt>
                <c:pt idx="25">
                  <c:v>14.62</c:v>
                </c:pt>
                <c:pt idx="26">
                  <c:v>44.86</c:v>
                </c:pt>
                <c:pt idx="27">
                  <c:v>29.25</c:v>
                </c:pt>
                <c:pt idx="28">
                  <c:v>42.09</c:v>
                </c:pt>
              </c:numCache>
            </c:numRef>
          </c:val>
          <c:extLst>
            <c:ext xmlns:c16="http://schemas.microsoft.com/office/drawing/2014/chart" uri="{C3380CC4-5D6E-409C-BE32-E72D297353CC}">
              <c16:uniqueId val="{00000000-D141-41BA-8FAA-A93163ED3205}"/>
            </c:ext>
          </c:extLst>
        </c:ser>
        <c:ser>
          <c:idx val="1"/>
          <c:order val="1"/>
          <c:tx>
            <c:strRef>
              <c:f>Лист2!$C$1</c:f>
              <c:strCache>
                <c:ptCount val="1"/>
                <c:pt idx="0">
                  <c:v>СО</c:v>
                </c:pt>
              </c:strCache>
            </c:strRef>
          </c:tx>
          <c:spPr>
            <a:solidFill>
              <a:schemeClr val="accent2"/>
            </a:solidFill>
            <a:ln>
              <a:noFill/>
            </a:ln>
            <a:effectLst/>
          </c:spPr>
          <c:invertIfNegative val="0"/>
          <c:cat>
            <c:strRef>
              <c:f>Лист2!$A$2:$A$30</c:f>
              <c:strCache>
                <c:ptCount val="29"/>
                <c:pt idx="0">
                  <c:v>1.1.</c:v>
                </c:pt>
                <c:pt idx="1">
                  <c:v>1.2.</c:v>
                </c:pt>
                <c:pt idx="2">
                  <c:v>1.3.</c:v>
                </c:pt>
                <c:pt idx="3">
                  <c:v>2.1.</c:v>
                </c:pt>
                <c:pt idx="4">
                  <c:v>2.2.</c:v>
                </c:pt>
                <c:pt idx="5">
                  <c:v>3.</c:v>
                </c:pt>
                <c:pt idx="6">
                  <c:v>4.1.</c:v>
                </c:pt>
                <c:pt idx="7">
                  <c:v>4.2.</c:v>
                </c:pt>
                <c:pt idx="8">
                  <c:v>5.1.</c:v>
                </c:pt>
                <c:pt idx="9">
                  <c:v>5.2.</c:v>
                </c:pt>
                <c:pt idx="10">
                  <c:v>6.</c:v>
                </c:pt>
                <c:pt idx="11">
                  <c:v>7.</c:v>
                </c:pt>
                <c:pt idx="12">
                  <c:v>8К1.</c:v>
                </c:pt>
                <c:pt idx="13">
                  <c:v>8К2.</c:v>
                </c:pt>
                <c:pt idx="14">
                  <c:v>9.</c:v>
                </c:pt>
                <c:pt idx="15">
                  <c:v>10.</c:v>
                </c:pt>
                <c:pt idx="16">
                  <c:v>11.</c:v>
                </c:pt>
                <c:pt idx="17">
                  <c:v>12.1.</c:v>
                </c:pt>
                <c:pt idx="18">
                  <c:v>12.2.</c:v>
                </c:pt>
                <c:pt idx="19">
                  <c:v>13.</c:v>
                </c:pt>
                <c:pt idx="20">
                  <c:v>14.</c:v>
                </c:pt>
                <c:pt idx="21">
                  <c:v>15.1.</c:v>
                </c:pt>
                <c:pt idx="22">
                  <c:v>15.2.</c:v>
                </c:pt>
                <c:pt idx="23">
                  <c:v>15.3.</c:v>
                </c:pt>
                <c:pt idx="24">
                  <c:v>16.1.</c:v>
                </c:pt>
                <c:pt idx="25">
                  <c:v>16.2.</c:v>
                </c:pt>
                <c:pt idx="26">
                  <c:v>17.</c:v>
                </c:pt>
                <c:pt idx="27">
                  <c:v>18.</c:v>
                </c:pt>
                <c:pt idx="28">
                  <c:v>19.</c:v>
                </c:pt>
              </c:strCache>
            </c:strRef>
          </c:cat>
          <c:val>
            <c:numRef>
              <c:f>Лист2!$C$2:$C$30</c:f>
              <c:numCache>
                <c:formatCode>General</c:formatCode>
                <c:ptCount val="29"/>
                <c:pt idx="0">
                  <c:v>96.63</c:v>
                </c:pt>
                <c:pt idx="1">
                  <c:v>40.51</c:v>
                </c:pt>
                <c:pt idx="2">
                  <c:v>37.409999999999997</c:v>
                </c:pt>
                <c:pt idx="3">
                  <c:v>68.900000000000006</c:v>
                </c:pt>
                <c:pt idx="4">
                  <c:v>36.28</c:v>
                </c:pt>
                <c:pt idx="5">
                  <c:v>60.23</c:v>
                </c:pt>
                <c:pt idx="6">
                  <c:v>42.33</c:v>
                </c:pt>
                <c:pt idx="7">
                  <c:v>71.12</c:v>
                </c:pt>
                <c:pt idx="8">
                  <c:v>79.569999999999993</c:v>
                </c:pt>
                <c:pt idx="9">
                  <c:v>43.23</c:v>
                </c:pt>
                <c:pt idx="10">
                  <c:v>40.9</c:v>
                </c:pt>
                <c:pt idx="11">
                  <c:v>74.069999999999993</c:v>
                </c:pt>
                <c:pt idx="12">
                  <c:v>80.34</c:v>
                </c:pt>
                <c:pt idx="13">
                  <c:v>74.2</c:v>
                </c:pt>
                <c:pt idx="14">
                  <c:v>63.08</c:v>
                </c:pt>
                <c:pt idx="15">
                  <c:v>84.5</c:v>
                </c:pt>
                <c:pt idx="16">
                  <c:v>70.13</c:v>
                </c:pt>
                <c:pt idx="17">
                  <c:v>62.83</c:v>
                </c:pt>
                <c:pt idx="18">
                  <c:v>44.59</c:v>
                </c:pt>
                <c:pt idx="19">
                  <c:v>37.81</c:v>
                </c:pt>
                <c:pt idx="20">
                  <c:v>54.49</c:v>
                </c:pt>
                <c:pt idx="21">
                  <c:v>50.17</c:v>
                </c:pt>
                <c:pt idx="22">
                  <c:v>54.38</c:v>
                </c:pt>
                <c:pt idx="23">
                  <c:v>56.93</c:v>
                </c:pt>
                <c:pt idx="24">
                  <c:v>36.21</c:v>
                </c:pt>
                <c:pt idx="25">
                  <c:v>24.09</c:v>
                </c:pt>
                <c:pt idx="26">
                  <c:v>52.92</c:v>
                </c:pt>
                <c:pt idx="27">
                  <c:v>28.45</c:v>
                </c:pt>
                <c:pt idx="28">
                  <c:v>41.76</c:v>
                </c:pt>
              </c:numCache>
            </c:numRef>
          </c:val>
          <c:extLst>
            <c:ext xmlns:c16="http://schemas.microsoft.com/office/drawing/2014/chart" uri="{C3380CC4-5D6E-409C-BE32-E72D297353CC}">
              <c16:uniqueId val="{00000001-D141-41BA-8FAA-A93163ED3205}"/>
            </c:ext>
          </c:extLst>
        </c:ser>
        <c:ser>
          <c:idx val="2"/>
          <c:order val="2"/>
          <c:tx>
            <c:strRef>
              <c:f>Лист2!$D$1</c:f>
              <c:strCache>
                <c:ptCount val="1"/>
                <c:pt idx="0">
                  <c:v>РФ</c:v>
                </c:pt>
              </c:strCache>
            </c:strRef>
          </c:tx>
          <c:spPr>
            <a:solidFill>
              <a:schemeClr val="accent3"/>
            </a:solidFill>
            <a:ln>
              <a:noFill/>
            </a:ln>
            <a:effectLst/>
          </c:spPr>
          <c:invertIfNegative val="0"/>
          <c:cat>
            <c:strRef>
              <c:f>Лист2!$A$2:$A$30</c:f>
              <c:strCache>
                <c:ptCount val="29"/>
                <c:pt idx="0">
                  <c:v>1.1.</c:v>
                </c:pt>
                <c:pt idx="1">
                  <c:v>1.2.</c:v>
                </c:pt>
                <c:pt idx="2">
                  <c:v>1.3.</c:v>
                </c:pt>
                <c:pt idx="3">
                  <c:v>2.1.</c:v>
                </c:pt>
                <c:pt idx="4">
                  <c:v>2.2.</c:v>
                </c:pt>
                <c:pt idx="5">
                  <c:v>3.</c:v>
                </c:pt>
                <c:pt idx="6">
                  <c:v>4.1.</c:v>
                </c:pt>
                <c:pt idx="7">
                  <c:v>4.2.</c:v>
                </c:pt>
                <c:pt idx="8">
                  <c:v>5.1.</c:v>
                </c:pt>
                <c:pt idx="9">
                  <c:v>5.2.</c:v>
                </c:pt>
                <c:pt idx="10">
                  <c:v>6.</c:v>
                </c:pt>
                <c:pt idx="11">
                  <c:v>7.</c:v>
                </c:pt>
                <c:pt idx="12">
                  <c:v>8К1.</c:v>
                </c:pt>
                <c:pt idx="13">
                  <c:v>8К2.</c:v>
                </c:pt>
                <c:pt idx="14">
                  <c:v>9.</c:v>
                </c:pt>
                <c:pt idx="15">
                  <c:v>10.</c:v>
                </c:pt>
                <c:pt idx="16">
                  <c:v>11.</c:v>
                </c:pt>
                <c:pt idx="17">
                  <c:v>12.1.</c:v>
                </c:pt>
                <c:pt idx="18">
                  <c:v>12.2.</c:v>
                </c:pt>
                <c:pt idx="19">
                  <c:v>13.</c:v>
                </c:pt>
                <c:pt idx="20">
                  <c:v>14.</c:v>
                </c:pt>
                <c:pt idx="21">
                  <c:v>15.1.</c:v>
                </c:pt>
                <c:pt idx="22">
                  <c:v>15.2.</c:v>
                </c:pt>
                <c:pt idx="23">
                  <c:v>15.3.</c:v>
                </c:pt>
                <c:pt idx="24">
                  <c:v>16.1.</c:v>
                </c:pt>
                <c:pt idx="25">
                  <c:v>16.2.</c:v>
                </c:pt>
                <c:pt idx="26">
                  <c:v>17.</c:v>
                </c:pt>
                <c:pt idx="27">
                  <c:v>18.</c:v>
                </c:pt>
                <c:pt idx="28">
                  <c:v>19.</c:v>
                </c:pt>
              </c:strCache>
            </c:strRef>
          </c:cat>
          <c:val>
            <c:numRef>
              <c:f>Лист2!$D$2:$D$30</c:f>
              <c:numCache>
                <c:formatCode>General</c:formatCode>
                <c:ptCount val="29"/>
                <c:pt idx="0">
                  <c:v>96.94</c:v>
                </c:pt>
                <c:pt idx="1">
                  <c:v>45.54</c:v>
                </c:pt>
                <c:pt idx="2">
                  <c:v>40.04</c:v>
                </c:pt>
                <c:pt idx="3">
                  <c:v>74.290000000000006</c:v>
                </c:pt>
                <c:pt idx="4">
                  <c:v>45.14</c:v>
                </c:pt>
                <c:pt idx="5">
                  <c:v>65.59</c:v>
                </c:pt>
                <c:pt idx="6">
                  <c:v>55.56</c:v>
                </c:pt>
                <c:pt idx="7">
                  <c:v>75.55</c:v>
                </c:pt>
                <c:pt idx="8">
                  <c:v>79.91</c:v>
                </c:pt>
                <c:pt idx="9">
                  <c:v>47.85</c:v>
                </c:pt>
                <c:pt idx="10">
                  <c:v>48.88</c:v>
                </c:pt>
                <c:pt idx="11">
                  <c:v>73.58</c:v>
                </c:pt>
                <c:pt idx="12">
                  <c:v>84.73</c:v>
                </c:pt>
                <c:pt idx="13">
                  <c:v>77.67</c:v>
                </c:pt>
                <c:pt idx="14">
                  <c:v>72.05</c:v>
                </c:pt>
                <c:pt idx="15">
                  <c:v>86.76</c:v>
                </c:pt>
                <c:pt idx="16">
                  <c:v>71.44</c:v>
                </c:pt>
                <c:pt idx="17">
                  <c:v>67.53</c:v>
                </c:pt>
                <c:pt idx="18">
                  <c:v>55.67</c:v>
                </c:pt>
                <c:pt idx="19">
                  <c:v>48.2</c:v>
                </c:pt>
                <c:pt idx="20">
                  <c:v>62.13</c:v>
                </c:pt>
                <c:pt idx="21">
                  <c:v>58.42</c:v>
                </c:pt>
                <c:pt idx="22">
                  <c:v>58.02</c:v>
                </c:pt>
                <c:pt idx="23">
                  <c:v>65.489999999999995</c:v>
                </c:pt>
                <c:pt idx="24">
                  <c:v>46.92</c:v>
                </c:pt>
                <c:pt idx="25">
                  <c:v>34.340000000000003</c:v>
                </c:pt>
                <c:pt idx="26">
                  <c:v>62.41</c:v>
                </c:pt>
                <c:pt idx="27">
                  <c:v>38.25</c:v>
                </c:pt>
                <c:pt idx="28">
                  <c:v>43.39</c:v>
                </c:pt>
              </c:numCache>
            </c:numRef>
          </c:val>
          <c:extLst>
            <c:ext xmlns:c16="http://schemas.microsoft.com/office/drawing/2014/chart" uri="{C3380CC4-5D6E-409C-BE32-E72D297353CC}">
              <c16:uniqueId val="{00000002-D141-41BA-8FAA-A93163ED3205}"/>
            </c:ext>
          </c:extLst>
        </c:ser>
        <c:dLbls>
          <c:showLegendKey val="0"/>
          <c:showVal val="0"/>
          <c:showCatName val="0"/>
          <c:showSerName val="0"/>
          <c:showPercent val="0"/>
          <c:showBubbleSize val="0"/>
        </c:dLbls>
        <c:gapWidth val="219"/>
        <c:overlap val="-27"/>
        <c:axId val="1802502640"/>
        <c:axId val="1802503472"/>
      </c:barChart>
      <c:catAx>
        <c:axId val="180250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ru-RU"/>
          </a:p>
        </c:txPr>
        <c:crossAx val="1802503472"/>
        <c:crosses val="autoZero"/>
        <c:auto val="1"/>
        <c:lblAlgn val="ctr"/>
        <c:lblOffset val="100"/>
        <c:noMultiLvlLbl val="0"/>
      </c:catAx>
      <c:valAx>
        <c:axId val="1802503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ru-RU"/>
          </a:p>
        </c:txPr>
        <c:crossAx val="1802502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1800" b="1" dirty="0">
                <a:solidFill>
                  <a:srgbClr val="00B050"/>
                </a:solidFill>
              </a:rPr>
              <a:t>Результаты ВПР , 6 класс</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Лист1!$A$1:$A$27</c:f>
              <c:strCache>
                <c:ptCount val="27"/>
                <c:pt idx="0">
                  <c:v>1.1. </c:v>
                </c:pt>
                <c:pt idx="1">
                  <c:v>1.2. </c:v>
                </c:pt>
                <c:pt idx="2">
                  <c:v>1.3. </c:v>
                </c:pt>
                <c:pt idx="3">
                  <c:v>2.1. </c:v>
                </c:pt>
                <c:pt idx="4">
                  <c:v>2.2. </c:v>
                </c:pt>
                <c:pt idx="5">
                  <c:v>3. </c:v>
                </c:pt>
                <c:pt idx="6">
                  <c:v>4.1. </c:v>
                </c:pt>
                <c:pt idx="7">
                  <c:v>4.2. </c:v>
                </c:pt>
                <c:pt idx="8">
                  <c:v>5.</c:v>
                </c:pt>
                <c:pt idx="9">
                  <c:v>6. </c:v>
                </c:pt>
                <c:pt idx="10">
                  <c:v>7.1. </c:v>
                </c:pt>
                <c:pt idx="11">
                  <c:v>7.2. </c:v>
                </c:pt>
                <c:pt idx="12">
                  <c:v>8. </c:v>
                </c:pt>
                <c:pt idx="13">
                  <c:v>9. </c:v>
                </c:pt>
                <c:pt idx="14">
                  <c:v>10.1. </c:v>
                </c:pt>
                <c:pt idx="15">
                  <c:v>10.2. </c:v>
                </c:pt>
                <c:pt idx="16">
                  <c:v>11.1. </c:v>
                </c:pt>
                <c:pt idx="17">
                  <c:v>11.2. </c:v>
                </c:pt>
                <c:pt idx="18">
                  <c:v>11.3. </c:v>
                </c:pt>
                <c:pt idx="19">
                  <c:v>11.4. </c:v>
                </c:pt>
                <c:pt idx="20">
                  <c:v>12К1. </c:v>
                </c:pt>
                <c:pt idx="21">
                  <c:v>12К2. </c:v>
                </c:pt>
                <c:pt idx="22">
                  <c:v>13. </c:v>
                </c:pt>
                <c:pt idx="23">
                  <c:v>14.1. </c:v>
                </c:pt>
                <c:pt idx="24">
                  <c:v>14.2. </c:v>
                </c:pt>
                <c:pt idx="25">
                  <c:v>15. </c:v>
                </c:pt>
                <c:pt idx="26">
                  <c:v>16. </c:v>
                </c:pt>
              </c:strCache>
            </c:strRef>
          </c:cat>
          <c:val>
            <c:numRef>
              <c:f>Лист1!$B$1:$B$27</c:f>
              <c:numCache>
                <c:formatCode>General</c:formatCode>
                <c:ptCount val="27"/>
                <c:pt idx="0">
                  <c:v>40.270000000000003</c:v>
                </c:pt>
                <c:pt idx="1">
                  <c:v>36.18</c:v>
                </c:pt>
                <c:pt idx="2">
                  <c:v>28.33</c:v>
                </c:pt>
                <c:pt idx="3">
                  <c:v>50.17</c:v>
                </c:pt>
                <c:pt idx="4">
                  <c:v>22.18</c:v>
                </c:pt>
                <c:pt idx="5">
                  <c:v>34.64</c:v>
                </c:pt>
                <c:pt idx="6">
                  <c:v>60.58</c:v>
                </c:pt>
                <c:pt idx="7">
                  <c:v>28.33</c:v>
                </c:pt>
                <c:pt idx="8">
                  <c:v>48.12</c:v>
                </c:pt>
                <c:pt idx="9">
                  <c:v>31.23</c:v>
                </c:pt>
                <c:pt idx="10">
                  <c:v>21.33</c:v>
                </c:pt>
                <c:pt idx="11">
                  <c:v>70.989999999999995</c:v>
                </c:pt>
                <c:pt idx="12">
                  <c:v>67.239999999999995</c:v>
                </c:pt>
                <c:pt idx="13">
                  <c:v>51.37</c:v>
                </c:pt>
                <c:pt idx="14">
                  <c:v>65.36</c:v>
                </c:pt>
                <c:pt idx="15">
                  <c:v>45.56</c:v>
                </c:pt>
                <c:pt idx="16">
                  <c:v>37.03</c:v>
                </c:pt>
                <c:pt idx="17">
                  <c:v>34.130000000000003</c:v>
                </c:pt>
                <c:pt idx="18">
                  <c:v>46.59</c:v>
                </c:pt>
                <c:pt idx="19">
                  <c:v>39.93</c:v>
                </c:pt>
                <c:pt idx="20">
                  <c:v>36.35</c:v>
                </c:pt>
                <c:pt idx="21">
                  <c:v>18.43</c:v>
                </c:pt>
                <c:pt idx="22">
                  <c:v>24.23</c:v>
                </c:pt>
                <c:pt idx="23">
                  <c:v>41.64</c:v>
                </c:pt>
                <c:pt idx="24">
                  <c:v>20.48</c:v>
                </c:pt>
                <c:pt idx="25">
                  <c:v>63.82</c:v>
                </c:pt>
                <c:pt idx="26">
                  <c:v>31.74</c:v>
                </c:pt>
              </c:numCache>
            </c:numRef>
          </c:val>
          <c:extLst>
            <c:ext xmlns:c16="http://schemas.microsoft.com/office/drawing/2014/chart" uri="{C3380CC4-5D6E-409C-BE32-E72D297353CC}">
              <c16:uniqueId val="{00000000-6B95-4B7F-92E0-FE4292DFC872}"/>
            </c:ext>
          </c:extLst>
        </c:ser>
        <c:dLbls>
          <c:showLegendKey val="0"/>
          <c:showVal val="0"/>
          <c:showCatName val="0"/>
          <c:showSerName val="0"/>
          <c:showPercent val="0"/>
          <c:showBubbleSize val="0"/>
        </c:dLbls>
        <c:gapWidth val="219"/>
        <c:overlap val="-27"/>
        <c:axId val="1804423504"/>
        <c:axId val="1804421840"/>
      </c:barChart>
      <c:catAx>
        <c:axId val="1804423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ru-RU"/>
          </a:p>
        </c:txPr>
        <c:crossAx val="1804421840"/>
        <c:crosses val="autoZero"/>
        <c:auto val="1"/>
        <c:lblAlgn val="ctr"/>
        <c:lblOffset val="100"/>
        <c:noMultiLvlLbl val="0"/>
      </c:catAx>
      <c:valAx>
        <c:axId val="1804421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crossAx val="1804423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Лист2!$B$1</c:f>
              <c:strCache>
                <c:ptCount val="1"/>
                <c:pt idx="0">
                  <c:v>АМО</c:v>
                </c:pt>
              </c:strCache>
            </c:strRef>
          </c:tx>
          <c:spPr>
            <a:solidFill>
              <a:schemeClr val="accent1"/>
            </a:solidFill>
            <a:ln>
              <a:noFill/>
            </a:ln>
            <a:effectLst/>
          </c:spPr>
          <c:invertIfNegative val="0"/>
          <c:cat>
            <c:strRef>
              <c:f>Лист2!$A$2:$A$28</c:f>
              <c:strCache>
                <c:ptCount val="27"/>
                <c:pt idx="0">
                  <c:v>1.1. </c:v>
                </c:pt>
                <c:pt idx="1">
                  <c:v>1.2. </c:v>
                </c:pt>
                <c:pt idx="2">
                  <c:v>1.3. </c:v>
                </c:pt>
                <c:pt idx="3">
                  <c:v>2.1. </c:v>
                </c:pt>
                <c:pt idx="4">
                  <c:v>2.2. </c:v>
                </c:pt>
                <c:pt idx="5">
                  <c:v>3. </c:v>
                </c:pt>
                <c:pt idx="6">
                  <c:v>4.1. </c:v>
                </c:pt>
                <c:pt idx="7">
                  <c:v>4.2. </c:v>
                </c:pt>
                <c:pt idx="8">
                  <c:v>5.</c:v>
                </c:pt>
                <c:pt idx="9">
                  <c:v>6. </c:v>
                </c:pt>
                <c:pt idx="10">
                  <c:v>7.1. </c:v>
                </c:pt>
                <c:pt idx="11">
                  <c:v>7.2. </c:v>
                </c:pt>
                <c:pt idx="12">
                  <c:v>8. </c:v>
                </c:pt>
                <c:pt idx="13">
                  <c:v>9. </c:v>
                </c:pt>
                <c:pt idx="14">
                  <c:v>10.1. </c:v>
                </c:pt>
                <c:pt idx="15">
                  <c:v>10.2. </c:v>
                </c:pt>
                <c:pt idx="16">
                  <c:v>11.1. </c:v>
                </c:pt>
                <c:pt idx="17">
                  <c:v>11.2. </c:v>
                </c:pt>
                <c:pt idx="18">
                  <c:v>11.3. </c:v>
                </c:pt>
                <c:pt idx="19">
                  <c:v>11.4. </c:v>
                </c:pt>
                <c:pt idx="20">
                  <c:v>12К1. </c:v>
                </c:pt>
                <c:pt idx="21">
                  <c:v>12К2. </c:v>
                </c:pt>
                <c:pt idx="22">
                  <c:v>13. </c:v>
                </c:pt>
                <c:pt idx="23">
                  <c:v>14.1. </c:v>
                </c:pt>
                <c:pt idx="24">
                  <c:v>14.2. </c:v>
                </c:pt>
                <c:pt idx="25">
                  <c:v>15. </c:v>
                </c:pt>
                <c:pt idx="26">
                  <c:v>16. </c:v>
                </c:pt>
              </c:strCache>
            </c:strRef>
          </c:cat>
          <c:val>
            <c:numRef>
              <c:f>Лист2!$B$2:$B$28</c:f>
              <c:numCache>
                <c:formatCode>General</c:formatCode>
                <c:ptCount val="27"/>
                <c:pt idx="0">
                  <c:v>40.270000000000003</c:v>
                </c:pt>
                <c:pt idx="1">
                  <c:v>36.18</c:v>
                </c:pt>
                <c:pt idx="2">
                  <c:v>28.33</c:v>
                </c:pt>
                <c:pt idx="3">
                  <c:v>50.17</c:v>
                </c:pt>
                <c:pt idx="4">
                  <c:v>22.18</c:v>
                </c:pt>
                <c:pt idx="5">
                  <c:v>34.64</c:v>
                </c:pt>
                <c:pt idx="6">
                  <c:v>60.58</c:v>
                </c:pt>
                <c:pt idx="7">
                  <c:v>28.33</c:v>
                </c:pt>
                <c:pt idx="8">
                  <c:v>48.12</c:v>
                </c:pt>
                <c:pt idx="9">
                  <c:v>31.23</c:v>
                </c:pt>
                <c:pt idx="10">
                  <c:v>21.33</c:v>
                </c:pt>
                <c:pt idx="11">
                  <c:v>70.989999999999995</c:v>
                </c:pt>
                <c:pt idx="12">
                  <c:v>67.239999999999995</c:v>
                </c:pt>
                <c:pt idx="13">
                  <c:v>51.37</c:v>
                </c:pt>
                <c:pt idx="14">
                  <c:v>65.36</c:v>
                </c:pt>
                <c:pt idx="15">
                  <c:v>45.56</c:v>
                </c:pt>
                <c:pt idx="16">
                  <c:v>37.03</c:v>
                </c:pt>
                <c:pt idx="17">
                  <c:v>34.130000000000003</c:v>
                </c:pt>
                <c:pt idx="18">
                  <c:v>46.59</c:v>
                </c:pt>
                <c:pt idx="19">
                  <c:v>39.93</c:v>
                </c:pt>
                <c:pt idx="20">
                  <c:v>36.35</c:v>
                </c:pt>
                <c:pt idx="21">
                  <c:v>18.43</c:v>
                </c:pt>
                <c:pt idx="22">
                  <c:v>24.23</c:v>
                </c:pt>
                <c:pt idx="23">
                  <c:v>41.64</c:v>
                </c:pt>
                <c:pt idx="24">
                  <c:v>20.48</c:v>
                </c:pt>
                <c:pt idx="25">
                  <c:v>63.82</c:v>
                </c:pt>
                <c:pt idx="26">
                  <c:v>31.74</c:v>
                </c:pt>
              </c:numCache>
            </c:numRef>
          </c:val>
          <c:extLst>
            <c:ext xmlns:c16="http://schemas.microsoft.com/office/drawing/2014/chart" uri="{C3380CC4-5D6E-409C-BE32-E72D297353CC}">
              <c16:uniqueId val="{00000000-BD3C-434E-BC01-10983704BBC5}"/>
            </c:ext>
          </c:extLst>
        </c:ser>
        <c:ser>
          <c:idx val="1"/>
          <c:order val="1"/>
          <c:tx>
            <c:strRef>
              <c:f>Лист2!$C$1</c:f>
              <c:strCache>
                <c:ptCount val="1"/>
                <c:pt idx="0">
                  <c:v>СО</c:v>
                </c:pt>
              </c:strCache>
            </c:strRef>
          </c:tx>
          <c:spPr>
            <a:solidFill>
              <a:schemeClr val="accent2"/>
            </a:solidFill>
            <a:ln>
              <a:noFill/>
            </a:ln>
            <a:effectLst/>
          </c:spPr>
          <c:invertIfNegative val="0"/>
          <c:cat>
            <c:strRef>
              <c:f>Лист2!$A$2:$A$28</c:f>
              <c:strCache>
                <c:ptCount val="27"/>
                <c:pt idx="0">
                  <c:v>1.1. </c:v>
                </c:pt>
                <c:pt idx="1">
                  <c:v>1.2. </c:v>
                </c:pt>
                <c:pt idx="2">
                  <c:v>1.3. </c:v>
                </c:pt>
                <c:pt idx="3">
                  <c:v>2.1. </c:v>
                </c:pt>
                <c:pt idx="4">
                  <c:v>2.2. </c:v>
                </c:pt>
                <c:pt idx="5">
                  <c:v>3. </c:v>
                </c:pt>
                <c:pt idx="6">
                  <c:v>4.1. </c:v>
                </c:pt>
                <c:pt idx="7">
                  <c:v>4.2. </c:v>
                </c:pt>
                <c:pt idx="8">
                  <c:v>5.</c:v>
                </c:pt>
                <c:pt idx="9">
                  <c:v>6. </c:v>
                </c:pt>
                <c:pt idx="10">
                  <c:v>7.1. </c:v>
                </c:pt>
                <c:pt idx="11">
                  <c:v>7.2. </c:v>
                </c:pt>
                <c:pt idx="12">
                  <c:v>8. </c:v>
                </c:pt>
                <c:pt idx="13">
                  <c:v>9. </c:v>
                </c:pt>
                <c:pt idx="14">
                  <c:v>10.1. </c:v>
                </c:pt>
                <c:pt idx="15">
                  <c:v>10.2. </c:v>
                </c:pt>
                <c:pt idx="16">
                  <c:v>11.1. </c:v>
                </c:pt>
                <c:pt idx="17">
                  <c:v>11.2. </c:v>
                </c:pt>
                <c:pt idx="18">
                  <c:v>11.3. </c:v>
                </c:pt>
                <c:pt idx="19">
                  <c:v>11.4. </c:v>
                </c:pt>
                <c:pt idx="20">
                  <c:v>12К1. </c:v>
                </c:pt>
                <c:pt idx="21">
                  <c:v>12К2. </c:v>
                </c:pt>
                <c:pt idx="22">
                  <c:v>13. </c:v>
                </c:pt>
                <c:pt idx="23">
                  <c:v>14.1. </c:v>
                </c:pt>
                <c:pt idx="24">
                  <c:v>14.2. </c:v>
                </c:pt>
                <c:pt idx="25">
                  <c:v>15. </c:v>
                </c:pt>
                <c:pt idx="26">
                  <c:v>16. </c:v>
                </c:pt>
              </c:strCache>
            </c:strRef>
          </c:cat>
          <c:val>
            <c:numRef>
              <c:f>Лист2!$C$2:$C$28</c:f>
              <c:numCache>
                <c:formatCode>General</c:formatCode>
                <c:ptCount val="27"/>
                <c:pt idx="0">
                  <c:v>52.84</c:v>
                </c:pt>
                <c:pt idx="1">
                  <c:v>40.950000000000003</c:v>
                </c:pt>
                <c:pt idx="2">
                  <c:v>38.1</c:v>
                </c:pt>
                <c:pt idx="3">
                  <c:v>52.94</c:v>
                </c:pt>
                <c:pt idx="4">
                  <c:v>39.24</c:v>
                </c:pt>
                <c:pt idx="5">
                  <c:v>42.82</c:v>
                </c:pt>
                <c:pt idx="6">
                  <c:v>62.14</c:v>
                </c:pt>
                <c:pt idx="7">
                  <c:v>43.74</c:v>
                </c:pt>
                <c:pt idx="8">
                  <c:v>55.48</c:v>
                </c:pt>
                <c:pt idx="9">
                  <c:v>36.549999999999997</c:v>
                </c:pt>
                <c:pt idx="10">
                  <c:v>26.53</c:v>
                </c:pt>
                <c:pt idx="11">
                  <c:v>69.94</c:v>
                </c:pt>
                <c:pt idx="12">
                  <c:v>77.349999999999994</c:v>
                </c:pt>
                <c:pt idx="13">
                  <c:v>55.77</c:v>
                </c:pt>
                <c:pt idx="14">
                  <c:v>65.069999999999993</c:v>
                </c:pt>
                <c:pt idx="15">
                  <c:v>57.14</c:v>
                </c:pt>
                <c:pt idx="16">
                  <c:v>40.42</c:v>
                </c:pt>
                <c:pt idx="17">
                  <c:v>37.369999999999997</c:v>
                </c:pt>
                <c:pt idx="18">
                  <c:v>50.45</c:v>
                </c:pt>
                <c:pt idx="19">
                  <c:v>48.49</c:v>
                </c:pt>
                <c:pt idx="20">
                  <c:v>39.99</c:v>
                </c:pt>
                <c:pt idx="21">
                  <c:v>21.39</c:v>
                </c:pt>
                <c:pt idx="22">
                  <c:v>29.06</c:v>
                </c:pt>
                <c:pt idx="23">
                  <c:v>42.63</c:v>
                </c:pt>
                <c:pt idx="24">
                  <c:v>23.93</c:v>
                </c:pt>
                <c:pt idx="25">
                  <c:v>58.73</c:v>
                </c:pt>
                <c:pt idx="26">
                  <c:v>33.56</c:v>
                </c:pt>
              </c:numCache>
            </c:numRef>
          </c:val>
          <c:extLst>
            <c:ext xmlns:c16="http://schemas.microsoft.com/office/drawing/2014/chart" uri="{C3380CC4-5D6E-409C-BE32-E72D297353CC}">
              <c16:uniqueId val="{00000001-BD3C-434E-BC01-10983704BBC5}"/>
            </c:ext>
          </c:extLst>
        </c:ser>
        <c:ser>
          <c:idx val="2"/>
          <c:order val="2"/>
          <c:tx>
            <c:strRef>
              <c:f>Лист2!$D$1</c:f>
              <c:strCache>
                <c:ptCount val="1"/>
                <c:pt idx="0">
                  <c:v>РФ</c:v>
                </c:pt>
              </c:strCache>
            </c:strRef>
          </c:tx>
          <c:spPr>
            <a:solidFill>
              <a:schemeClr val="accent3"/>
            </a:solidFill>
            <a:ln>
              <a:noFill/>
            </a:ln>
            <a:effectLst/>
          </c:spPr>
          <c:invertIfNegative val="0"/>
          <c:cat>
            <c:strRef>
              <c:f>Лист2!$A$2:$A$28</c:f>
              <c:strCache>
                <c:ptCount val="27"/>
                <c:pt idx="0">
                  <c:v>1.1. </c:v>
                </c:pt>
                <c:pt idx="1">
                  <c:v>1.2. </c:v>
                </c:pt>
                <c:pt idx="2">
                  <c:v>1.3. </c:v>
                </c:pt>
                <c:pt idx="3">
                  <c:v>2.1. </c:v>
                </c:pt>
                <c:pt idx="4">
                  <c:v>2.2. </c:v>
                </c:pt>
                <c:pt idx="5">
                  <c:v>3. </c:v>
                </c:pt>
                <c:pt idx="6">
                  <c:v>4.1. </c:v>
                </c:pt>
                <c:pt idx="7">
                  <c:v>4.2. </c:v>
                </c:pt>
                <c:pt idx="8">
                  <c:v>5.</c:v>
                </c:pt>
                <c:pt idx="9">
                  <c:v>6. </c:v>
                </c:pt>
                <c:pt idx="10">
                  <c:v>7.1. </c:v>
                </c:pt>
                <c:pt idx="11">
                  <c:v>7.2. </c:v>
                </c:pt>
                <c:pt idx="12">
                  <c:v>8. </c:v>
                </c:pt>
                <c:pt idx="13">
                  <c:v>9. </c:v>
                </c:pt>
                <c:pt idx="14">
                  <c:v>10.1. </c:v>
                </c:pt>
                <c:pt idx="15">
                  <c:v>10.2. </c:v>
                </c:pt>
                <c:pt idx="16">
                  <c:v>11.1. </c:v>
                </c:pt>
                <c:pt idx="17">
                  <c:v>11.2. </c:v>
                </c:pt>
                <c:pt idx="18">
                  <c:v>11.3. </c:v>
                </c:pt>
                <c:pt idx="19">
                  <c:v>11.4. </c:v>
                </c:pt>
                <c:pt idx="20">
                  <c:v>12К1. </c:v>
                </c:pt>
                <c:pt idx="21">
                  <c:v>12К2. </c:v>
                </c:pt>
                <c:pt idx="22">
                  <c:v>13. </c:v>
                </c:pt>
                <c:pt idx="23">
                  <c:v>14.1. </c:v>
                </c:pt>
                <c:pt idx="24">
                  <c:v>14.2. </c:v>
                </c:pt>
                <c:pt idx="25">
                  <c:v>15. </c:v>
                </c:pt>
                <c:pt idx="26">
                  <c:v>16. </c:v>
                </c:pt>
              </c:strCache>
            </c:strRef>
          </c:cat>
          <c:val>
            <c:numRef>
              <c:f>Лист2!$D$2:$D$28</c:f>
              <c:numCache>
                <c:formatCode>General</c:formatCode>
                <c:ptCount val="27"/>
                <c:pt idx="0">
                  <c:v>64.97</c:v>
                </c:pt>
                <c:pt idx="1">
                  <c:v>52.59</c:v>
                </c:pt>
                <c:pt idx="2">
                  <c:v>52.19</c:v>
                </c:pt>
                <c:pt idx="3">
                  <c:v>64.239999999999995</c:v>
                </c:pt>
                <c:pt idx="4">
                  <c:v>55.07</c:v>
                </c:pt>
                <c:pt idx="5">
                  <c:v>56.33</c:v>
                </c:pt>
                <c:pt idx="6">
                  <c:v>68.62</c:v>
                </c:pt>
                <c:pt idx="7">
                  <c:v>57.97</c:v>
                </c:pt>
                <c:pt idx="8">
                  <c:v>62.27</c:v>
                </c:pt>
                <c:pt idx="9">
                  <c:v>48.12</c:v>
                </c:pt>
                <c:pt idx="10">
                  <c:v>37.409999999999997</c:v>
                </c:pt>
                <c:pt idx="11">
                  <c:v>75.14</c:v>
                </c:pt>
                <c:pt idx="12">
                  <c:v>78.790000000000006</c:v>
                </c:pt>
                <c:pt idx="13">
                  <c:v>62.52</c:v>
                </c:pt>
                <c:pt idx="14">
                  <c:v>66.72</c:v>
                </c:pt>
                <c:pt idx="15">
                  <c:v>64.52</c:v>
                </c:pt>
                <c:pt idx="16">
                  <c:v>50.63</c:v>
                </c:pt>
                <c:pt idx="17">
                  <c:v>49.66</c:v>
                </c:pt>
                <c:pt idx="18">
                  <c:v>58.75</c:v>
                </c:pt>
                <c:pt idx="19">
                  <c:v>59.28</c:v>
                </c:pt>
                <c:pt idx="20">
                  <c:v>49.04</c:v>
                </c:pt>
                <c:pt idx="21">
                  <c:v>30.28</c:v>
                </c:pt>
                <c:pt idx="22">
                  <c:v>37.99</c:v>
                </c:pt>
                <c:pt idx="23">
                  <c:v>51.68</c:v>
                </c:pt>
                <c:pt idx="24">
                  <c:v>31.85</c:v>
                </c:pt>
                <c:pt idx="25">
                  <c:v>59.96</c:v>
                </c:pt>
                <c:pt idx="26">
                  <c:v>44.05</c:v>
                </c:pt>
              </c:numCache>
            </c:numRef>
          </c:val>
          <c:extLst>
            <c:ext xmlns:c16="http://schemas.microsoft.com/office/drawing/2014/chart" uri="{C3380CC4-5D6E-409C-BE32-E72D297353CC}">
              <c16:uniqueId val="{00000002-BD3C-434E-BC01-10983704BBC5}"/>
            </c:ext>
          </c:extLst>
        </c:ser>
        <c:dLbls>
          <c:showLegendKey val="0"/>
          <c:showVal val="0"/>
          <c:showCatName val="0"/>
          <c:showSerName val="0"/>
          <c:showPercent val="0"/>
          <c:showBubbleSize val="0"/>
        </c:dLbls>
        <c:gapWidth val="219"/>
        <c:overlap val="-27"/>
        <c:axId val="1722580576"/>
        <c:axId val="1722581408"/>
      </c:barChart>
      <c:catAx>
        <c:axId val="172258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22581408"/>
        <c:crosses val="autoZero"/>
        <c:auto val="1"/>
        <c:lblAlgn val="ctr"/>
        <c:lblOffset val="100"/>
        <c:noMultiLvlLbl val="0"/>
      </c:catAx>
      <c:valAx>
        <c:axId val="1722581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22580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2000" b="1" dirty="0"/>
              <a:t>Результаты ВПР, 7 класс</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Лист1!$A$1:$A$27</c:f>
              <c:strCache>
                <c:ptCount val="27"/>
                <c:pt idx="0">
                  <c:v>1.1. </c:v>
                </c:pt>
                <c:pt idx="1">
                  <c:v>1.2. </c:v>
                </c:pt>
                <c:pt idx="2">
                  <c:v>2. </c:v>
                </c:pt>
                <c:pt idx="3">
                  <c:v>3. </c:v>
                </c:pt>
                <c:pt idx="4">
                  <c:v>4. </c:v>
                </c:pt>
                <c:pt idx="5">
                  <c:v>5. </c:v>
                </c:pt>
                <c:pt idx="6">
                  <c:v>6.1. </c:v>
                </c:pt>
                <c:pt idx="7">
                  <c:v>6.2. </c:v>
                </c:pt>
                <c:pt idx="8">
                  <c:v>7.1. </c:v>
                </c:pt>
                <c:pt idx="9">
                  <c:v>7.2. </c:v>
                </c:pt>
                <c:pt idx="10">
                  <c:v>8.</c:v>
                </c:pt>
                <c:pt idx="11">
                  <c:v>9. </c:v>
                </c:pt>
                <c:pt idx="12">
                  <c:v>10.1. </c:v>
                </c:pt>
                <c:pt idx="13">
                  <c:v>10.2. </c:v>
                </c:pt>
                <c:pt idx="14">
                  <c:v>11.1. </c:v>
                </c:pt>
                <c:pt idx="15">
                  <c:v>11.2. </c:v>
                </c:pt>
                <c:pt idx="16">
                  <c:v>11.3. </c:v>
                </c:pt>
                <c:pt idx="17">
                  <c:v>12. </c:v>
                </c:pt>
                <c:pt idx="18">
                  <c:v>13. </c:v>
                </c:pt>
                <c:pt idx="19">
                  <c:v>14. </c:v>
                </c:pt>
                <c:pt idx="20">
                  <c:v>15.1. </c:v>
                </c:pt>
                <c:pt idx="21">
                  <c:v>15.2. </c:v>
                </c:pt>
                <c:pt idx="22">
                  <c:v>15.3. </c:v>
                </c:pt>
                <c:pt idx="23">
                  <c:v>16. </c:v>
                </c:pt>
                <c:pt idx="24">
                  <c:v>17. </c:v>
                </c:pt>
                <c:pt idx="25">
                  <c:v>18.</c:v>
                </c:pt>
                <c:pt idx="26">
                  <c:v>19. </c:v>
                </c:pt>
              </c:strCache>
            </c:strRef>
          </c:cat>
          <c:val>
            <c:numRef>
              <c:f>Лист1!$B$1:$B$27</c:f>
              <c:numCache>
                <c:formatCode>General</c:formatCode>
                <c:ptCount val="27"/>
                <c:pt idx="0">
                  <c:v>58.23</c:v>
                </c:pt>
                <c:pt idx="1">
                  <c:v>45.57</c:v>
                </c:pt>
                <c:pt idx="2">
                  <c:v>54.43</c:v>
                </c:pt>
                <c:pt idx="3">
                  <c:v>58.86</c:v>
                </c:pt>
                <c:pt idx="4">
                  <c:v>62.03</c:v>
                </c:pt>
                <c:pt idx="5">
                  <c:v>31.01</c:v>
                </c:pt>
                <c:pt idx="6">
                  <c:v>32.909999999999997</c:v>
                </c:pt>
                <c:pt idx="7">
                  <c:v>18.989999999999998</c:v>
                </c:pt>
                <c:pt idx="8">
                  <c:v>43.04</c:v>
                </c:pt>
                <c:pt idx="9">
                  <c:v>22.78</c:v>
                </c:pt>
                <c:pt idx="10">
                  <c:v>40.51</c:v>
                </c:pt>
                <c:pt idx="11">
                  <c:v>35.44</c:v>
                </c:pt>
                <c:pt idx="12">
                  <c:v>57.59</c:v>
                </c:pt>
                <c:pt idx="13">
                  <c:v>17.09</c:v>
                </c:pt>
                <c:pt idx="14">
                  <c:v>43.67</c:v>
                </c:pt>
                <c:pt idx="15">
                  <c:v>36.71</c:v>
                </c:pt>
                <c:pt idx="16">
                  <c:v>46.84</c:v>
                </c:pt>
                <c:pt idx="17">
                  <c:v>58.86</c:v>
                </c:pt>
                <c:pt idx="18">
                  <c:v>26.58</c:v>
                </c:pt>
                <c:pt idx="19">
                  <c:v>26.58</c:v>
                </c:pt>
                <c:pt idx="20">
                  <c:v>63.29</c:v>
                </c:pt>
                <c:pt idx="21">
                  <c:v>8.86</c:v>
                </c:pt>
                <c:pt idx="22">
                  <c:v>49.37</c:v>
                </c:pt>
                <c:pt idx="23">
                  <c:v>16.88</c:v>
                </c:pt>
                <c:pt idx="24">
                  <c:v>42.41</c:v>
                </c:pt>
                <c:pt idx="25">
                  <c:v>16.46</c:v>
                </c:pt>
                <c:pt idx="26">
                  <c:v>27.85</c:v>
                </c:pt>
              </c:numCache>
            </c:numRef>
          </c:val>
          <c:extLst>
            <c:ext xmlns:c16="http://schemas.microsoft.com/office/drawing/2014/chart" uri="{C3380CC4-5D6E-409C-BE32-E72D297353CC}">
              <c16:uniqueId val="{00000000-6BE0-4433-A49B-3880846A1B6B}"/>
            </c:ext>
          </c:extLst>
        </c:ser>
        <c:dLbls>
          <c:showLegendKey val="0"/>
          <c:showVal val="0"/>
          <c:showCatName val="0"/>
          <c:showSerName val="0"/>
          <c:showPercent val="0"/>
          <c:showBubbleSize val="0"/>
        </c:dLbls>
        <c:gapWidth val="219"/>
        <c:overlap val="-27"/>
        <c:axId val="1802341088"/>
        <c:axId val="1802348160"/>
      </c:barChart>
      <c:catAx>
        <c:axId val="180234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crossAx val="1802348160"/>
        <c:crosses val="autoZero"/>
        <c:auto val="1"/>
        <c:lblAlgn val="ctr"/>
        <c:lblOffset val="100"/>
        <c:noMultiLvlLbl val="0"/>
      </c:catAx>
      <c:valAx>
        <c:axId val="1802348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crossAx val="1802341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РЕЗУЛЬТАТЫ</a:t>
            </a:r>
            <a:r>
              <a:rPr lang="ru-RU" baseline="0"/>
              <a:t> ВПР 7 КЛАСС, сравнение</a:t>
            </a:r>
            <a:endParaRPr lang="ru-R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Лист2!$B$1</c:f>
              <c:strCache>
                <c:ptCount val="1"/>
                <c:pt idx="0">
                  <c:v>АМО</c:v>
                </c:pt>
              </c:strCache>
            </c:strRef>
          </c:tx>
          <c:spPr>
            <a:solidFill>
              <a:schemeClr val="accent1"/>
            </a:solidFill>
            <a:ln>
              <a:noFill/>
            </a:ln>
            <a:effectLst/>
          </c:spPr>
          <c:invertIfNegative val="0"/>
          <c:cat>
            <c:strRef>
              <c:f>Лист2!$A$2:$A$28</c:f>
              <c:strCache>
                <c:ptCount val="27"/>
                <c:pt idx="0">
                  <c:v>1.1. </c:v>
                </c:pt>
                <c:pt idx="1">
                  <c:v>1.2. </c:v>
                </c:pt>
                <c:pt idx="2">
                  <c:v>2. </c:v>
                </c:pt>
                <c:pt idx="3">
                  <c:v>3. </c:v>
                </c:pt>
                <c:pt idx="4">
                  <c:v>4. </c:v>
                </c:pt>
                <c:pt idx="5">
                  <c:v>5. </c:v>
                </c:pt>
                <c:pt idx="6">
                  <c:v>6.1. </c:v>
                </c:pt>
                <c:pt idx="7">
                  <c:v>6.2. </c:v>
                </c:pt>
                <c:pt idx="8">
                  <c:v>7.1. </c:v>
                </c:pt>
                <c:pt idx="9">
                  <c:v>7.2. </c:v>
                </c:pt>
                <c:pt idx="10">
                  <c:v>8.</c:v>
                </c:pt>
                <c:pt idx="11">
                  <c:v>9. </c:v>
                </c:pt>
                <c:pt idx="12">
                  <c:v>10.1. </c:v>
                </c:pt>
                <c:pt idx="13">
                  <c:v>10.2. </c:v>
                </c:pt>
                <c:pt idx="14">
                  <c:v>11.1. </c:v>
                </c:pt>
                <c:pt idx="15">
                  <c:v>11.2. </c:v>
                </c:pt>
                <c:pt idx="16">
                  <c:v>11.3. </c:v>
                </c:pt>
                <c:pt idx="17">
                  <c:v>12. </c:v>
                </c:pt>
                <c:pt idx="18">
                  <c:v>13. </c:v>
                </c:pt>
                <c:pt idx="19">
                  <c:v>14. </c:v>
                </c:pt>
                <c:pt idx="20">
                  <c:v>15.1. </c:v>
                </c:pt>
                <c:pt idx="21">
                  <c:v>15.2. </c:v>
                </c:pt>
                <c:pt idx="22">
                  <c:v>15.3. </c:v>
                </c:pt>
                <c:pt idx="23">
                  <c:v>16. </c:v>
                </c:pt>
                <c:pt idx="24">
                  <c:v>17. </c:v>
                </c:pt>
                <c:pt idx="25">
                  <c:v>18.</c:v>
                </c:pt>
                <c:pt idx="26">
                  <c:v>19. </c:v>
                </c:pt>
              </c:strCache>
            </c:strRef>
          </c:cat>
          <c:val>
            <c:numRef>
              <c:f>Лист2!$B$2:$B$28</c:f>
              <c:numCache>
                <c:formatCode>General</c:formatCode>
                <c:ptCount val="27"/>
                <c:pt idx="0">
                  <c:v>58.23</c:v>
                </c:pt>
                <c:pt idx="1">
                  <c:v>45.57</c:v>
                </c:pt>
                <c:pt idx="2">
                  <c:v>54.43</c:v>
                </c:pt>
                <c:pt idx="3">
                  <c:v>58.86</c:v>
                </c:pt>
                <c:pt idx="4">
                  <c:v>62.03</c:v>
                </c:pt>
                <c:pt idx="5">
                  <c:v>31.01</c:v>
                </c:pt>
                <c:pt idx="6">
                  <c:v>32.909999999999997</c:v>
                </c:pt>
                <c:pt idx="7">
                  <c:v>18.989999999999998</c:v>
                </c:pt>
                <c:pt idx="8">
                  <c:v>43.04</c:v>
                </c:pt>
                <c:pt idx="9">
                  <c:v>22.78</c:v>
                </c:pt>
                <c:pt idx="10">
                  <c:v>40.51</c:v>
                </c:pt>
                <c:pt idx="11">
                  <c:v>35.44</c:v>
                </c:pt>
                <c:pt idx="12">
                  <c:v>57.59</c:v>
                </c:pt>
                <c:pt idx="13">
                  <c:v>17.09</c:v>
                </c:pt>
                <c:pt idx="14">
                  <c:v>43.67</c:v>
                </c:pt>
                <c:pt idx="15">
                  <c:v>36.71</c:v>
                </c:pt>
                <c:pt idx="16">
                  <c:v>46.84</c:v>
                </c:pt>
                <c:pt idx="17">
                  <c:v>58.86</c:v>
                </c:pt>
                <c:pt idx="18">
                  <c:v>26.58</c:v>
                </c:pt>
                <c:pt idx="19">
                  <c:v>26.58</c:v>
                </c:pt>
                <c:pt idx="20">
                  <c:v>63.29</c:v>
                </c:pt>
                <c:pt idx="21">
                  <c:v>8.86</c:v>
                </c:pt>
                <c:pt idx="22">
                  <c:v>49.37</c:v>
                </c:pt>
                <c:pt idx="23">
                  <c:v>16.88</c:v>
                </c:pt>
                <c:pt idx="24">
                  <c:v>42.41</c:v>
                </c:pt>
                <c:pt idx="25">
                  <c:v>16.46</c:v>
                </c:pt>
                <c:pt idx="26">
                  <c:v>27.85</c:v>
                </c:pt>
              </c:numCache>
            </c:numRef>
          </c:val>
          <c:extLst>
            <c:ext xmlns:c16="http://schemas.microsoft.com/office/drawing/2014/chart" uri="{C3380CC4-5D6E-409C-BE32-E72D297353CC}">
              <c16:uniqueId val="{00000000-793E-49D2-B451-AECF60D4F070}"/>
            </c:ext>
          </c:extLst>
        </c:ser>
        <c:ser>
          <c:idx val="1"/>
          <c:order val="1"/>
          <c:tx>
            <c:strRef>
              <c:f>Лист2!$C$1</c:f>
              <c:strCache>
                <c:ptCount val="1"/>
                <c:pt idx="0">
                  <c:v>СО</c:v>
                </c:pt>
              </c:strCache>
            </c:strRef>
          </c:tx>
          <c:spPr>
            <a:solidFill>
              <a:schemeClr val="accent2"/>
            </a:solidFill>
            <a:ln>
              <a:noFill/>
            </a:ln>
            <a:effectLst/>
          </c:spPr>
          <c:invertIfNegative val="0"/>
          <c:cat>
            <c:strRef>
              <c:f>Лист2!$A$2:$A$28</c:f>
              <c:strCache>
                <c:ptCount val="27"/>
                <c:pt idx="0">
                  <c:v>1.1. </c:v>
                </c:pt>
                <c:pt idx="1">
                  <c:v>1.2. </c:v>
                </c:pt>
                <c:pt idx="2">
                  <c:v>2. </c:v>
                </c:pt>
                <c:pt idx="3">
                  <c:v>3. </c:v>
                </c:pt>
                <c:pt idx="4">
                  <c:v>4. </c:v>
                </c:pt>
                <c:pt idx="5">
                  <c:v>5. </c:v>
                </c:pt>
                <c:pt idx="6">
                  <c:v>6.1. </c:v>
                </c:pt>
                <c:pt idx="7">
                  <c:v>6.2. </c:v>
                </c:pt>
                <c:pt idx="8">
                  <c:v>7.1. </c:v>
                </c:pt>
                <c:pt idx="9">
                  <c:v>7.2. </c:v>
                </c:pt>
                <c:pt idx="10">
                  <c:v>8.</c:v>
                </c:pt>
                <c:pt idx="11">
                  <c:v>9. </c:v>
                </c:pt>
                <c:pt idx="12">
                  <c:v>10.1. </c:v>
                </c:pt>
                <c:pt idx="13">
                  <c:v>10.2. </c:v>
                </c:pt>
                <c:pt idx="14">
                  <c:v>11.1. </c:v>
                </c:pt>
                <c:pt idx="15">
                  <c:v>11.2. </c:v>
                </c:pt>
                <c:pt idx="16">
                  <c:v>11.3. </c:v>
                </c:pt>
                <c:pt idx="17">
                  <c:v>12. </c:v>
                </c:pt>
                <c:pt idx="18">
                  <c:v>13. </c:v>
                </c:pt>
                <c:pt idx="19">
                  <c:v>14. </c:v>
                </c:pt>
                <c:pt idx="20">
                  <c:v>15.1. </c:v>
                </c:pt>
                <c:pt idx="21">
                  <c:v>15.2. </c:v>
                </c:pt>
                <c:pt idx="22">
                  <c:v>15.3. </c:v>
                </c:pt>
                <c:pt idx="23">
                  <c:v>16. </c:v>
                </c:pt>
                <c:pt idx="24">
                  <c:v>17. </c:v>
                </c:pt>
                <c:pt idx="25">
                  <c:v>18.</c:v>
                </c:pt>
                <c:pt idx="26">
                  <c:v>19. </c:v>
                </c:pt>
              </c:strCache>
            </c:strRef>
          </c:cat>
          <c:val>
            <c:numRef>
              <c:f>Лист2!$C$2:$C$28</c:f>
              <c:numCache>
                <c:formatCode>General</c:formatCode>
                <c:ptCount val="27"/>
                <c:pt idx="0">
                  <c:v>63.66</c:v>
                </c:pt>
                <c:pt idx="1">
                  <c:v>45.74</c:v>
                </c:pt>
                <c:pt idx="2">
                  <c:v>49.16</c:v>
                </c:pt>
                <c:pt idx="3">
                  <c:v>75</c:v>
                </c:pt>
                <c:pt idx="4">
                  <c:v>61.97</c:v>
                </c:pt>
                <c:pt idx="5">
                  <c:v>46.92</c:v>
                </c:pt>
                <c:pt idx="6">
                  <c:v>35.33</c:v>
                </c:pt>
                <c:pt idx="7">
                  <c:v>26.52</c:v>
                </c:pt>
                <c:pt idx="8">
                  <c:v>39.56</c:v>
                </c:pt>
                <c:pt idx="9">
                  <c:v>32.56</c:v>
                </c:pt>
                <c:pt idx="10">
                  <c:v>41.91</c:v>
                </c:pt>
                <c:pt idx="11">
                  <c:v>30.8</c:v>
                </c:pt>
                <c:pt idx="12">
                  <c:v>64.09</c:v>
                </c:pt>
                <c:pt idx="13">
                  <c:v>33.58</c:v>
                </c:pt>
                <c:pt idx="14">
                  <c:v>56.23</c:v>
                </c:pt>
                <c:pt idx="15">
                  <c:v>45.08</c:v>
                </c:pt>
                <c:pt idx="16">
                  <c:v>49.56</c:v>
                </c:pt>
                <c:pt idx="17">
                  <c:v>54.67</c:v>
                </c:pt>
                <c:pt idx="18">
                  <c:v>31.75</c:v>
                </c:pt>
                <c:pt idx="19">
                  <c:v>34.21</c:v>
                </c:pt>
                <c:pt idx="20">
                  <c:v>69.11</c:v>
                </c:pt>
                <c:pt idx="21">
                  <c:v>30.33</c:v>
                </c:pt>
                <c:pt idx="22">
                  <c:v>54.73</c:v>
                </c:pt>
                <c:pt idx="23">
                  <c:v>20.94</c:v>
                </c:pt>
                <c:pt idx="24">
                  <c:v>39.340000000000003</c:v>
                </c:pt>
                <c:pt idx="25">
                  <c:v>38.26</c:v>
                </c:pt>
                <c:pt idx="26">
                  <c:v>45.66</c:v>
                </c:pt>
              </c:numCache>
            </c:numRef>
          </c:val>
          <c:extLst>
            <c:ext xmlns:c16="http://schemas.microsoft.com/office/drawing/2014/chart" uri="{C3380CC4-5D6E-409C-BE32-E72D297353CC}">
              <c16:uniqueId val="{00000001-793E-49D2-B451-AECF60D4F070}"/>
            </c:ext>
          </c:extLst>
        </c:ser>
        <c:ser>
          <c:idx val="2"/>
          <c:order val="2"/>
          <c:tx>
            <c:strRef>
              <c:f>Лист2!$D$1</c:f>
              <c:strCache>
                <c:ptCount val="1"/>
                <c:pt idx="0">
                  <c:v>РФ</c:v>
                </c:pt>
              </c:strCache>
            </c:strRef>
          </c:tx>
          <c:spPr>
            <a:solidFill>
              <a:schemeClr val="accent3"/>
            </a:solidFill>
            <a:ln>
              <a:noFill/>
            </a:ln>
            <a:effectLst/>
          </c:spPr>
          <c:invertIfNegative val="0"/>
          <c:cat>
            <c:strRef>
              <c:f>Лист2!$A$2:$A$28</c:f>
              <c:strCache>
                <c:ptCount val="27"/>
                <c:pt idx="0">
                  <c:v>1.1. </c:v>
                </c:pt>
                <c:pt idx="1">
                  <c:v>1.2. </c:v>
                </c:pt>
                <c:pt idx="2">
                  <c:v>2. </c:v>
                </c:pt>
                <c:pt idx="3">
                  <c:v>3. </c:v>
                </c:pt>
                <c:pt idx="4">
                  <c:v>4. </c:v>
                </c:pt>
                <c:pt idx="5">
                  <c:v>5. </c:v>
                </c:pt>
                <c:pt idx="6">
                  <c:v>6.1. </c:v>
                </c:pt>
                <c:pt idx="7">
                  <c:v>6.2. </c:v>
                </c:pt>
                <c:pt idx="8">
                  <c:v>7.1. </c:v>
                </c:pt>
                <c:pt idx="9">
                  <c:v>7.2. </c:v>
                </c:pt>
                <c:pt idx="10">
                  <c:v>8.</c:v>
                </c:pt>
                <c:pt idx="11">
                  <c:v>9. </c:v>
                </c:pt>
                <c:pt idx="12">
                  <c:v>10.1. </c:v>
                </c:pt>
                <c:pt idx="13">
                  <c:v>10.2. </c:v>
                </c:pt>
                <c:pt idx="14">
                  <c:v>11.1. </c:v>
                </c:pt>
                <c:pt idx="15">
                  <c:v>11.2. </c:v>
                </c:pt>
                <c:pt idx="16">
                  <c:v>11.3. </c:v>
                </c:pt>
                <c:pt idx="17">
                  <c:v>12. </c:v>
                </c:pt>
                <c:pt idx="18">
                  <c:v>13. </c:v>
                </c:pt>
                <c:pt idx="19">
                  <c:v>14. </c:v>
                </c:pt>
                <c:pt idx="20">
                  <c:v>15.1. </c:v>
                </c:pt>
                <c:pt idx="21">
                  <c:v>15.2. </c:v>
                </c:pt>
                <c:pt idx="22">
                  <c:v>15.3. </c:v>
                </c:pt>
                <c:pt idx="23">
                  <c:v>16. </c:v>
                </c:pt>
                <c:pt idx="24">
                  <c:v>17. </c:v>
                </c:pt>
                <c:pt idx="25">
                  <c:v>18.</c:v>
                </c:pt>
                <c:pt idx="26">
                  <c:v>19. </c:v>
                </c:pt>
              </c:strCache>
            </c:strRef>
          </c:cat>
          <c:val>
            <c:numRef>
              <c:f>Лист2!$D$2:$D$28</c:f>
              <c:numCache>
                <c:formatCode>General</c:formatCode>
                <c:ptCount val="27"/>
                <c:pt idx="0">
                  <c:v>73.95</c:v>
                </c:pt>
                <c:pt idx="1">
                  <c:v>48.54</c:v>
                </c:pt>
                <c:pt idx="2">
                  <c:v>61.77</c:v>
                </c:pt>
                <c:pt idx="3">
                  <c:v>78.87</c:v>
                </c:pt>
                <c:pt idx="4">
                  <c:v>70.06</c:v>
                </c:pt>
                <c:pt idx="5">
                  <c:v>60.52</c:v>
                </c:pt>
                <c:pt idx="6">
                  <c:v>47.88</c:v>
                </c:pt>
                <c:pt idx="7">
                  <c:v>39.5</c:v>
                </c:pt>
                <c:pt idx="8">
                  <c:v>55.08</c:v>
                </c:pt>
                <c:pt idx="9">
                  <c:v>49.19</c:v>
                </c:pt>
                <c:pt idx="10">
                  <c:v>56.66</c:v>
                </c:pt>
                <c:pt idx="11">
                  <c:v>37.049999999999997</c:v>
                </c:pt>
                <c:pt idx="12">
                  <c:v>68</c:v>
                </c:pt>
                <c:pt idx="13">
                  <c:v>48.8</c:v>
                </c:pt>
                <c:pt idx="14">
                  <c:v>64.94</c:v>
                </c:pt>
                <c:pt idx="15">
                  <c:v>54.26</c:v>
                </c:pt>
                <c:pt idx="16">
                  <c:v>57.37</c:v>
                </c:pt>
                <c:pt idx="17">
                  <c:v>60.87</c:v>
                </c:pt>
                <c:pt idx="18">
                  <c:v>40.74</c:v>
                </c:pt>
                <c:pt idx="19">
                  <c:v>48.87</c:v>
                </c:pt>
                <c:pt idx="20">
                  <c:v>73.099999999999994</c:v>
                </c:pt>
                <c:pt idx="21">
                  <c:v>47.18</c:v>
                </c:pt>
                <c:pt idx="22">
                  <c:v>62.89</c:v>
                </c:pt>
                <c:pt idx="23">
                  <c:v>30.46</c:v>
                </c:pt>
                <c:pt idx="24">
                  <c:v>47.79</c:v>
                </c:pt>
                <c:pt idx="25">
                  <c:v>55.26</c:v>
                </c:pt>
                <c:pt idx="26">
                  <c:v>52.52</c:v>
                </c:pt>
              </c:numCache>
            </c:numRef>
          </c:val>
          <c:extLst>
            <c:ext xmlns:c16="http://schemas.microsoft.com/office/drawing/2014/chart" uri="{C3380CC4-5D6E-409C-BE32-E72D297353CC}">
              <c16:uniqueId val="{00000002-793E-49D2-B451-AECF60D4F070}"/>
            </c:ext>
          </c:extLst>
        </c:ser>
        <c:dLbls>
          <c:showLegendKey val="0"/>
          <c:showVal val="0"/>
          <c:showCatName val="0"/>
          <c:showSerName val="0"/>
          <c:showPercent val="0"/>
          <c:showBubbleSize val="0"/>
        </c:dLbls>
        <c:gapWidth val="219"/>
        <c:overlap val="-27"/>
        <c:axId val="413406815"/>
        <c:axId val="413408895"/>
      </c:barChart>
      <c:catAx>
        <c:axId val="413406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413408895"/>
        <c:crosses val="autoZero"/>
        <c:auto val="1"/>
        <c:lblAlgn val="ctr"/>
        <c:lblOffset val="100"/>
        <c:noMultiLvlLbl val="0"/>
      </c:catAx>
      <c:valAx>
        <c:axId val="4134088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413406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ru-RU" b="1" baseline="0">
                <a:solidFill>
                  <a:schemeClr val="accent4">
                    <a:lumMod val="75000"/>
                  </a:schemeClr>
                </a:solidFill>
              </a:rPr>
              <a:t>Результаты ВПР, 8 класс % выполнения</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 выполнения</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Лист1!$A$2:$A$30</c:f>
              <c:strCache>
                <c:ptCount val="29"/>
                <c:pt idx="0">
                  <c:v>1. </c:v>
                </c:pt>
                <c:pt idx="1">
                  <c:v>2. </c:v>
                </c:pt>
                <c:pt idx="2">
                  <c:v>3.1. </c:v>
                </c:pt>
                <c:pt idx="3">
                  <c:v>3.2. </c:v>
                </c:pt>
                <c:pt idx="4">
                  <c:v>4.</c:v>
                </c:pt>
                <c:pt idx="5">
                  <c:v>5.1. </c:v>
                </c:pt>
                <c:pt idx="6">
                  <c:v>5.2. </c:v>
                </c:pt>
                <c:pt idx="7">
                  <c:v>6.1. </c:v>
                </c:pt>
                <c:pt idx="8">
                  <c:v>6.2. </c:v>
                </c:pt>
                <c:pt idx="9">
                  <c:v>7.1. </c:v>
                </c:pt>
                <c:pt idx="10">
                  <c:v>7.2. </c:v>
                </c:pt>
                <c:pt idx="11">
                  <c:v>8. </c:v>
                </c:pt>
                <c:pt idx="12">
                  <c:v>9.1. </c:v>
                </c:pt>
                <c:pt idx="13">
                  <c:v>9.2. </c:v>
                </c:pt>
                <c:pt idx="14">
                  <c:v>10. </c:v>
                </c:pt>
                <c:pt idx="15">
                  <c:v>11. </c:v>
                </c:pt>
                <c:pt idx="16">
                  <c:v>12.1. </c:v>
                </c:pt>
                <c:pt idx="17">
                  <c:v>12.2. </c:v>
                </c:pt>
                <c:pt idx="18">
                  <c:v>13.1. </c:v>
                </c:pt>
                <c:pt idx="19">
                  <c:v>13.2. </c:v>
                </c:pt>
                <c:pt idx="20">
                  <c:v>14.1. </c:v>
                </c:pt>
                <c:pt idx="21">
                  <c:v>14.2. </c:v>
                </c:pt>
                <c:pt idx="22">
                  <c:v>14.3. </c:v>
                </c:pt>
                <c:pt idx="23">
                  <c:v>15.1. </c:v>
                </c:pt>
                <c:pt idx="24">
                  <c:v>15.2. </c:v>
                </c:pt>
                <c:pt idx="25">
                  <c:v>16.1. </c:v>
                </c:pt>
                <c:pt idx="26">
                  <c:v>16.2. </c:v>
                </c:pt>
                <c:pt idx="27">
                  <c:v>16.3. </c:v>
                </c:pt>
                <c:pt idx="28">
                  <c:v>17. </c:v>
                </c:pt>
              </c:strCache>
            </c:strRef>
          </c:cat>
          <c:val>
            <c:numRef>
              <c:f>Лист1!$B$2:$B$30</c:f>
              <c:numCache>
                <c:formatCode>General</c:formatCode>
                <c:ptCount val="29"/>
                <c:pt idx="0">
                  <c:v>66.13</c:v>
                </c:pt>
                <c:pt idx="1">
                  <c:v>59.68</c:v>
                </c:pt>
                <c:pt idx="2">
                  <c:v>41.13</c:v>
                </c:pt>
                <c:pt idx="3">
                  <c:v>43.55</c:v>
                </c:pt>
                <c:pt idx="4">
                  <c:v>42.74</c:v>
                </c:pt>
                <c:pt idx="5">
                  <c:v>59.68</c:v>
                </c:pt>
                <c:pt idx="6">
                  <c:v>58.06</c:v>
                </c:pt>
                <c:pt idx="7">
                  <c:v>67.739999999999995</c:v>
                </c:pt>
                <c:pt idx="8">
                  <c:v>44.35</c:v>
                </c:pt>
                <c:pt idx="9">
                  <c:v>37.1</c:v>
                </c:pt>
                <c:pt idx="10">
                  <c:v>45.16</c:v>
                </c:pt>
                <c:pt idx="11">
                  <c:v>22.58</c:v>
                </c:pt>
                <c:pt idx="12">
                  <c:v>90.32</c:v>
                </c:pt>
                <c:pt idx="13">
                  <c:v>22.58</c:v>
                </c:pt>
                <c:pt idx="14">
                  <c:v>54.84</c:v>
                </c:pt>
                <c:pt idx="15">
                  <c:v>51.61</c:v>
                </c:pt>
                <c:pt idx="16">
                  <c:v>59.68</c:v>
                </c:pt>
                <c:pt idx="17">
                  <c:v>52.42</c:v>
                </c:pt>
                <c:pt idx="18">
                  <c:v>54.84</c:v>
                </c:pt>
                <c:pt idx="19">
                  <c:v>72.58</c:v>
                </c:pt>
                <c:pt idx="20">
                  <c:v>64.52</c:v>
                </c:pt>
                <c:pt idx="21">
                  <c:v>54.84</c:v>
                </c:pt>
                <c:pt idx="22">
                  <c:v>61.29</c:v>
                </c:pt>
                <c:pt idx="23">
                  <c:v>62.9</c:v>
                </c:pt>
                <c:pt idx="24">
                  <c:v>56.45</c:v>
                </c:pt>
                <c:pt idx="25">
                  <c:v>43.55</c:v>
                </c:pt>
                <c:pt idx="26">
                  <c:v>27.42</c:v>
                </c:pt>
                <c:pt idx="27">
                  <c:v>26.61</c:v>
                </c:pt>
                <c:pt idx="28">
                  <c:v>45.97</c:v>
                </c:pt>
              </c:numCache>
            </c:numRef>
          </c:val>
          <c:extLst>
            <c:ext xmlns:c16="http://schemas.microsoft.com/office/drawing/2014/chart" uri="{C3380CC4-5D6E-409C-BE32-E72D297353CC}">
              <c16:uniqueId val="{00000000-1CD9-4D51-AFAF-AA1ABDA4A105}"/>
            </c:ext>
          </c:extLst>
        </c:ser>
        <c:dLbls>
          <c:showLegendKey val="0"/>
          <c:showVal val="0"/>
          <c:showCatName val="0"/>
          <c:showSerName val="0"/>
          <c:showPercent val="0"/>
          <c:showBubbleSize val="0"/>
        </c:dLbls>
        <c:gapWidth val="219"/>
        <c:overlap val="-27"/>
        <c:axId val="1935022448"/>
        <c:axId val="1802514704"/>
      </c:barChart>
      <c:catAx>
        <c:axId val="193502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crossAx val="1802514704"/>
        <c:crosses val="autoZero"/>
        <c:auto val="1"/>
        <c:lblAlgn val="ctr"/>
        <c:lblOffset val="100"/>
        <c:noMultiLvlLbl val="0"/>
      </c:catAx>
      <c:valAx>
        <c:axId val="1802514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crossAx val="1935022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Сравнение</a:t>
            </a:r>
            <a:r>
              <a:rPr lang="ru-RU" baseline="0"/>
              <a:t> результатов ВПР в 8 классе</a:t>
            </a:r>
            <a:endParaRPr lang="ru-R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АМО</c:v>
                </c:pt>
              </c:strCache>
            </c:strRef>
          </c:tx>
          <c:spPr>
            <a:solidFill>
              <a:schemeClr val="accent1"/>
            </a:solidFill>
            <a:ln>
              <a:noFill/>
            </a:ln>
            <a:effectLst/>
          </c:spPr>
          <c:invertIfNegative val="0"/>
          <c:cat>
            <c:strRef>
              <c:f>Лист1!$A$2:$A$30</c:f>
              <c:strCache>
                <c:ptCount val="29"/>
                <c:pt idx="0">
                  <c:v>1. </c:v>
                </c:pt>
                <c:pt idx="1">
                  <c:v>2. </c:v>
                </c:pt>
                <c:pt idx="2">
                  <c:v>3.1. </c:v>
                </c:pt>
                <c:pt idx="3">
                  <c:v>3.2. </c:v>
                </c:pt>
                <c:pt idx="4">
                  <c:v>4.</c:v>
                </c:pt>
                <c:pt idx="5">
                  <c:v>5.1. </c:v>
                </c:pt>
                <c:pt idx="6">
                  <c:v>5.2. </c:v>
                </c:pt>
                <c:pt idx="7">
                  <c:v>6.1. </c:v>
                </c:pt>
                <c:pt idx="8">
                  <c:v>6.2. </c:v>
                </c:pt>
                <c:pt idx="9">
                  <c:v>7.1. </c:v>
                </c:pt>
                <c:pt idx="10">
                  <c:v>7.2. </c:v>
                </c:pt>
                <c:pt idx="11">
                  <c:v>8. </c:v>
                </c:pt>
                <c:pt idx="12">
                  <c:v>9.1. </c:v>
                </c:pt>
                <c:pt idx="13">
                  <c:v>9.2. </c:v>
                </c:pt>
                <c:pt idx="14">
                  <c:v>10. </c:v>
                </c:pt>
                <c:pt idx="15">
                  <c:v>11. </c:v>
                </c:pt>
                <c:pt idx="16">
                  <c:v>12.1. </c:v>
                </c:pt>
                <c:pt idx="17">
                  <c:v>12.2. </c:v>
                </c:pt>
                <c:pt idx="18">
                  <c:v>13.1. </c:v>
                </c:pt>
                <c:pt idx="19">
                  <c:v>13.2. </c:v>
                </c:pt>
                <c:pt idx="20">
                  <c:v>14.1. </c:v>
                </c:pt>
                <c:pt idx="21">
                  <c:v>14.2. </c:v>
                </c:pt>
                <c:pt idx="22">
                  <c:v>14.3. </c:v>
                </c:pt>
                <c:pt idx="23">
                  <c:v>15.1. </c:v>
                </c:pt>
                <c:pt idx="24">
                  <c:v>15.2. </c:v>
                </c:pt>
                <c:pt idx="25">
                  <c:v>16.1. </c:v>
                </c:pt>
                <c:pt idx="26">
                  <c:v>16.2. </c:v>
                </c:pt>
                <c:pt idx="27">
                  <c:v>16.3. </c:v>
                </c:pt>
                <c:pt idx="28">
                  <c:v>17. </c:v>
                </c:pt>
              </c:strCache>
            </c:strRef>
          </c:cat>
          <c:val>
            <c:numRef>
              <c:f>Лист1!$B$2:$B$30</c:f>
              <c:numCache>
                <c:formatCode>General</c:formatCode>
                <c:ptCount val="29"/>
                <c:pt idx="0">
                  <c:v>66.13</c:v>
                </c:pt>
                <c:pt idx="1">
                  <c:v>59.68</c:v>
                </c:pt>
                <c:pt idx="2">
                  <c:v>41.13</c:v>
                </c:pt>
                <c:pt idx="3">
                  <c:v>43.55</c:v>
                </c:pt>
                <c:pt idx="4">
                  <c:v>42.74</c:v>
                </c:pt>
                <c:pt idx="5">
                  <c:v>59.68</c:v>
                </c:pt>
                <c:pt idx="6">
                  <c:v>58.06</c:v>
                </c:pt>
                <c:pt idx="7">
                  <c:v>67.739999999999995</c:v>
                </c:pt>
                <c:pt idx="8">
                  <c:v>44.35</c:v>
                </c:pt>
                <c:pt idx="9">
                  <c:v>37.1</c:v>
                </c:pt>
                <c:pt idx="10">
                  <c:v>45.16</c:v>
                </c:pt>
                <c:pt idx="11">
                  <c:v>22.58</c:v>
                </c:pt>
                <c:pt idx="12">
                  <c:v>90.32</c:v>
                </c:pt>
                <c:pt idx="13">
                  <c:v>22.58</c:v>
                </c:pt>
                <c:pt idx="14">
                  <c:v>54.84</c:v>
                </c:pt>
                <c:pt idx="15">
                  <c:v>51.61</c:v>
                </c:pt>
                <c:pt idx="16">
                  <c:v>59.68</c:v>
                </c:pt>
                <c:pt idx="17">
                  <c:v>52.42</c:v>
                </c:pt>
                <c:pt idx="18">
                  <c:v>54.84</c:v>
                </c:pt>
                <c:pt idx="19">
                  <c:v>72.58</c:v>
                </c:pt>
                <c:pt idx="20">
                  <c:v>64.52</c:v>
                </c:pt>
                <c:pt idx="21">
                  <c:v>54.84</c:v>
                </c:pt>
                <c:pt idx="22">
                  <c:v>61.29</c:v>
                </c:pt>
                <c:pt idx="23">
                  <c:v>62.9</c:v>
                </c:pt>
                <c:pt idx="24">
                  <c:v>56.45</c:v>
                </c:pt>
                <c:pt idx="25">
                  <c:v>43.55</c:v>
                </c:pt>
                <c:pt idx="26">
                  <c:v>27.42</c:v>
                </c:pt>
                <c:pt idx="27">
                  <c:v>26.61</c:v>
                </c:pt>
                <c:pt idx="28">
                  <c:v>45.97</c:v>
                </c:pt>
              </c:numCache>
            </c:numRef>
          </c:val>
          <c:extLst>
            <c:ext xmlns:c16="http://schemas.microsoft.com/office/drawing/2014/chart" uri="{C3380CC4-5D6E-409C-BE32-E72D297353CC}">
              <c16:uniqueId val="{00000000-9CF5-43F7-BF02-D5385C4156AC}"/>
            </c:ext>
          </c:extLst>
        </c:ser>
        <c:ser>
          <c:idx val="1"/>
          <c:order val="1"/>
          <c:tx>
            <c:strRef>
              <c:f>Лист1!$C$1</c:f>
              <c:strCache>
                <c:ptCount val="1"/>
                <c:pt idx="0">
                  <c:v>СО</c:v>
                </c:pt>
              </c:strCache>
            </c:strRef>
          </c:tx>
          <c:spPr>
            <a:solidFill>
              <a:schemeClr val="accent2"/>
            </a:solidFill>
            <a:ln>
              <a:noFill/>
            </a:ln>
            <a:effectLst/>
          </c:spPr>
          <c:invertIfNegative val="0"/>
          <c:cat>
            <c:strRef>
              <c:f>Лист1!$A$2:$A$30</c:f>
              <c:strCache>
                <c:ptCount val="29"/>
                <c:pt idx="0">
                  <c:v>1. </c:v>
                </c:pt>
                <c:pt idx="1">
                  <c:v>2. </c:v>
                </c:pt>
                <c:pt idx="2">
                  <c:v>3.1. </c:v>
                </c:pt>
                <c:pt idx="3">
                  <c:v>3.2. </c:v>
                </c:pt>
                <c:pt idx="4">
                  <c:v>4.</c:v>
                </c:pt>
                <c:pt idx="5">
                  <c:v>5.1. </c:v>
                </c:pt>
                <c:pt idx="6">
                  <c:v>5.2. </c:v>
                </c:pt>
                <c:pt idx="7">
                  <c:v>6.1. </c:v>
                </c:pt>
                <c:pt idx="8">
                  <c:v>6.2. </c:v>
                </c:pt>
                <c:pt idx="9">
                  <c:v>7.1. </c:v>
                </c:pt>
                <c:pt idx="10">
                  <c:v>7.2. </c:v>
                </c:pt>
                <c:pt idx="11">
                  <c:v>8. </c:v>
                </c:pt>
                <c:pt idx="12">
                  <c:v>9.1. </c:v>
                </c:pt>
                <c:pt idx="13">
                  <c:v>9.2. </c:v>
                </c:pt>
                <c:pt idx="14">
                  <c:v>10. </c:v>
                </c:pt>
                <c:pt idx="15">
                  <c:v>11. </c:v>
                </c:pt>
                <c:pt idx="16">
                  <c:v>12.1. </c:v>
                </c:pt>
                <c:pt idx="17">
                  <c:v>12.2. </c:v>
                </c:pt>
                <c:pt idx="18">
                  <c:v>13.1. </c:v>
                </c:pt>
                <c:pt idx="19">
                  <c:v>13.2. </c:v>
                </c:pt>
                <c:pt idx="20">
                  <c:v>14.1. </c:v>
                </c:pt>
                <c:pt idx="21">
                  <c:v>14.2. </c:v>
                </c:pt>
                <c:pt idx="22">
                  <c:v>14.3. </c:v>
                </c:pt>
                <c:pt idx="23">
                  <c:v>15.1. </c:v>
                </c:pt>
                <c:pt idx="24">
                  <c:v>15.2. </c:v>
                </c:pt>
                <c:pt idx="25">
                  <c:v>16.1. </c:v>
                </c:pt>
                <c:pt idx="26">
                  <c:v>16.2. </c:v>
                </c:pt>
                <c:pt idx="27">
                  <c:v>16.3. </c:v>
                </c:pt>
                <c:pt idx="28">
                  <c:v>17. </c:v>
                </c:pt>
              </c:strCache>
            </c:strRef>
          </c:cat>
          <c:val>
            <c:numRef>
              <c:f>Лист1!$C$2:$C$30</c:f>
              <c:numCache>
                <c:formatCode>General</c:formatCode>
                <c:ptCount val="29"/>
                <c:pt idx="0">
                  <c:v>74.66</c:v>
                </c:pt>
                <c:pt idx="1">
                  <c:v>50.92</c:v>
                </c:pt>
                <c:pt idx="2">
                  <c:v>48.63</c:v>
                </c:pt>
                <c:pt idx="3">
                  <c:v>49.39</c:v>
                </c:pt>
                <c:pt idx="4">
                  <c:v>49.14</c:v>
                </c:pt>
                <c:pt idx="5">
                  <c:v>63.5</c:v>
                </c:pt>
                <c:pt idx="6">
                  <c:v>56.26</c:v>
                </c:pt>
                <c:pt idx="7">
                  <c:v>55.91</c:v>
                </c:pt>
                <c:pt idx="8">
                  <c:v>38.409999999999997</c:v>
                </c:pt>
                <c:pt idx="9">
                  <c:v>38.89</c:v>
                </c:pt>
                <c:pt idx="10">
                  <c:v>48.27</c:v>
                </c:pt>
                <c:pt idx="11">
                  <c:v>21.86</c:v>
                </c:pt>
                <c:pt idx="12">
                  <c:v>80.319999999999993</c:v>
                </c:pt>
                <c:pt idx="13">
                  <c:v>45.48</c:v>
                </c:pt>
                <c:pt idx="14">
                  <c:v>63.28</c:v>
                </c:pt>
                <c:pt idx="15">
                  <c:v>51.15</c:v>
                </c:pt>
                <c:pt idx="16">
                  <c:v>76.239999999999995</c:v>
                </c:pt>
                <c:pt idx="17">
                  <c:v>40.42</c:v>
                </c:pt>
                <c:pt idx="18">
                  <c:v>55.57</c:v>
                </c:pt>
                <c:pt idx="19">
                  <c:v>74.680000000000007</c:v>
                </c:pt>
                <c:pt idx="20">
                  <c:v>54.6</c:v>
                </c:pt>
                <c:pt idx="21">
                  <c:v>45.58</c:v>
                </c:pt>
                <c:pt idx="22">
                  <c:v>63.83</c:v>
                </c:pt>
                <c:pt idx="23">
                  <c:v>62.89</c:v>
                </c:pt>
                <c:pt idx="24">
                  <c:v>49.71</c:v>
                </c:pt>
                <c:pt idx="25">
                  <c:v>55.61</c:v>
                </c:pt>
                <c:pt idx="26">
                  <c:v>36.76</c:v>
                </c:pt>
                <c:pt idx="27">
                  <c:v>33.340000000000003</c:v>
                </c:pt>
                <c:pt idx="28">
                  <c:v>44.89</c:v>
                </c:pt>
              </c:numCache>
            </c:numRef>
          </c:val>
          <c:extLst>
            <c:ext xmlns:c16="http://schemas.microsoft.com/office/drawing/2014/chart" uri="{C3380CC4-5D6E-409C-BE32-E72D297353CC}">
              <c16:uniqueId val="{00000001-9CF5-43F7-BF02-D5385C4156AC}"/>
            </c:ext>
          </c:extLst>
        </c:ser>
        <c:ser>
          <c:idx val="2"/>
          <c:order val="2"/>
          <c:tx>
            <c:strRef>
              <c:f>Лист1!$D$1</c:f>
              <c:strCache>
                <c:ptCount val="1"/>
                <c:pt idx="0">
                  <c:v>РФ</c:v>
                </c:pt>
              </c:strCache>
            </c:strRef>
          </c:tx>
          <c:spPr>
            <a:solidFill>
              <a:schemeClr val="accent3"/>
            </a:solidFill>
            <a:ln>
              <a:noFill/>
            </a:ln>
            <a:effectLst/>
          </c:spPr>
          <c:invertIfNegative val="0"/>
          <c:cat>
            <c:strRef>
              <c:f>Лист1!$A$2:$A$30</c:f>
              <c:strCache>
                <c:ptCount val="29"/>
                <c:pt idx="0">
                  <c:v>1. </c:v>
                </c:pt>
                <c:pt idx="1">
                  <c:v>2. </c:v>
                </c:pt>
                <c:pt idx="2">
                  <c:v>3.1. </c:v>
                </c:pt>
                <c:pt idx="3">
                  <c:v>3.2. </c:v>
                </c:pt>
                <c:pt idx="4">
                  <c:v>4.</c:v>
                </c:pt>
                <c:pt idx="5">
                  <c:v>5.1. </c:v>
                </c:pt>
                <c:pt idx="6">
                  <c:v>5.2. </c:v>
                </c:pt>
                <c:pt idx="7">
                  <c:v>6.1. </c:v>
                </c:pt>
                <c:pt idx="8">
                  <c:v>6.2. </c:v>
                </c:pt>
                <c:pt idx="9">
                  <c:v>7.1. </c:v>
                </c:pt>
                <c:pt idx="10">
                  <c:v>7.2. </c:v>
                </c:pt>
                <c:pt idx="11">
                  <c:v>8. </c:v>
                </c:pt>
                <c:pt idx="12">
                  <c:v>9.1. </c:v>
                </c:pt>
                <c:pt idx="13">
                  <c:v>9.2. </c:v>
                </c:pt>
                <c:pt idx="14">
                  <c:v>10. </c:v>
                </c:pt>
                <c:pt idx="15">
                  <c:v>11. </c:v>
                </c:pt>
                <c:pt idx="16">
                  <c:v>12.1. </c:v>
                </c:pt>
                <c:pt idx="17">
                  <c:v>12.2. </c:v>
                </c:pt>
                <c:pt idx="18">
                  <c:v>13.1. </c:v>
                </c:pt>
                <c:pt idx="19">
                  <c:v>13.2. </c:v>
                </c:pt>
                <c:pt idx="20">
                  <c:v>14.1. </c:v>
                </c:pt>
                <c:pt idx="21">
                  <c:v>14.2. </c:v>
                </c:pt>
                <c:pt idx="22">
                  <c:v>14.3. </c:v>
                </c:pt>
                <c:pt idx="23">
                  <c:v>15.1. </c:v>
                </c:pt>
                <c:pt idx="24">
                  <c:v>15.2. </c:v>
                </c:pt>
                <c:pt idx="25">
                  <c:v>16.1. </c:v>
                </c:pt>
                <c:pt idx="26">
                  <c:v>16.2. </c:v>
                </c:pt>
                <c:pt idx="27">
                  <c:v>16.3. </c:v>
                </c:pt>
                <c:pt idx="28">
                  <c:v>17. </c:v>
                </c:pt>
              </c:strCache>
            </c:strRef>
          </c:cat>
          <c:val>
            <c:numRef>
              <c:f>Лист1!$D$2:$D$30</c:f>
              <c:numCache>
                <c:formatCode>General</c:formatCode>
                <c:ptCount val="29"/>
                <c:pt idx="0">
                  <c:v>83.85</c:v>
                </c:pt>
                <c:pt idx="1">
                  <c:v>57.21</c:v>
                </c:pt>
                <c:pt idx="2">
                  <c:v>59.79</c:v>
                </c:pt>
                <c:pt idx="3">
                  <c:v>57.95</c:v>
                </c:pt>
                <c:pt idx="4">
                  <c:v>58.63</c:v>
                </c:pt>
                <c:pt idx="5">
                  <c:v>73.45</c:v>
                </c:pt>
                <c:pt idx="6">
                  <c:v>68.11</c:v>
                </c:pt>
                <c:pt idx="7">
                  <c:v>63.84</c:v>
                </c:pt>
                <c:pt idx="8">
                  <c:v>45.24</c:v>
                </c:pt>
                <c:pt idx="9">
                  <c:v>52.15</c:v>
                </c:pt>
                <c:pt idx="10">
                  <c:v>60.55</c:v>
                </c:pt>
                <c:pt idx="11">
                  <c:v>37.08</c:v>
                </c:pt>
                <c:pt idx="12">
                  <c:v>76.709999999999994</c:v>
                </c:pt>
                <c:pt idx="13">
                  <c:v>56.18</c:v>
                </c:pt>
                <c:pt idx="14">
                  <c:v>67.61</c:v>
                </c:pt>
                <c:pt idx="15">
                  <c:v>54.47</c:v>
                </c:pt>
                <c:pt idx="16">
                  <c:v>73.34</c:v>
                </c:pt>
                <c:pt idx="17">
                  <c:v>48.91</c:v>
                </c:pt>
                <c:pt idx="18">
                  <c:v>61.05</c:v>
                </c:pt>
                <c:pt idx="19">
                  <c:v>71.67</c:v>
                </c:pt>
                <c:pt idx="20">
                  <c:v>61.93</c:v>
                </c:pt>
                <c:pt idx="21">
                  <c:v>60.26</c:v>
                </c:pt>
                <c:pt idx="22">
                  <c:v>73.33</c:v>
                </c:pt>
                <c:pt idx="23">
                  <c:v>70.16</c:v>
                </c:pt>
                <c:pt idx="24">
                  <c:v>60.84</c:v>
                </c:pt>
                <c:pt idx="25">
                  <c:v>56.2</c:v>
                </c:pt>
                <c:pt idx="26">
                  <c:v>42.78</c:v>
                </c:pt>
                <c:pt idx="27">
                  <c:v>39.270000000000003</c:v>
                </c:pt>
                <c:pt idx="28">
                  <c:v>48.05</c:v>
                </c:pt>
              </c:numCache>
            </c:numRef>
          </c:val>
          <c:extLst>
            <c:ext xmlns:c16="http://schemas.microsoft.com/office/drawing/2014/chart" uri="{C3380CC4-5D6E-409C-BE32-E72D297353CC}">
              <c16:uniqueId val="{00000002-9CF5-43F7-BF02-D5385C4156AC}"/>
            </c:ext>
          </c:extLst>
        </c:ser>
        <c:dLbls>
          <c:showLegendKey val="0"/>
          <c:showVal val="0"/>
          <c:showCatName val="0"/>
          <c:showSerName val="0"/>
          <c:showPercent val="0"/>
          <c:showBubbleSize val="0"/>
        </c:dLbls>
        <c:gapWidth val="219"/>
        <c:overlap val="-27"/>
        <c:axId val="1621390192"/>
        <c:axId val="1621392688"/>
      </c:barChart>
      <c:catAx>
        <c:axId val="1621390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621392688"/>
        <c:crosses val="autoZero"/>
        <c:auto val="1"/>
        <c:lblAlgn val="ctr"/>
        <c:lblOffset val="100"/>
        <c:noMultiLvlLbl val="0"/>
      </c:catAx>
      <c:valAx>
        <c:axId val="1621392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621390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2800" b="1" dirty="0">
                <a:solidFill>
                  <a:schemeClr val="accent5">
                    <a:lumMod val="75000"/>
                  </a:schemeClr>
                </a:solidFill>
                <a:latin typeface="Times New Roman" panose="02020603050405020304" pitchFamily="18" charset="0"/>
                <a:cs typeface="Times New Roman" panose="02020603050405020304" pitchFamily="18" charset="0"/>
              </a:rPr>
              <a:t>Решаемость заданий по биологии, ОГЭ - 2025 </a:t>
            </a:r>
          </a:p>
          <a:p>
            <a:pPr>
              <a:defRPr sz="1400" b="0" i="0" u="none" strike="noStrike" kern="1200" spc="0" baseline="0">
                <a:solidFill>
                  <a:schemeClr val="tx1">
                    <a:lumMod val="65000"/>
                    <a:lumOff val="35000"/>
                  </a:schemeClr>
                </a:solidFill>
                <a:latin typeface="+mn-lt"/>
                <a:ea typeface="+mn-ea"/>
                <a:cs typeface="+mn-cs"/>
              </a:defRPr>
            </a:pPr>
            <a:r>
              <a:rPr lang="ru-RU" sz="2800" b="1" dirty="0">
                <a:solidFill>
                  <a:schemeClr val="accent5">
                    <a:lumMod val="75000"/>
                  </a:schemeClr>
                </a:solidFill>
                <a:latin typeface="Times New Roman" panose="02020603050405020304" pitchFamily="18" charset="0"/>
                <a:cs typeface="Times New Roman" panose="02020603050405020304" pitchFamily="18" charset="0"/>
              </a:rPr>
              <a:t>(по муниципальному образованию)</a:t>
            </a:r>
            <a:endParaRPr lang="ru-RU" sz="1600" b="1" dirty="0">
              <a:solidFill>
                <a:schemeClr val="accent5">
                  <a:lumMod val="75000"/>
                </a:schemeClr>
              </a:solidFill>
              <a:latin typeface="Times New Roman" panose="02020603050405020304" pitchFamily="18" charset="0"/>
              <a:cs typeface="Times New Roman" panose="02020603050405020304" pitchFamily="18" charset="0"/>
            </a:endParaRPr>
          </a:p>
        </c:rich>
      </c:tx>
      <c:overlay val="0"/>
      <c:spPr>
        <a:noFill/>
        <a:ln w="25400">
          <a:noFill/>
        </a:ln>
      </c:spPr>
    </c:title>
    <c:autoTitleDeleted val="0"/>
    <c:plotArea>
      <c:layout/>
      <c:barChart>
        <c:barDir val="col"/>
        <c:grouping val="clustered"/>
        <c:varyColors val="0"/>
        <c:ser>
          <c:idx val="0"/>
          <c:order val="0"/>
          <c:spPr>
            <a:solidFill>
              <a:srgbClr val="4472C4"/>
            </a:solidFill>
            <a:ln w="25400">
              <a:noFill/>
            </a:ln>
          </c:spPr>
          <c:invertIfNegative val="0"/>
          <c:dPt>
            <c:idx val="21"/>
            <c:invertIfNegative val="0"/>
            <c:bubble3D val="0"/>
            <c:spPr>
              <a:solidFill>
                <a:srgbClr val="FFC000"/>
              </a:solidFill>
              <a:ln w="25400">
                <a:noFill/>
              </a:ln>
            </c:spPr>
            <c:extLst>
              <c:ext xmlns:c16="http://schemas.microsoft.com/office/drawing/2014/chart" uri="{C3380CC4-5D6E-409C-BE32-E72D297353CC}">
                <c16:uniqueId val="{00000001-EBDD-46D1-872F-5E201E36EA20}"/>
              </c:ext>
            </c:extLst>
          </c:dPt>
          <c:dPt>
            <c:idx val="22"/>
            <c:invertIfNegative val="0"/>
            <c:bubble3D val="0"/>
            <c:spPr>
              <a:solidFill>
                <a:srgbClr val="FFC000"/>
              </a:solidFill>
              <a:ln w="25400">
                <a:noFill/>
              </a:ln>
            </c:spPr>
            <c:extLst>
              <c:ext xmlns:c16="http://schemas.microsoft.com/office/drawing/2014/chart" uri="{C3380CC4-5D6E-409C-BE32-E72D297353CC}">
                <c16:uniqueId val="{00000003-EBDD-46D1-872F-5E201E36EA20}"/>
              </c:ext>
            </c:extLst>
          </c:dPt>
          <c:dPt>
            <c:idx val="23"/>
            <c:invertIfNegative val="0"/>
            <c:bubble3D val="0"/>
            <c:spPr>
              <a:solidFill>
                <a:srgbClr val="FFC000"/>
              </a:solidFill>
              <a:ln w="25400">
                <a:noFill/>
              </a:ln>
            </c:spPr>
            <c:extLst>
              <c:ext xmlns:c16="http://schemas.microsoft.com/office/drawing/2014/chart" uri="{C3380CC4-5D6E-409C-BE32-E72D297353CC}">
                <c16:uniqueId val="{00000005-EBDD-46D1-872F-5E201E36EA20}"/>
              </c:ext>
            </c:extLst>
          </c:dPt>
          <c:dPt>
            <c:idx val="24"/>
            <c:invertIfNegative val="0"/>
            <c:bubble3D val="0"/>
            <c:spPr>
              <a:solidFill>
                <a:srgbClr val="FFC000"/>
              </a:solidFill>
              <a:ln w="25400">
                <a:noFill/>
              </a:ln>
            </c:spPr>
            <c:extLst>
              <c:ext xmlns:c16="http://schemas.microsoft.com/office/drawing/2014/chart" uri="{C3380CC4-5D6E-409C-BE32-E72D297353CC}">
                <c16:uniqueId val="{00000007-EBDD-46D1-872F-5E201E36EA20}"/>
              </c:ext>
            </c:extLst>
          </c:dPt>
          <c:dPt>
            <c:idx val="25"/>
            <c:invertIfNegative val="0"/>
            <c:bubble3D val="0"/>
            <c:spPr>
              <a:solidFill>
                <a:srgbClr val="FFC000"/>
              </a:solidFill>
              <a:ln w="25400">
                <a:noFill/>
              </a:ln>
            </c:spPr>
            <c:extLst>
              <c:ext xmlns:c16="http://schemas.microsoft.com/office/drawing/2014/chart" uri="{C3380CC4-5D6E-409C-BE32-E72D297353CC}">
                <c16:uniqueId val="{00000009-EBDD-46D1-872F-5E201E36EA20}"/>
              </c:ext>
            </c:extLst>
          </c:dPt>
          <c:dLbls>
            <c:spPr>
              <a:noFill/>
              <a:ln>
                <a:noFill/>
              </a:ln>
              <a:effectLst/>
            </c:spPr>
            <c:txPr>
              <a:bodyPr wrap="square" lIns="38100" tIns="19050" rIns="38100" bIns="19050" anchor="ctr">
                <a:spAutoFit/>
              </a:bodyPr>
              <a:lstStyle/>
              <a:p>
                <a:pPr>
                  <a:defRPr sz="18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решаемость!$C$2:$AB$2</c:f>
              <c:numCache>
                <c:formatCode>0.0</c:formatCode>
                <c:ptCount val="26"/>
                <c:pt idx="0">
                  <c:v>48.788927335640139</c:v>
                </c:pt>
                <c:pt idx="1">
                  <c:v>84.083044982698965</c:v>
                </c:pt>
                <c:pt idx="2">
                  <c:v>51.903114186851205</c:v>
                </c:pt>
                <c:pt idx="3">
                  <c:v>75.086505190311414</c:v>
                </c:pt>
                <c:pt idx="4">
                  <c:v>39.100346020761243</c:v>
                </c:pt>
                <c:pt idx="5">
                  <c:v>92.733564013840834</c:v>
                </c:pt>
                <c:pt idx="6">
                  <c:v>28.027681660899656</c:v>
                </c:pt>
                <c:pt idx="7">
                  <c:v>46.366782006920417</c:v>
                </c:pt>
                <c:pt idx="8">
                  <c:v>27.335640138408309</c:v>
                </c:pt>
                <c:pt idx="9">
                  <c:v>33.910034602076124</c:v>
                </c:pt>
                <c:pt idx="10">
                  <c:v>19.377162629757784</c:v>
                </c:pt>
                <c:pt idx="11">
                  <c:v>48.442906574394463</c:v>
                </c:pt>
                <c:pt idx="12">
                  <c:v>22.491349480968857</c:v>
                </c:pt>
                <c:pt idx="13">
                  <c:v>87.543252595155707</c:v>
                </c:pt>
                <c:pt idx="14">
                  <c:v>51.211072664359861</c:v>
                </c:pt>
                <c:pt idx="15">
                  <c:v>36.678200692041521</c:v>
                </c:pt>
                <c:pt idx="16">
                  <c:v>28.373702422145332</c:v>
                </c:pt>
                <c:pt idx="17">
                  <c:v>23.183391003460208</c:v>
                </c:pt>
                <c:pt idx="18">
                  <c:v>55.017301038062286</c:v>
                </c:pt>
                <c:pt idx="19">
                  <c:v>69.550173010380618</c:v>
                </c:pt>
                <c:pt idx="20">
                  <c:v>52.595155709342556</c:v>
                </c:pt>
                <c:pt idx="21">
                  <c:v>20.415224913494807</c:v>
                </c:pt>
                <c:pt idx="22">
                  <c:v>23.183391003460208</c:v>
                </c:pt>
                <c:pt idx="23">
                  <c:v>38.062283737024224</c:v>
                </c:pt>
                <c:pt idx="24">
                  <c:v>39.215686274509807</c:v>
                </c:pt>
                <c:pt idx="25">
                  <c:v>29.757785467128027</c:v>
                </c:pt>
              </c:numCache>
            </c:numRef>
          </c:val>
          <c:extLst>
            <c:ext xmlns:c16="http://schemas.microsoft.com/office/drawing/2014/chart" uri="{C3380CC4-5D6E-409C-BE32-E72D297353CC}">
              <c16:uniqueId val="{0000000A-EBDD-46D1-872F-5E201E36EA20}"/>
            </c:ext>
          </c:extLst>
        </c:ser>
        <c:dLbls>
          <c:showLegendKey val="0"/>
          <c:showVal val="0"/>
          <c:showCatName val="0"/>
          <c:showSerName val="0"/>
          <c:showPercent val="0"/>
          <c:showBubbleSize val="0"/>
        </c:dLbls>
        <c:gapWidth val="219"/>
        <c:overlap val="-27"/>
        <c:axId val="289414096"/>
        <c:axId val="1"/>
      </c:barChart>
      <c:catAx>
        <c:axId val="289414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289414096"/>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ru-RU"/>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7">
  <a:schemeClr val="accent4"/>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043CF5-A0CF-4B0F-AE63-CE4636D224B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6134A08-80C8-466D-90D1-009FC79E54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D13B69AD-F6EA-403C-97D5-B0331615178E}"/>
              </a:ext>
            </a:extLst>
          </p:cNvPr>
          <p:cNvSpPr>
            <a:spLocks noGrp="1"/>
          </p:cNvSpPr>
          <p:nvPr>
            <p:ph type="dt" sz="half" idx="10"/>
          </p:nvPr>
        </p:nvSpPr>
        <p:spPr/>
        <p:txBody>
          <a:bodyPr/>
          <a:lstStyle/>
          <a:p>
            <a:fld id="{8B9DC257-AD27-49D4-AAAC-619241B53D57}" type="datetimeFigureOut">
              <a:rPr lang="ru-RU" smtClean="0"/>
              <a:t>30.10.2025</a:t>
            </a:fld>
            <a:endParaRPr lang="ru-RU"/>
          </a:p>
        </p:txBody>
      </p:sp>
      <p:sp>
        <p:nvSpPr>
          <p:cNvPr id="5" name="Нижний колонтитул 4">
            <a:extLst>
              <a:ext uri="{FF2B5EF4-FFF2-40B4-BE49-F238E27FC236}">
                <a16:creationId xmlns:a16="http://schemas.microsoft.com/office/drawing/2014/main" id="{83C3F885-DAD7-4EDC-80D7-E9A722B3058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72475B4-B697-446A-A1A0-80C62A98F131}"/>
              </a:ext>
            </a:extLst>
          </p:cNvPr>
          <p:cNvSpPr>
            <a:spLocks noGrp="1"/>
          </p:cNvSpPr>
          <p:nvPr>
            <p:ph type="sldNum" sz="quarter" idx="12"/>
          </p:nvPr>
        </p:nvSpPr>
        <p:spPr/>
        <p:txBody>
          <a:bodyPr/>
          <a:lstStyle/>
          <a:p>
            <a:fld id="{1E1293A9-0BEE-46A5-B5C3-6DE4E3A5F751}" type="slidenum">
              <a:rPr lang="ru-RU" smtClean="0"/>
              <a:t>‹#›</a:t>
            </a:fld>
            <a:endParaRPr lang="ru-RU"/>
          </a:p>
        </p:txBody>
      </p:sp>
    </p:spTree>
    <p:extLst>
      <p:ext uri="{BB962C8B-B14F-4D97-AF65-F5344CB8AC3E}">
        <p14:creationId xmlns:p14="http://schemas.microsoft.com/office/powerpoint/2010/main" val="3804430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63B00E-7367-496C-BB61-70E60929D6D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ADB28535-20CE-4B3B-A925-0E52A8E3624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46EDE92-627F-4192-94FD-541A0DA6D3CC}"/>
              </a:ext>
            </a:extLst>
          </p:cNvPr>
          <p:cNvSpPr>
            <a:spLocks noGrp="1"/>
          </p:cNvSpPr>
          <p:nvPr>
            <p:ph type="dt" sz="half" idx="10"/>
          </p:nvPr>
        </p:nvSpPr>
        <p:spPr/>
        <p:txBody>
          <a:bodyPr/>
          <a:lstStyle/>
          <a:p>
            <a:fld id="{8B9DC257-AD27-49D4-AAAC-619241B53D57}" type="datetimeFigureOut">
              <a:rPr lang="ru-RU" smtClean="0"/>
              <a:t>30.10.2025</a:t>
            </a:fld>
            <a:endParaRPr lang="ru-RU"/>
          </a:p>
        </p:txBody>
      </p:sp>
      <p:sp>
        <p:nvSpPr>
          <p:cNvPr id="5" name="Нижний колонтитул 4">
            <a:extLst>
              <a:ext uri="{FF2B5EF4-FFF2-40B4-BE49-F238E27FC236}">
                <a16:creationId xmlns:a16="http://schemas.microsoft.com/office/drawing/2014/main" id="{2549C4B4-3E2F-4869-9180-2193DC785EC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D0F270E-045A-4D23-89BB-6BBD28B52E55}"/>
              </a:ext>
            </a:extLst>
          </p:cNvPr>
          <p:cNvSpPr>
            <a:spLocks noGrp="1"/>
          </p:cNvSpPr>
          <p:nvPr>
            <p:ph type="sldNum" sz="quarter" idx="12"/>
          </p:nvPr>
        </p:nvSpPr>
        <p:spPr/>
        <p:txBody>
          <a:bodyPr/>
          <a:lstStyle/>
          <a:p>
            <a:fld id="{1E1293A9-0BEE-46A5-B5C3-6DE4E3A5F751}" type="slidenum">
              <a:rPr lang="ru-RU" smtClean="0"/>
              <a:t>‹#›</a:t>
            </a:fld>
            <a:endParaRPr lang="ru-RU"/>
          </a:p>
        </p:txBody>
      </p:sp>
    </p:spTree>
    <p:extLst>
      <p:ext uri="{BB962C8B-B14F-4D97-AF65-F5344CB8AC3E}">
        <p14:creationId xmlns:p14="http://schemas.microsoft.com/office/powerpoint/2010/main" val="913172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8001B6A-D7E4-4485-9E74-4593342A65F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DC5D08B9-8751-49F7-966A-EB74923146E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73650DA-5C31-48BB-A544-C16068D1BEF4}"/>
              </a:ext>
            </a:extLst>
          </p:cNvPr>
          <p:cNvSpPr>
            <a:spLocks noGrp="1"/>
          </p:cNvSpPr>
          <p:nvPr>
            <p:ph type="dt" sz="half" idx="10"/>
          </p:nvPr>
        </p:nvSpPr>
        <p:spPr/>
        <p:txBody>
          <a:bodyPr/>
          <a:lstStyle/>
          <a:p>
            <a:fld id="{8B9DC257-AD27-49D4-AAAC-619241B53D57}" type="datetimeFigureOut">
              <a:rPr lang="ru-RU" smtClean="0"/>
              <a:t>30.10.2025</a:t>
            </a:fld>
            <a:endParaRPr lang="ru-RU"/>
          </a:p>
        </p:txBody>
      </p:sp>
      <p:sp>
        <p:nvSpPr>
          <p:cNvPr id="5" name="Нижний колонтитул 4">
            <a:extLst>
              <a:ext uri="{FF2B5EF4-FFF2-40B4-BE49-F238E27FC236}">
                <a16:creationId xmlns:a16="http://schemas.microsoft.com/office/drawing/2014/main" id="{AD857272-888D-4CAF-841E-5408F66F9D1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3A50AC3-1921-4B62-92E4-2C62FD222646}"/>
              </a:ext>
            </a:extLst>
          </p:cNvPr>
          <p:cNvSpPr>
            <a:spLocks noGrp="1"/>
          </p:cNvSpPr>
          <p:nvPr>
            <p:ph type="sldNum" sz="quarter" idx="12"/>
          </p:nvPr>
        </p:nvSpPr>
        <p:spPr/>
        <p:txBody>
          <a:bodyPr/>
          <a:lstStyle/>
          <a:p>
            <a:fld id="{1E1293A9-0BEE-46A5-B5C3-6DE4E3A5F751}" type="slidenum">
              <a:rPr lang="ru-RU" smtClean="0"/>
              <a:t>‹#›</a:t>
            </a:fld>
            <a:endParaRPr lang="ru-RU"/>
          </a:p>
        </p:txBody>
      </p:sp>
    </p:spTree>
    <p:extLst>
      <p:ext uri="{BB962C8B-B14F-4D97-AF65-F5344CB8AC3E}">
        <p14:creationId xmlns:p14="http://schemas.microsoft.com/office/powerpoint/2010/main" val="439133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F276E3-296E-4D95-A23D-C432792F672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AF0D0E9-F5BF-458F-AF92-A7AFA56E83F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68FE85F-2027-486D-A0FD-3FA75DCBC243}"/>
              </a:ext>
            </a:extLst>
          </p:cNvPr>
          <p:cNvSpPr>
            <a:spLocks noGrp="1"/>
          </p:cNvSpPr>
          <p:nvPr>
            <p:ph type="dt" sz="half" idx="10"/>
          </p:nvPr>
        </p:nvSpPr>
        <p:spPr/>
        <p:txBody>
          <a:bodyPr/>
          <a:lstStyle/>
          <a:p>
            <a:fld id="{8B9DC257-AD27-49D4-AAAC-619241B53D57}" type="datetimeFigureOut">
              <a:rPr lang="ru-RU" smtClean="0"/>
              <a:t>30.10.2025</a:t>
            </a:fld>
            <a:endParaRPr lang="ru-RU"/>
          </a:p>
        </p:txBody>
      </p:sp>
      <p:sp>
        <p:nvSpPr>
          <p:cNvPr id="5" name="Нижний колонтитул 4">
            <a:extLst>
              <a:ext uri="{FF2B5EF4-FFF2-40B4-BE49-F238E27FC236}">
                <a16:creationId xmlns:a16="http://schemas.microsoft.com/office/drawing/2014/main" id="{6E72F017-E735-44BC-AFBB-679A9C6CB0F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D317F69-0781-4395-875C-E21D519AF96D}"/>
              </a:ext>
            </a:extLst>
          </p:cNvPr>
          <p:cNvSpPr>
            <a:spLocks noGrp="1"/>
          </p:cNvSpPr>
          <p:nvPr>
            <p:ph type="sldNum" sz="quarter" idx="12"/>
          </p:nvPr>
        </p:nvSpPr>
        <p:spPr/>
        <p:txBody>
          <a:bodyPr/>
          <a:lstStyle/>
          <a:p>
            <a:fld id="{1E1293A9-0BEE-46A5-B5C3-6DE4E3A5F751}" type="slidenum">
              <a:rPr lang="ru-RU" smtClean="0"/>
              <a:t>‹#›</a:t>
            </a:fld>
            <a:endParaRPr lang="ru-RU"/>
          </a:p>
        </p:txBody>
      </p:sp>
    </p:spTree>
    <p:extLst>
      <p:ext uri="{BB962C8B-B14F-4D97-AF65-F5344CB8AC3E}">
        <p14:creationId xmlns:p14="http://schemas.microsoft.com/office/powerpoint/2010/main" val="952544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A625E3-012D-4A81-A0A8-6515A01638A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6BE3AAD3-7CF1-44B0-AED7-6353A8D0B7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9D913F7-A0C4-4895-B587-033ED6444D08}"/>
              </a:ext>
            </a:extLst>
          </p:cNvPr>
          <p:cNvSpPr>
            <a:spLocks noGrp="1"/>
          </p:cNvSpPr>
          <p:nvPr>
            <p:ph type="dt" sz="half" idx="10"/>
          </p:nvPr>
        </p:nvSpPr>
        <p:spPr/>
        <p:txBody>
          <a:bodyPr/>
          <a:lstStyle/>
          <a:p>
            <a:fld id="{8B9DC257-AD27-49D4-AAAC-619241B53D57}" type="datetimeFigureOut">
              <a:rPr lang="ru-RU" smtClean="0"/>
              <a:t>30.10.2025</a:t>
            </a:fld>
            <a:endParaRPr lang="ru-RU"/>
          </a:p>
        </p:txBody>
      </p:sp>
      <p:sp>
        <p:nvSpPr>
          <p:cNvPr id="5" name="Нижний колонтитул 4">
            <a:extLst>
              <a:ext uri="{FF2B5EF4-FFF2-40B4-BE49-F238E27FC236}">
                <a16:creationId xmlns:a16="http://schemas.microsoft.com/office/drawing/2014/main" id="{B7882CEC-6176-464B-84D6-D67BFFA912A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769349E-8BE5-4015-8262-078638B24EC2}"/>
              </a:ext>
            </a:extLst>
          </p:cNvPr>
          <p:cNvSpPr>
            <a:spLocks noGrp="1"/>
          </p:cNvSpPr>
          <p:nvPr>
            <p:ph type="sldNum" sz="quarter" idx="12"/>
          </p:nvPr>
        </p:nvSpPr>
        <p:spPr/>
        <p:txBody>
          <a:bodyPr/>
          <a:lstStyle/>
          <a:p>
            <a:fld id="{1E1293A9-0BEE-46A5-B5C3-6DE4E3A5F751}" type="slidenum">
              <a:rPr lang="ru-RU" smtClean="0"/>
              <a:t>‹#›</a:t>
            </a:fld>
            <a:endParaRPr lang="ru-RU"/>
          </a:p>
        </p:txBody>
      </p:sp>
    </p:spTree>
    <p:extLst>
      <p:ext uri="{BB962C8B-B14F-4D97-AF65-F5344CB8AC3E}">
        <p14:creationId xmlns:p14="http://schemas.microsoft.com/office/powerpoint/2010/main" val="1864918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A4B131-BA07-450F-BB52-ECC6F9727B0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9E1B183-B2A0-4F48-8525-35B83086ABE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5EABD26-9031-451A-8364-4747449BB3D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1587EF6-473F-4FF3-8B70-78DFB52BD90C}"/>
              </a:ext>
            </a:extLst>
          </p:cNvPr>
          <p:cNvSpPr>
            <a:spLocks noGrp="1"/>
          </p:cNvSpPr>
          <p:nvPr>
            <p:ph type="dt" sz="half" idx="10"/>
          </p:nvPr>
        </p:nvSpPr>
        <p:spPr/>
        <p:txBody>
          <a:bodyPr/>
          <a:lstStyle/>
          <a:p>
            <a:fld id="{8B9DC257-AD27-49D4-AAAC-619241B53D57}" type="datetimeFigureOut">
              <a:rPr lang="ru-RU" smtClean="0"/>
              <a:t>30.10.2025</a:t>
            </a:fld>
            <a:endParaRPr lang="ru-RU"/>
          </a:p>
        </p:txBody>
      </p:sp>
      <p:sp>
        <p:nvSpPr>
          <p:cNvPr id="6" name="Нижний колонтитул 5">
            <a:extLst>
              <a:ext uri="{FF2B5EF4-FFF2-40B4-BE49-F238E27FC236}">
                <a16:creationId xmlns:a16="http://schemas.microsoft.com/office/drawing/2014/main" id="{DD0A9D6A-36D9-496A-B8AC-432CF68917D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167C3AF-850E-42F9-A905-7AE887A69BEE}"/>
              </a:ext>
            </a:extLst>
          </p:cNvPr>
          <p:cNvSpPr>
            <a:spLocks noGrp="1"/>
          </p:cNvSpPr>
          <p:nvPr>
            <p:ph type="sldNum" sz="quarter" idx="12"/>
          </p:nvPr>
        </p:nvSpPr>
        <p:spPr/>
        <p:txBody>
          <a:bodyPr/>
          <a:lstStyle/>
          <a:p>
            <a:fld id="{1E1293A9-0BEE-46A5-B5C3-6DE4E3A5F751}" type="slidenum">
              <a:rPr lang="ru-RU" smtClean="0"/>
              <a:t>‹#›</a:t>
            </a:fld>
            <a:endParaRPr lang="ru-RU"/>
          </a:p>
        </p:txBody>
      </p:sp>
    </p:spTree>
    <p:extLst>
      <p:ext uri="{BB962C8B-B14F-4D97-AF65-F5344CB8AC3E}">
        <p14:creationId xmlns:p14="http://schemas.microsoft.com/office/powerpoint/2010/main" val="365822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EAB05C-7FF4-47B7-9C8B-48BAC0FBBE6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9EA5127F-349A-4975-B05D-69A938EEE8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89E9B79-1569-4127-891D-5A267439455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16B18A0C-BE31-4F85-A961-61483D6A49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2968C8C6-B3C4-4982-AD71-34AA825077E9}"/>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43171021-A8B6-446A-9A7B-723A8B054B27}"/>
              </a:ext>
            </a:extLst>
          </p:cNvPr>
          <p:cNvSpPr>
            <a:spLocks noGrp="1"/>
          </p:cNvSpPr>
          <p:nvPr>
            <p:ph type="dt" sz="half" idx="10"/>
          </p:nvPr>
        </p:nvSpPr>
        <p:spPr/>
        <p:txBody>
          <a:bodyPr/>
          <a:lstStyle/>
          <a:p>
            <a:fld id="{8B9DC257-AD27-49D4-AAAC-619241B53D57}" type="datetimeFigureOut">
              <a:rPr lang="ru-RU" smtClean="0"/>
              <a:t>30.10.2025</a:t>
            </a:fld>
            <a:endParaRPr lang="ru-RU"/>
          </a:p>
        </p:txBody>
      </p:sp>
      <p:sp>
        <p:nvSpPr>
          <p:cNvPr id="8" name="Нижний колонтитул 7">
            <a:extLst>
              <a:ext uri="{FF2B5EF4-FFF2-40B4-BE49-F238E27FC236}">
                <a16:creationId xmlns:a16="http://schemas.microsoft.com/office/drawing/2014/main" id="{9AC782B8-4DD0-4507-92C8-CB5E10427F42}"/>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2D46E246-C799-4D86-A1F3-EE9912FE3EA7}"/>
              </a:ext>
            </a:extLst>
          </p:cNvPr>
          <p:cNvSpPr>
            <a:spLocks noGrp="1"/>
          </p:cNvSpPr>
          <p:nvPr>
            <p:ph type="sldNum" sz="quarter" idx="12"/>
          </p:nvPr>
        </p:nvSpPr>
        <p:spPr/>
        <p:txBody>
          <a:bodyPr/>
          <a:lstStyle/>
          <a:p>
            <a:fld id="{1E1293A9-0BEE-46A5-B5C3-6DE4E3A5F751}" type="slidenum">
              <a:rPr lang="ru-RU" smtClean="0"/>
              <a:t>‹#›</a:t>
            </a:fld>
            <a:endParaRPr lang="ru-RU"/>
          </a:p>
        </p:txBody>
      </p:sp>
    </p:spTree>
    <p:extLst>
      <p:ext uri="{BB962C8B-B14F-4D97-AF65-F5344CB8AC3E}">
        <p14:creationId xmlns:p14="http://schemas.microsoft.com/office/powerpoint/2010/main" val="315861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0285FA-AE38-480E-B8D5-4990421F591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F83B611-228F-4F72-BB56-7594C7213366}"/>
              </a:ext>
            </a:extLst>
          </p:cNvPr>
          <p:cNvSpPr>
            <a:spLocks noGrp="1"/>
          </p:cNvSpPr>
          <p:nvPr>
            <p:ph type="dt" sz="half" idx="10"/>
          </p:nvPr>
        </p:nvSpPr>
        <p:spPr/>
        <p:txBody>
          <a:bodyPr/>
          <a:lstStyle/>
          <a:p>
            <a:fld id="{8B9DC257-AD27-49D4-AAAC-619241B53D57}" type="datetimeFigureOut">
              <a:rPr lang="ru-RU" smtClean="0"/>
              <a:t>30.10.2025</a:t>
            </a:fld>
            <a:endParaRPr lang="ru-RU"/>
          </a:p>
        </p:txBody>
      </p:sp>
      <p:sp>
        <p:nvSpPr>
          <p:cNvPr id="4" name="Нижний колонтитул 3">
            <a:extLst>
              <a:ext uri="{FF2B5EF4-FFF2-40B4-BE49-F238E27FC236}">
                <a16:creationId xmlns:a16="http://schemas.microsoft.com/office/drawing/2014/main" id="{BCD9E235-4F4C-42E2-9B74-BB8FB155240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820A0784-2FE4-4932-A9F0-4619D39C1B17}"/>
              </a:ext>
            </a:extLst>
          </p:cNvPr>
          <p:cNvSpPr>
            <a:spLocks noGrp="1"/>
          </p:cNvSpPr>
          <p:nvPr>
            <p:ph type="sldNum" sz="quarter" idx="12"/>
          </p:nvPr>
        </p:nvSpPr>
        <p:spPr/>
        <p:txBody>
          <a:bodyPr/>
          <a:lstStyle/>
          <a:p>
            <a:fld id="{1E1293A9-0BEE-46A5-B5C3-6DE4E3A5F751}" type="slidenum">
              <a:rPr lang="ru-RU" smtClean="0"/>
              <a:t>‹#›</a:t>
            </a:fld>
            <a:endParaRPr lang="ru-RU"/>
          </a:p>
        </p:txBody>
      </p:sp>
    </p:spTree>
    <p:extLst>
      <p:ext uri="{BB962C8B-B14F-4D97-AF65-F5344CB8AC3E}">
        <p14:creationId xmlns:p14="http://schemas.microsoft.com/office/powerpoint/2010/main" val="260991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A43F6254-4FC5-4B0B-9257-A110033DE2D6}"/>
              </a:ext>
            </a:extLst>
          </p:cNvPr>
          <p:cNvSpPr>
            <a:spLocks noGrp="1"/>
          </p:cNvSpPr>
          <p:nvPr>
            <p:ph type="dt" sz="half" idx="10"/>
          </p:nvPr>
        </p:nvSpPr>
        <p:spPr/>
        <p:txBody>
          <a:bodyPr/>
          <a:lstStyle/>
          <a:p>
            <a:fld id="{8B9DC257-AD27-49D4-AAAC-619241B53D57}" type="datetimeFigureOut">
              <a:rPr lang="ru-RU" smtClean="0"/>
              <a:t>30.10.2025</a:t>
            </a:fld>
            <a:endParaRPr lang="ru-RU"/>
          </a:p>
        </p:txBody>
      </p:sp>
      <p:sp>
        <p:nvSpPr>
          <p:cNvPr id="3" name="Нижний колонтитул 2">
            <a:extLst>
              <a:ext uri="{FF2B5EF4-FFF2-40B4-BE49-F238E27FC236}">
                <a16:creationId xmlns:a16="http://schemas.microsoft.com/office/drawing/2014/main" id="{F571D553-9BAF-4388-810A-257643546AD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E56A2D4A-8D52-4E19-B5CF-B778B3D6F073}"/>
              </a:ext>
            </a:extLst>
          </p:cNvPr>
          <p:cNvSpPr>
            <a:spLocks noGrp="1"/>
          </p:cNvSpPr>
          <p:nvPr>
            <p:ph type="sldNum" sz="quarter" idx="12"/>
          </p:nvPr>
        </p:nvSpPr>
        <p:spPr/>
        <p:txBody>
          <a:bodyPr/>
          <a:lstStyle/>
          <a:p>
            <a:fld id="{1E1293A9-0BEE-46A5-B5C3-6DE4E3A5F751}" type="slidenum">
              <a:rPr lang="ru-RU" smtClean="0"/>
              <a:t>‹#›</a:t>
            </a:fld>
            <a:endParaRPr lang="ru-RU"/>
          </a:p>
        </p:txBody>
      </p:sp>
    </p:spTree>
    <p:extLst>
      <p:ext uri="{BB962C8B-B14F-4D97-AF65-F5344CB8AC3E}">
        <p14:creationId xmlns:p14="http://schemas.microsoft.com/office/powerpoint/2010/main" val="3831744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4814E0-B99E-46D0-9F13-F2CB77615BF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B8E3D9F-54C6-4894-ACBE-5C02CEAC2E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CA557E25-4B5E-420F-AF2E-EA82CCFE9D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FEC2CF1-7336-463E-ABB9-6B7C786152F5}"/>
              </a:ext>
            </a:extLst>
          </p:cNvPr>
          <p:cNvSpPr>
            <a:spLocks noGrp="1"/>
          </p:cNvSpPr>
          <p:nvPr>
            <p:ph type="dt" sz="half" idx="10"/>
          </p:nvPr>
        </p:nvSpPr>
        <p:spPr/>
        <p:txBody>
          <a:bodyPr/>
          <a:lstStyle/>
          <a:p>
            <a:fld id="{8B9DC257-AD27-49D4-AAAC-619241B53D57}" type="datetimeFigureOut">
              <a:rPr lang="ru-RU" smtClean="0"/>
              <a:t>30.10.2025</a:t>
            </a:fld>
            <a:endParaRPr lang="ru-RU"/>
          </a:p>
        </p:txBody>
      </p:sp>
      <p:sp>
        <p:nvSpPr>
          <p:cNvPr id="6" name="Нижний колонтитул 5">
            <a:extLst>
              <a:ext uri="{FF2B5EF4-FFF2-40B4-BE49-F238E27FC236}">
                <a16:creationId xmlns:a16="http://schemas.microsoft.com/office/drawing/2014/main" id="{06F443B5-7139-4917-87F9-35F3D7A314B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E2369EF-6C45-4C11-852B-8F1BAD218C5E}"/>
              </a:ext>
            </a:extLst>
          </p:cNvPr>
          <p:cNvSpPr>
            <a:spLocks noGrp="1"/>
          </p:cNvSpPr>
          <p:nvPr>
            <p:ph type="sldNum" sz="quarter" idx="12"/>
          </p:nvPr>
        </p:nvSpPr>
        <p:spPr/>
        <p:txBody>
          <a:bodyPr/>
          <a:lstStyle/>
          <a:p>
            <a:fld id="{1E1293A9-0BEE-46A5-B5C3-6DE4E3A5F751}" type="slidenum">
              <a:rPr lang="ru-RU" smtClean="0"/>
              <a:t>‹#›</a:t>
            </a:fld>
            <a:endParaRPr lang="ru-RU"/>
          </a:p>
        </p:txBody>
      </p:sp>
    </p:spTree>
    <p:extLst>
      <p:ext uri="{BB962C8B-B14F-4D97-AF65-F5344CB8AC3E}">
        <p14:creationId xmlns:p14="http://schemas.microsoft.com/office/powerpoint/2010/main" val="3787973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006754-22D8-4A10-A4A2-E57CD51591E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03DE49F4-3D17-4496-83B1-0207177644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2421C0FD-1047-4BDA-8E17-EFCB07F760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29EEE35-4819-44C1-8A56-E432DFE716AB}"/>
              </a:ext>
            </a:extLst>
          </p:cNvPr>
          <p:cNvSpPr>
            <a:spLocks noGrp="1"/>
          </p:cNvSpPr>
          <p:nvPr>
            <p:ph type="dt" sz="half" idx="10"/>
          </p:nvPr>
        </p:nvSpPr>
        <p:spPr/>
        <p:txBody>
          <a:bodyPr/>
          <a:lstStyle/>
          <a:p>
            <a:fld id="{8B9DC257-AD27-49D4-AAAC-619241B53D57}" type="datetimeFigureOut">
              <a:rPr lang="ru-RU" smtClean="0"/>
              <a:t>30.10.2025</a:t>
            </a:fld>
            <a:endParaRPr lang="ru-RU"/>
          </a:p>
        </p:txBody>
      </p:sp>
      <p:sp>
        <p:nvSpPr>
          <p:cNvPr id="6" name="Нижний колонтитул 5">
            <a:extLst>
              <a:ext uri="{FF2B5EF4-FFF2-40B4-BE49-F238E27FC236}">
                <a16:creationId xmlns:a16="http://schemas.microsoft.com/office/drawing/2014/main" id="{FE226233-7AF4-410C-BB64-4B6BA605258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1DDB40A-4608-43EA-A032-9DAD3AF547DF}"/>
              </a:ext>
            </a:extLst>
          </p:cNvPr>
          <p:cNvSpPr>
            <a:spLocks noGrp="1"/>
          </p:cNvSpPr>
          <p:nvPr>
            <p:ph type="sldNum" sz="quarter" idx="12"/>
          </p:nvPr>
        </p:nvSpPr>
        <p:spPr/>
        <p:txBody>
          <a:bodyPr/>
          <a:lstStyle/>
          <a:p>
            <a:fld id="{1E1293A9-0BEE-46A5-B5C3-6DE4E3A5F751}" type="slidenum">
              <a:rPr lang="ru-RU" smtClean="0"/>
              <a:t>‹#›</a:t>
            </a:fld>
            <a:endParaRPr lang="ru-RU"/>
          </a:p>
        </p:txBody>
      </p:sp>
    </p:spTree>
    <p:extLst>
      <p:ext uri="{BB962C8B-B14F-4D97-AF65-F5344CB8AC3E}">
        <p14:creationId xmlns:p14="http://schemas.microsoft.com/office/powerpoint/2010/main" val="240271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AB6EE6-3667-428A-83BA-9FC1FD491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89CF344-98F2-413E-BB98-CB0C40F052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EE731B6-3C56-469D-AC10-CA8E75FCD4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DC257-AD27-49D4-AAAC-619241B53D57}" type="datetimeFigureOut">
              <a:rPr lang="ru-RU" smtClean="0"/>
              <a:t>30.10.2025</a:t>
            </a:fld>
            <a:endParaRPr lang="ru-RU"/>
          </a:p>
        </p:txBody>
      </p:sp>
      <p:sp>
        <p:nvSpPr>
          <p:cNvPr id="5" name="Нижний колонтитул 4">
            <a:extLst>
              <a:ext uri="{FF2B5EF4-FFF2-40B4-BE49-F238E27FC236}">
                <a16:creationId xmlns:a16="http://schemas.microsoft.com/office/drawing/2014/main" id="{0B5785C1-50D0-44B4-9182-155D89D710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4DB27E61-8C98-4F96-83FF-C8386F5DDB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293A9-0BEE-46A5-B5C3-6DE4E3A5F751}" type="slidenum">
              <a:rPr lang="ru-RU" smtClean="0"/>
              <a:t>‹#›</a:t>
            </a:fld>
            <a:endParaRPr lang="ru-RU"/>
          </a:p>
        </p:txBody>
      </p:sp>
    </p:spTree>
    <p:extLst>
      <p:ext uri="{BB962C8B-B14F-4D97-AF65-F5344CB8AC3E}">
        <p14:creationId xmlns:p14="http://schemas.microsoft.com/office/powerpoint/2010/main" val="66783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5376BB-B63B-4909-926C-54CE69C34171}"/>
              </a:ext>
            </a:extLst>
          </p:cNvPr>
          <p:cNvSpPr>
            <a:spLocks noGrp="1"/>
          </p:cNvSpPr>
          <p:nvPr>
            <p:ph type="ctrTitle"/>
          </p:nvPr>
        </p:nvSpPr>
        <p:spPr/>
        <p:txBody>
          <a:bodyPr/>
          <a:lstStyle/>
          <a:p>
            <a:r>
              <a:rPr lang="ru-RU" dirty="0"/>
              <a:t>Анализ ВПР </a:t>
            </a:r>
          </a:p>
        </p:txBody>
      </p:sp>
      <p:sp>
        <p:nvSpPr>
          <p:cNvPr id="3" name="Подзаголовок 2">
            <a:extLst>
              <a:ext uri="{FF2B5EF4-FFF2-40B4-BE49-F238E27FC236}">
                <a16:creationId xmlns:a16="http://schemas.microsoft.com/office/drawing/2014/main" id="{EEEAED07-4C8E-4A52-AB30-071996E800FD}"/>
              </a:ext>
            </a:extLst>
          </p:cNvPr>
          <p:cNvSpPr>
            <a:spLocks noGrp="1"/>
          </p:cNvSpPr>
          <p:nvPr>
            <p:ph type="subTitle" idx="1"/>
          </p:nvPr>
        </p:nvSpPr>
        <p:spPr/>
        <p:txBody>
          <a:bodyPr/>
          <a:lstStyle/>
          <a:p>
            <a:r>
              <a:rPr lang="ru-RU" dirty="0"/>
              <a:t>5 КЛАСС </a:t>
            </a:r>
          </a:p>
        </p:txBody>
      </p:sp>
    </p:spTree>
    <p:extLst>
      <p:ext uri="{BB962C8B-B14F-4D97-AF65-F5344CB8AC3E}">
        <p14:creationId xmlns:p14="http://schemas.microsoft.com/office/powerpoint/2010/main" val="2155492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extLst>
              <p:ext uri="{D42A27DB-BD31-4B8C-83A1-F6EECF244321}">
                <p14:modId xmlns:p14="http://schemas.microsoft.com/office/powerpoint/2010/main" val="4123306989"/>
              </p:ext>
            </p:extLst>
          </p:nvPr>
        </p:nvGraphicFramePr>
        <p:xfrm>
          <a:off x="170688" y="121920"/>
          <a:ext cx="11789663" cy="61813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8293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FCF6F0-1BA6-460D-8E2A-730BD79F6832}"/>
              </a:ext>
            </a:extLst>
          </p:cNvPr>
          <p:cNvSpPr txBox="1"/>
          <p:nvPr/>
        </p:nvSpPr>
        <p:spPr>
          <a:xfrm>
            <a:off x="304800" y="304800"/>
            <a:ext cx="11399520" cy="5539978"/>
          </a:xfrm>
          <a:prstGeom prst="rect">
            <a:avLst/>
          </a:prstGeom>
          <a:noFill/>
        </p:spPr>
        <p:txBody>
          <a:bodyPr wrap="square" rtlCol="0">
            <a:spAutoFit/>
          </a:bodyPr>
          <a:lstStyle/>
          <a:p>
            <a:r>
              <a:rPr lang="ru-RU" sz="2400" b="1" dirty="0">
                <a:solidFill>
                  <a:schemeClr val="accent6">
                    <a:lumMod val="75000"/>
                  </a:schemeClr>
                </a:solidFill>
              </a:rPr>
              <a:t>Выводы:</a:t>
            </a:r>
          </a:p>
          <a:p>
            <a:pPr marL="342900" indent="-342900">
              <a:buAutoNum type="arabicPeriod"/>
            </a:pPr>
            <a:r>
              <a:rPr lang="ru-RU" sz="2400" dirty="0"/>
              <a:t>В целом уровень выполнения заданий ВПР в 5 классе несколько ниже, чем по Свердловской области и РФ.</a:t>
            </a:r>
          </a:p>
          <a:p>
            <a:pPr marL="342900" indent="-342900">
              <a:buAutoNum type="arabicPeriod"/>
            </a:pPr>
            <a:r>
              <a:rPr lang="ru-RU" sz="2400" dirty="0"/>
              <a:t>Наибольшие сложности вызывают вопросы связанные с знанием строения клетки, функций структур клетки.</a:t>
            </a:r>
          </a:p>
          <a:p>
            <a:pPr marL="342900" indent="-342900">
              <a:buAutoNum type="arabicPeriod"/>
            </a:pPr>
            <a:r>
              <a:rPr lang="ru-RU" sz="2400" dirty="0"/>
              <a:t>Недостаточный уровень владения знаниями о свойствах живых систем.</a:t>
            </a:r>
          </a:p>
          <a:p>
            <a:pPr marL="342900" indent="-342900">
              <a:buAutoNum type="arabicPeriod"/>
            </a:pPr>
            <a:r>
              <a:rPr lang="ru-RU" sz="2400" dirty="0"/>
              <a:t>Низкий уровень сформированности умения сравнивать объекты живой и неживой природы</a:t>
            </a:r>
          </a:p>
          <a:p>
            <a:pPr marL="342900" indent="-342900">
              <a:buAutoNum type="arabicPeriod"/>
            </a:pPr>
            <a:r>
              <a:rPr lang="ru-RU" sz="2400" dirty="0"/>
              <a:t>Затруднения в понимании и применении биологических терминов и понятий.</a:t>
            </a:r>
          </a:p>
          <a:p>
            <a:pPr marL="342900" indent="-342900">
              <a:buAutoNum type="arabicPeriod"/>
            </a:pPr>
            <a:r>
              <a:rPr lang="ru-RU" sz="2400" dirty="0"/>
              <a:t>Невысокий уровень сформированности умений различения по внешнему виду (изображениям), схемам и описаниям: природные и искусственные сообщества, взаимосвязи организмов в природном и искусственном сообществах; представителей флоры и фауны природных зон Земли; ландшафты природные и культурные</a:t>
            </a:r>
          </a:p>
          <a:p>
            <a:pPr marL="342900" indent="-342900">
              <a:buAutoNum type="arabicPeriod"/>
            </a:pPr>
            <a:endParaRPr lang="ru-RU" dirty="0"/>
          </a:p>
        </p:txBody>
      </p:sp>
    </p:spTree>
    <p:extLst>
      <p:ext uri="{BB962C8B-B14F-4D97-AF65-F5344CB8AC3E}">
        <p14:creationId xmlns:p14="http://schemas.microsoft.com/office/powerpoint/2010/main" val="4033024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extLst>
              <p:ext uri="{D42A27DB-BD31-4B8C-83A1-F6EECF244321}">
                <p14:modId xmlns:p14="http://schemas.microsoft.com/office/powerpoint/2010/main" val="2699594876"/>
              </p:ext>
            </p:extLst>
          </p:nvPr>
        </p:nvGraphicFramePr>
        <p:xfrm>
          <a:off x="438912" y="804672"/>
          <a:ext cx="11338560" cy="52059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790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56032"/>
            <a:ext cx="11058144" cy="2308324"/>
          </a:xfrm>
          <a:prstGeom prst="rect">
            <a:avLst/>
          </a:prstGeom>
          <a:noFill/>
        </p:spPr>
        <p:txBody>
          <a:bodyPr wrap="square" rtlCol="0">
            <a:spAutoFit/>
          </a:bodyPr>
          <a:lstStyle/>
          <a:p>
            <a:r>
              <a:rPr lang="ru-RU" sz="2400" b="1" dirty="0"/>
              <a:t>Задания, выполненные выше 50%</a:t>
            </a:r>
          </a:p>
          <a:p>
            <a:r>
              <a:rPr lang="ru-RU" sz="2400" dirty="0"/>
              <a:t>№ №2.1, 4.1, 7.2., 8, 9, 10.1.,15.</a:t>
            </a:r>
          </a:p>
          <a:p>
            <a:endParaRPr lang="ru-RU" sz="2400" b="1" dirty="0"/>
          </a:p>
          <a:p>
            <a:r>
              <a:rPr lang="ru-RU" sz="2400" b="1" dirty="0"/>
              <a:t>Наименее низкие результаты выполнения </a:t>
            </a:r>
          </a:p>
          <a:p>
            <a:r>
              <a:rPr lang="ru-RU" sz="2400" dirty="0"/>
              <a:t>№№ 12 К1 – 36,35% и К2 – 18,43%</a:t>
            </a:r>
          </a:p>
          <a:p>
            <a:endParaRPr lang="ru-RU" sz="2400" dirty="0"/>
          </a:p>
        </p:txBody>
      </p:sp>
      <p:pic>
        <p:nvPicPr>
          <p:cNvPr id="3" name="Рисунок 2"/>
          <p:cNvPicPr>
            <a:picLocks noChangeAspect="1"/>
          </p:cNvPicPr>
          <p:nvPr/>
        </p:nvPicPr>
        <p:blipFill rotWithShape="1">
          <a:blip r:embed="rId2"/>
          <a:srcRect l="13293" t="9767" r="6283" b="38048"/>
          <a:stretch/>
        </p:blipFill>
        <p:spPr>
          <a:xfrm>
            <a:off x="182880" y="2316480"/>
            <a:ext cx="7515818" cy="3901440"/>
          </a:xfrm>
          <a:prstGeom prst="rect">
            <a:avLst/>
          </a:prstGeom>
        </p:spPr>
      </p:pic>
    </p:spTree>
    <p:extLst>
      <p:ext uri="{BB962C8B-B14F-4D97-AF65-F5344CB8AC3E}">
        <p14:creationId xmlns:p14="http://schemas.microsoft.com/office/powerpoint/2010/main" val="2228740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227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extLst>
              <p:ext uri="{D42A27DB-BD31-4B8C-83A1-F6EECF244321}">
                <p14:modId xmlns:p14="http://schemas.microsoft.com/office/powerpoint/2010/main" val="386735117"/>
              </p:ext>
            </p:extLst>
          </p:nvPr>
        </p:nvGraphicFramePr>
        <p:xfrm>
          <a:off x="170688" y="97536"/>
          <a:ext cx="11923776" cy="53522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950720" y="5681472"/>
            <a:ext cx="7412736" cy="369332"/>
          </a:xfrm>
          <a:prstGeom prst="rect">
            <a:avLst/>
          </a:prstGeom>
          <a:noFill/>
        </p:spPr>
        <p:txBody>
          <a:bodyPr wrap="square" rtlCol="0">
            <a:spAutoFit/>
          </a:bodyPr>
          <a:lstStyle/>
          <a:p>
            <a:r>
              <a:rPr lang="ru-RU" dirty="0"/>
              <a:t>Сравнение результатов ВПР АМО, СО и РФ, 6 класс</a:t>
            </a:r>
          </a:p>
        </p:txBody>
      </p:sp>
    </p:spTree>
    <p:extLst>
      <p:ext uri="{BB962C8B-B14F-4D97-AF65-F5344CB8AC3E}">
        <p14:creationId xmlns:p14="http://schemas.microsoft.com/office/powerpoint/2010/main" val="3870423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extLst>
              <p:ext uri="{D42A27DB-BD31-4B8C-83A1-F6EECF244321}">
                <p14:modId xmlns:p14="http://schemas.microsoft.com/office/powerpoint/2010/main" val="1632051733"/>
              </p:ext>
            </p:extLst>
          </p:nvPr>
        </p:nvGraphicFramePr>
        <p:xfrm>
          <a:off x="304800" y="573024"/>
          <a:ext cx="11387328" cy="55107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9601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53568"/>
            <a:ext cx="11472672" cy="2308324"/>
          </a:xfrm>
          <a:prstGeom prst="rect">
            <a:avLst/>
          </a:prstGeom>
          <a:noFill/>
        </p:spPr>
        <p:txBody>
          <a:bodyPr wrap="square" rtlCol="0">
            <a:spAutoFit/>
          </a:bodyPr>
          <a:lstStyle/>
          <a:p>
            <a:r>
              <a:rPr lang="ru-RU" sz="2400" b="1" dirty="0"/>
              <a:t>Задания, показавшие наименьшие результаты</a:t>
            </a:r>
          </a:p>
          <a:p>
            <a:r>
              <a:rPr lang="ru-RU" sz="2400" dirty="0"/>
              <a:t>№15.2 - Напишите название этого плода </a:t>
            </a:r>
            <a:r>
              <a:rPr lang="ru-RU" sz="2400" b="1" dirty="0"/>
              <a:t>(8, 86%).</a:t>
            </a:r>
          </a:p>
          <a:p>
            <a:r>
              <a:rPr lang="ru-RU" sz="2400" dirty="0"/>
              <a:t>№16 -  Выберите из приведённого ниже списка растения, принадлежащие к тому же семейству, что и Чина луговая. Какие из них дикорастущие, а какие культурные? </a:t>
            </a:r>
            <a:r>
              <a:rPr lang="ru-RU" sz="2400" b="1" dirty="0"/>
              <a:t>(16,88%). </a:t>
            </a:r>
          </a:p>
          <a:p>
            <a:r>
              <a:rPr lang="ru-RU" sz="2400" dirty="0"/>
              <a:t>№18 - Какие питательные вещества содержатся в семенах фасоли? </a:t>
            </a:r>
            <a:r>
              <a:rPr lang="ru-RU" sz="2400" b="1" dirty="0"/>
              <a:t>(16,86%)</a:t>
            </a:r>
          </a:p>
        </p:txBody>
      </p:sp>
      <p:pic>
        <p:nvPicPr>
          <p:cNvPr id="4" name="Рисунок 3"/>
          <p:cNvPicPr>
            <a:picLocks noChangeAspect="1"/>
          </p:cNvPicPr>
          <p:nvPr/>
        </p:nvPicPr>
        <p:blipFill rotWithShape="1">
          <a:blip r:embed="rId2"/>
          <a:srcRect l="37504" t="20538" r="30800" b="36486"/>
          <a:stretch/>
        </p:blipFill>
        <p:spPr>
          <a:xfrm>
            <a:off x="166408" y="2637172"/>
            <a:ext cx="1866418" cy="2024589"/>
          </a:xfrm>
          <a:prstGeom prst="rect">
            <a:avLst/>
          </a:prstGeom>
        </p:spPr>
      </p:pic>
      <p:sp>
        <p:nvSpPr>
          <p:cNvPr id="5" name="Прямоугольник 4"/>
          <p:cNvSpPr/>
          <p:nvPr/>
        </p:nvSpPr>
        <p:spPr>
          <a:xfrm>
            <a:off x="2804160" y="2641544"/>
            <a:ext cx="8973312" cy="1569660"/>
          </a:xfrm>
          <a:prstGeom prst="rect">
            <a:avLst/>
          </a:prstGeom>
        </p:spPr>
        <p:txBody>
          <a:bodyPr wrap="square">
            <a:spAutoFit/>
          </a:bodyPr>
          <a:lstStyle/>
          <a:p>
            <a:pPr lvl="0"/>
            <a:r>
              <a:rPr lang="ru-RU" sz="2400" b="1" dirty="0">
                <a:solidFill>
                  <a:prstClr val="black"/>
                </a:solidFill>
              </a:rPr>
              <a:t>№6</a:t>
            </a:r>
          </a:p>
          <a:p>
            <a:pPr lvl="0"/>
            <a:r>
              <a:rPr lang="ru-RU" sz="2400" dirty="0">
                <a:solidFill>
                  <a:prstClr val="black"/>
                </a:solidFill>
              </a:rPr>
              <a:t>6.1. Напишите название органоида, обозначенного на рисунке цифрой 4 </a:t>
            </a:r>
            <a:r>
              <a:rPr lang="ru-RU" sz="2400" b="1" dirty="0">
                <a:solidFill>
                  <a:prstClr val="black"/>
                </a:solidFill>
              </a:rPr>
              <a:t>(32,91%)</a:t>
            </a:r>
          </a:p>
          <a:p>
            <a:pPr lvl="0"/>
            <a:r>
              <a:rPr lang="ru-RU" sz="2400" dirty="0">
                <a:solidFill>
                  <a:prstClr val="black"/>
                </a:solidFill>
              </a:rPr>
              <a:t>6.2. Какую функцию он выполняет? </a:t>
            </a:r>
            <a:r>
              <a:rPr lang="ru-RU" sz="2400" b="1" dirty="0">
                <a:solidFill>
                  <a:prstClr val="black"/>
                </a:solidFill>
              </a:rPr>
              <a:t>(18,99%)</a:t>
            </a:r>
          </a:p>
        </p:txBody>
      </p:sp>
      <p:sp>
        <p:nvSpPr>
          <p:cNvPr id="6" name="TextBox 5"/>
          <p:cNvSpPr txBox="1"/>
          <p:nvPr/>
        </p:nvSpPr>
        <p:spPr>
          <a:xfrm>
            <a:off x="1499617" y="4191784"/>
            <a:ext cx="10375392" cy="2677656"/>
          </a:xfrm>
          <a:prstGeom prst="rect">
            <a:avLst/>
          </a:prstGeom>
          <a:noFill/>
        </p:spPr>
        <p:txBody>
          <a:bodyPr wrap="square" rtlCol="0">
            <a:spAutoFit/>
          </a:bodyPr>
          <a:lstStyle/>
          <a:p>
            <a:r>
              <a:rPr lang="ru-RU" sz="2400" b="1" dirty="0"/>
              <a:t>Задание №10</a:t>
            </a:r>
          </a:p>
          <a:p>
            <a:r>
              <a:rPr lang="ru-RU" sz="2400" b="1" dirty="0"/>
              <a:t>10.1 -  </a:t>
            </a:r>
            <a:r>
              <a:rPr lang="ru-RU" sz="2400" dirty="0"/>
              <a:t>Рассмотрите изображения растений. Подпишите</a:t>
            </a:r>
          </a:p>
          <a:p>
            <a:r>
              <a:rPr lang="ru-RU" sz="2400" dirty="0"/>
              <a:t>их названия под соответствующими изображениями.</a:t>
            </a:r>
          </a:p>
          <a:p>
            <a:r>
              <a:rPr lang="ru-RU" sz="2400" dirty="0"/>
              <a:t>Под каждым названием растения укажите среду его обитания </a:t>
            </a:r>
            <a:r>
              <a:rPr lang="ru-RU" sz="2400" b="1" dirty="0"/>
              <a:t>(57, 59%) </a:t>
            </a:r>
          </a:p>
          <a:p>
            <a:r>
              <a:rPr lang="ru-RU" sz="2400" b="1" dirty="0"/>
              <a:t>10.2 </a:t>
            </a:r>
            <a:r>
              <a:rPr lang="ru-RU" sz="2400" dirty="0"/>
              <a:t>- Какими цифрами на схеме обозначены группы организмов, к которым относят изображённые на рисунках растения? Запишите в таблицу номера соответствующих групп </a:t>
            </a:r>
            <a:r>
              <a:rPr lang="ru-RU" sz="2400" b="1" dirty="0"/>
              <a:t>(17,09%)</a:t>
            </a:r>
            <a:endParaRPr lang="ru-RU" b="1" dirty="0"/>
          </a:p>
        </p:txBody>
      </p:sp>
      <p:pic>
        <p:nvPicPr>
          <p:cNvPr id="7" name="Рисунок 6"/>
          <p:cNvPicPr>
            <a:picLocks noChangeAspect="1"/>
          </p:cNvPicPr>
          <p:nvPr/>
        </p:nvPicPr>
        <p:blipFill rotWithShape="1">
          <a:blip r:embed="rId3"/>
          <a:srcRect l="45758" t="38380" r="3812" b="30928"/>
          <a:stretch/>
        </p:blipFill>
        <p:spPr>
          <a:xfrm>
            <a:off x="8926538" y="3621024"/>
            <a:ext cx="3265462" cy="1589925"/>
          </a:xfrm>
          <a:prstGeom prst="rect">
            <a:avLst/>
          </a:prstGeom>
        </p:spPr>
      </p:pic>
    </p:spTree>
    <p:extLst>
      <p:ext uri="{BB962C8B-B14F-4D97-AF65-F5344CB8AC3E}">
        <p14:creationId xmlns:p14="http://schemas.microsoft.com/office/powerpoint/2010/main" val="2268316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264" y="195072"/>
            <a:ext cx="4901184" cy="5447645"/>
          </a:xfrm>
          <a:prstGeom prst="rect">
            <a:avLst/>
          </a:prstGeom>
          <a:noFill/>
        </p:spPr>
        <p:txBody>
          <a:bodyPr wrap="square" rtlCol="0">
            <a:spAutoFit/>
          </a:bodyPr>
          <a:lstStyle/>
          <a:p>
            <a:endParaRPr lang="ru-RU" dirty="0"/>
          </a:p>
          <a:p>
            <a:r>
              <a:rPr lang="ru-RU" sz="2400" b="1" dirty="0"/>
              <a:t>Задание №14- 26,58%</a:t>
            </a:r>
          </a:p>
          <a:p>
            <a:r>
              <a:rPr lang="ru-RU" sz="2400" dirty="0"/>
              <a:t>Выберите из приведённого ниже списка все названия соцветий, которые могут быть</a:t>
            </a:r>
          </a:p>
          <a:p>
            <a:r>
              <a:rPr lang="ru-RU" sz="2400" dirty="0"/>
              <a:t>у растений, принадлежащих к тому же семейству, что и Чина луговая.</a:t>
            </a:r>
          </a:p>
          <a:p>
            <a:r>
              <a:rPr lang="ru-RU" sz="2400" dirty="0"/>
              <a:t>1) серёжка</a:t>
            </a:r>
          </a:p>
          <a:p>
            <a:r>
              <a:rPr lang="ru-RU" sz="2400" dirty="0"/>
              <a:t>2) щиток</a:t>
            </a:r>
          </a:p>
          <a:p>
            <a:r>
              <a:rPr lang="ru-RU" sz="2400" dirty="0"/>
              <a:t>3) корзинка</a:t>
            </a:r>
          </a:p>
          <a:p>
            <a:r>
              <a:rPr lang="ru-RU" sz="2400" dirty="0"/>
              <a:t>4) кисть</a:t>
            </a:r>
          </a:p>
          <a:p>
            <a:r>
              <a:rPr lang="ru-RU" sz="2400" dirty="0"/>
              <a:t>5) головка</a:t>
            </a:r>
          </a:p>
          <a:p>
            <a:r>
              <a:rPr lang="ru-RU" sz="2400" dirty="0"/>
              <a:t>6) початок</a:t>
            </a:r>
          </a:p>
          <a:p>
            <a:r>
              <a:rPr lang="ru-RU" sz="2400" dirty="0"/>
              <a:t>7) зонтик</a:t>
            </a:r>
          </a:p>
          <a:p>
            <a:endParaRPr lang="ru-RU" dirty="0"/>
          </a:p>
        </p:txBody>
      </p:sp>
      <p:pic>
        <p:nvPicPr>
          <p:cNvPr id="3" name="Рисунок 2"/>
          <p:cNvPicPr>
            <a:picLocks noChangeAspect="1"/>
          </p:cNvPicPr>
          <p:nvPr/>
        </p:nvPicPr>
        <p:blipFill rotWithShape="1">
          <a:blip r:embed="rId2"/>
          <a:srcRect l="13557" t="26204" r="6273" b="6646"/>
          <a:stretch/>
        </p:blipFill>
        <p:spPr>
          <a:xfrm>
            <a:off x="5108448" y="195072"/>
            <a:ext cx="6786797" cy="4547616"/>
          </a:xfrm>
          <a:prstGeom prst="rect">
            <a:avLst/>
          </a:prstGeom>
        </p:spPr>
      </p:pic>
      <p:sp>
        <p:nvSpPr>
          <p:cNvPr id="4" name="Прямоугольник 3"/>
          <p:cNvSpPr/>
          <p:nvPr/>
        </p:nvSpPr>
        <p:spPr>
          <a:xfrm>
            <a:off x="7857384" y="5012174"/>
            <a:ext cx="3243196" cy="461665"/>
          </a:xfrm>
          <a:prstGeom prst="rect">
            <a:avLst/>
          </a:prstGeom>
        </p:spPr>
        <p:txBody>
          <a:bodyPr wrap="none">
            <a:spAutoFit/>
          </a:bodyPr>
          <a:lstStyle/>
          <a:p>
            <a:r>
              <a:rPr lang="ru-RU" sz="2400" b="1" dirty="0"/>
              <a:t>Задание №13 -  26,58%</a:t>
            </a:r>
          </a:p>
        </p:txBody>
      </p:sp>
    </p:spTree>
    <p:extLst>
      <p:ext uri="{BB962C8B-B14F-4D97-AF65-F5344CB8AC3E}">
        <p14:creationId xmlns:p14="http://schemas.microsoft.com/office/powerpoint/2010/main" val="397919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extLst>
              <p:ext uri="{D42A27DB-BD31-4B8C-83A1-F6EECF244321}">
                <p14:modId xmlns:p14="http://schemas.microsoft.com/office/powerpoint/2010/main" val="1205226121"/>
              </p:ext>
            </p:extLst>
          </p:nvPr>
        </p:nvGraphicFramePr>
        <p:xfrm>
          <a:off x="182880" y="316992"/>
          <a:ext cx="11631168" cy="5169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590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DC2687-6D56-4CB7-A9E3-5F20609AE932}"/>
              </a:ext>
            </a:extLst>
          </p:cNvPr>
          <p:cNvSpPr txBox="1"/>
          <p:nvPr/>
        </p:nvSpPr>
        <p:spPr>
          <a:xfrm>
            <a:off x="158495" y="134112"/>
            <a:ext cx="11533632" cy="1077218"/>
          </a:xfrm>
          <a:prstGeom prst="rect">
            <a:avLst/>
          </a:prstGeom>
          <a:noFill/>
        </p:spPr>
        <p:txBody>
          <a:bodyPr wrap="square" rtlCol="0">
            <a:spAutoFit/>
          </a:bodyPr>
          <a:lstStyle/>
          <a:p>
            <a:pPr algn="ctr"/>
            <a:r>
              <a:rPr lang="ru-RU" sz="3200" b="1" dirty="0">
                <a:solidFill>
                  <a:schemeClr val="accent5">
                    <a:lumMod val="75000"/>
                  </a:schemeClr>
                </a:solidFill>
              </a:rPr>
              <a:t>Результаты ВПР по биологии за 2024/2025 учебный год (статистика)</a:t>
            </a:r>
            <a:endParaRPr lang="ru-RU" dirty="0">
              <a:solidFill>
                <a:schemeClr val="accent5">
                  <a:lumMod val="75000"/>
                </a:schemeClr>
              </a:solidFill>
            </a:endParaRPr>
          </a:p>
        </p:txBody>
      </p:sp>
      <p:graphicFrame>
        <p:nvGraphicFramePr>
          <p:cNvPr id="8" name="Таблица 8">
            <a:extLst>
              <a:ext uri="{FF2B5EF4-FFF2-40B4-BE49-F238E27FC236}">
                <a16:creationId xmlns:a16="http://schemas.microsoft.com/office/drawing/2014/main" id="{A0CCDFDE-E198-4815-92CA-F0991B67CC52}"/>
              </a:ext>
            </a:extLst>
          </p:cNvPr>
          <p:cNvGraphicFramePr>
            <a:graphicFrameLocks noGrp="1"/>
          </p:cNvGraphicFramePr>
          <p:nvPr/>
        </p:nvGraphicFramePr>
        <p:xfrm>
          <a:off x="158495" y="1211331"/>
          <a:ext cx="11753090" cy="2653534"/>
        </p:xfrm>
        <a:graphic>
          <a:graphicData uri="http://schemas.openxmlformats.org/drawingml/2006/table">
            <a:tbl>
              <a:tblPr firstRow="1" bandRow="1">
                <a:tableStyleId>{2D5ABB26-0587-4C30-8999-92F81FD0307C}</a:tableStyleId>
              </a:tblPr>
              <a:tblGrid>
                <a:gridCol w="1767840">
                  <a:extLst>
                    <a:ext uri="{9D8B030D-6E8A-4147-A177-3AD203B41FA5}">
                      <a16:colId xmlns:a16="http://schemas.microsoft.com/office/drawing/2014/main" val="934371400"/>
                    </a:ext>
                  </a:extLst>
                </a:gridCol>
                <a:gridCol w="2231136">
                  <a:extLst>
                    <a:ext uri="{9D8B030D-6E8A-4147-A177-3AD203B41FA5}">
                      <a16:colId xmlns:a16="http://schemas.microsoft.com/office/drawing/2014/main" val="1432255046"/>
                    </a:ext>
                  </a:extLst>
                </a:gridCol>
                <a:gridCol w="1962912">
                  <a:extLst>
                    <a:ext uri="{9D8B030D-6E8A-4147-A177-3AD203B41FA5}">
                      <a16:colId xmlns:a16="http://schemas.microsoft.com/office/drawing/2014/main" val="2313447780"/>
                    </a:ext>
                  </a:extLst>
                </a:gridCol>
                <a:gridCol w="1987296">
                  <a:extLst>
                    <a:ext uri="{9D8B030D-6E8A-4147-A177-3AD203B41FA5}">
                      <a16:colId xmlns:a16="http://schemas.microsoft.com/office/drawing/2014/main" val="1351103285"/>
                    </a:ext>
                  </a:extLst>
                </a:gridCol>
                <a:gridCol w="2036064">
                  <a:extLst>
                    <a:ext uri="{9D8B030D-6E8A-4147-A177-3AD203B41FA5}">
                      <a16:colId xmlns:a16="http://schemas.microsoft.com/office/drawing/2014/main" val="2971144596"/>
                    </a:ext>
                  </a:extLst>
                </a:gridCol>
                <a:gridCol w="1767842">
                  <a:extLst>
                    <a:ext uri="{9D8B030D-6E8A-4147-A177-3AD203B41FA5}">
                      <a16:colId xmlns:a16="http://schemas.microsoft.com/office/drawing/2014/main" val="2770552654"/>
                    </a:ext>
                  </a:extLst>
                </a:gridCol>
              </a:tblGrid>
              <a:tr h="823510">
                <a:tc>
                  <a:txBody>
                    <a:bodyPr/>
                    <a:lstStyle/>
                    <a:p>
                      <a:pPr algn="ctr"/>
                      <a:r>
                        <a:rPr lang="ru-RU" sz="2400" b="1" dirty="0"/>
                        <a:t>Класс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t>Кол-во участников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937942"/>
                  </a:ext>
                </a:extLst>
              </a:tr>
              <a:tr h="457506">
                <a:tc>
                  <a:txBody>
                    <a:bodyPr/>
                    <a:lstStyle/>
                    <a:p>
                      <a:pPr algn="ctr"/>
                      <a:r>
                        <a:rPr lang="ru-RU" sz="2400" dirty="0"/>
                        <a:t>5 класс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t>506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t>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t>49,8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t>36,56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t>5,34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6666273"/>
                  </a:ext>
                </a:extLst>
              </a:tr>
              <a:tr h="457506">
                <a:tc>
                  <a:txBody>
                    <a:bodyPr/>
                    <a:lstStyle/>
                    <a:p>
                      <a:pPr algn="ctr"/>
                      <a:r>
                        <a:rPr lang="ru-RU" sz="2400" dirty="0"/>
                        <a:t>6 класс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t>293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0" i="0" u="none" strike="noStrike" dirty="0">
                          <a:solidFill>
                            <a:srgbClr val="000000"/>
                          </a:solidFill>
                          <a:effectLst/>
                          <a:latin typeface="Liberation Serif" panose="02020603050405020304" pitchFamily="18" charset="0"/>
                        </a:rPr>
                        <a:t>15,36</a:t>
                      </a:r>
                      <a:endParaRPr lang="ru-R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t>58,7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t>24,91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t>1,02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9977435"/>
                  </a:ext>
                </a:extLst>
              </a:tr>
              <a:tr h="457506">
                <a:tc>
                  <a:txBody>
                    <a:bodyPr/>
                    <a:lstStyle/>
                    <a:p>
                      <a:pPr algn="ctr"/>
                      <a:r>
                        <a:rPr lang="ru-RU" sz="2400" dirty="0"/>
                        <a:t>7 класс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t>16,46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t>58,23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t>5,06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4044252"/>
                  </a:ext>
                </a:extLst>
              </a:tr>
              <a:tr h="457506">
                <a:tc>
                  <a:txBody>
                    <a:bodyPr/>
                    <a:lstStyle/>
                    <a:p>
                      <a:pPr algn="ctr"/>
                      <a:r>
                        <a:rPr lang="ru-RU" sz="2400" dirty="0"/>
                        <a:t>8 класс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t>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t>11,29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t>45,16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t>40,32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t>3,23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9290473"/>
                  </a:ext>
                </a:extLst>
              </a:tr>
            </a:tbl>
          </a:graphicData>
        </a:graphic>
      </p:graphicFrame>
      <p:sp>
        <p:nvSpPr>
          <p:cNvPr id="16" name="TextBox 15">
            <a:extLst>
              <a:ext uri="{FF2B5EF4-FFF2-40B4-BE49-F238E27FC236}">
                <a16:creationId xmlns:a16="http://schemas.microsoft.com/office/drawing/2014/main" id="{7F2643D0-65FF-4744-A6EF-E2FBC18E802D}"/>
              </a:ext>
            </a:extLst>
          </p:cNvPr>
          <p:cNvSpPr txBox="1"/>
          <p:nvPr/>
        </p:nvSpPr>
        <p:spPr>
          <a:xfrm>
            <a:off x="646177" y="3864865"/>
            <a:ext cx="11265408" cy="584775"/>
          </a:xfrm>
          <a:prstGeom prst="rect">
            <a:avLst/>
          </a:prstGeom>
          <a:noFill/>
        </p:spPr>
        <p:txBody>
          <a:bodyPr wrap="square">
            <a:spAutoFit/>
          </a:bodyPr>
          <a:lstStyle/>
          <a:p>
            <a:pPr algn="ctr"/>
            <a:r>
              <a:rPr lang="ru-RU" sz="3200" b="1" dirty="0">
                <a:solidFill>
                  <a:schemeClr val="accent5">
                    <a:lumMod val="75000"/>
                  </a:schemeClr>
                </a:solidFill>
              </a:rPr>
              <a:t>Соответствие отметок за работу и по журналу (%)	</a:t>
            </a:r>
            <a:r>
              <a:rPr lang="ru-RU" dirty="0"/>
              <a:t>	</a:t>
            </a:r>
          </a:p>
        </p:txBody>
      </p:sp>
      <p:graphicFrame>
        <p:nvGraphicFramePr>
          <p:cNvPr id="17" name="Таблица 17">
            <a:extLst>
              <a:ext uri="{FF2B5EF4-FFF2-40B4-BE49-F238E27FC236}">
                <a16:creationId xmlns:a16="http://schemas.microsoft.com/office/drawing/2014/main" id="{A8EB9C94-26FC-490A-8DFF-05C55767D7FB}"/>
              </a:ext>
            </a:extLst>
          </p:cNvPr>
          <p:cNvGraphicFramePr>
            <a:graphicFrameLocks noGrp="1"/>
          </p:cNvGraphicFramePr>
          <p:nvPr/>
        </p:nvGraphicFramePr>
        <p:xfrm>
          <a:off x="158493" y="4503669"/>
          <a:ext cx="11753092" cy="2286000"/>
        </p:xfrm>
        <a:graphic>
          <a:graphicData uri="http://schemas.openxmlformats.org/drawingml/2006/table">
            <a:tbl>
              <a:tblPr firstRow="1" bandRow="1">
                <a:tableStyleId>{5940675A-B579-460E-94D1-54222C63F5DA}</a:tableStyleId>
              </a:tblPr>
              <a:tblGrid>
                <a:gridCol w="2938273">
                  <a:extLst>
                    <a:ext uri="{9D8B030D-6E8A-4147-A177-3AD203B41FA5}">
                      <a16:colId xmlns:a16="http://schemas.microsoft.com/office/drawing/2014/main" val="3858462190"/>
                    </a:ext>
                  </a:extLst>
                </a:gridCol>
                <a:gridCol w="2938273">
                  <a:extLst>
                    <a:ext uri="{9D8B030D-6E8A-4147-A177-3AD203B41FA5}">
                      <a16:colId xmlns:a16="http://schemas.microsoft.com/office/drawing/2014/main" val="2509798426"/>
                    </a:ext>
                  </a:extLst>
                </a:gridCol>
                <a:gridCol w="2938273">
                  <a:extLst>
                    <a:ext uri="{9D8B030D-6E8A-4147-A177-3AD203B41FA5}">
                      <a16:colId xmlns:a16="http://schemas.microsoft.com/office/drawing/2014/main" val="1571474877"/>
                    </a:ext>
                  </a:extLst>
                </a:gridCol>
                <a:gridCol w="2938273">
                  <a:extLst>
                    <a:ext uri="{9D8B030D-6E8A-4147-A177-3AD203B41FA5}">
                      <a16:colId xmlns:a16="http://schemas.microsoft.com/office/drawing/2014/main" val="3582056357"/>
                    </a:ext>
                  </a:extLst>
                </a:gridCol>
              </a:tblGrid>
              <a:tr h="370840">
                <a:tc>
                  <a:txBody>
                    <a:bodyPr/>
                    <a:lstStyle/>
                    <a:p>
                      <a:pPr algn="ctr"/>
                      <a:r>
                        <a:rPr lang="ru-RU" sz="2400" dirty="0"/>
                        <a:t>Класс </a:t>
                      </a:r>
                    </a:p>
                  </a:txBody>
                  <a:tcPr/>
                </a:tc>
                <a:tc>
                  <a:txBody>
                    <a:bodyPr/>
                    <a:lstStyle/>
                    <a:p>
                      <a:pPr algn="ctr"/>
                      <a:r>
                        <a:rPr lang="ru-RU" sz="2400" dirty="0"/>
                        <a:t>Понизили </a:t>
                      </a:r>
                    </a:p>
                  </a:txBody>
                  <a:tcPr/>
                </a:tc>
                <a:tc>
                  <a:txBody>
                    <a:bodyPr/>
                    <a:lstStyle/>
                    <a:p>
                      <a:pPr algn="ctr"/>
                      <a:r>
                        <a:rPr lang="ru-RU" sz="2400" dirty="0"/>
                        <a:t>Подтвердили </a:t>
                      </a:r>
                    </a:p>
                  </a:txBody>
                  <a:tcPr/>
                </a:tc>
                <a:tc>
                  <a:txBody>
                    <a:bodyPr/>
                    <a:lstStyle/>
                    <a:p>
                      <a:pPr algn="ctr"/>
                      <a:r>
                        <a:rPr lang="ru-RU" sz="2400" dirty="0"/>
                        <a:t>Повысили </a:t>
                      </a:r>
                    </a:p>
                  </a:txBody>
                  <a:tcPr/>
                </a:tc>
                <a:extLst>
                  <a:ext uri="{0D108BD9-81ED-4DB2-BD59-A6C34878D82A}">
                    <a16:rowId xmlns:a16="http://schemas.microsoft.com/office/drawing/2014/main" val="3610179891"/>
                  </a:ext>
                </a:extLst>
              </a:tr>
              <a:tr h="370840">
                <a:tc>
                  <a:txBody>
                    <a:bodyPr/>
                    <a:lstStyle/>
                    <a:p>
                      <a:pPr algn="ctr"/>
                      <a:r>
                        <a:rPr lang="ru-RU" sz="2400" dirty="0"/>
                        <a:t>5 класс</a:t>
                      </a:r>
                    </a:p>
                  </a:txBody>
                  <a:tcPr/>
                </a:tc>
                <a:tc>
                  <a:txBody>
                    <a:bodyPr/>
                    <a:lstStyle/>
                    <a:p>
                      <a:pPr algn="ctr"/>
                      <a:r>
                        <a:rPr lang="ru-RU" sz="2400" dirty="0"/>
                        <a:t>27,67	</a:t>
                      </a:r>
                    </a:p>
                  </a:txBody>
                  <a:tcPr/>
                </a:tc>
                <a:tc>
                  <a:txBody>
                    <a:bodyPr/>
                    <a:lstStyle/>
                    <a:p>
                      <a:pPr algn="ctr"/>
                      <a:r>
                        <a:rPr lang="ru-RU" sz="2400" dirty="0"/>
                        <a:t>66,01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400" dirty="0"/>
                        <a:t>6,32</a:t>
                      </a:r>
                    </a:p>
                  </a:txBody>
                  <a:tcPr/>
                </a:tc>
                <a:extLst>
                  <a:ext uri="{0D108BD9-81ED-4DB2-BD59-A6C34878D82A}">
                    <a16:rowId xmlns:a16="http://schemas.microsoft.com/office/drawing/2014/main" val="1592136481"/>
                  </a:ext>
                </a:extLst>
              </a:tr>
              <a:tr h="370840">
                <a:tc>
                  <a:txBody>
                    <a:bodyPr/>
                    <a:lstStyle/>
                    <a:p>
                      <a:pPr algn="ctr"/>
                      <a:r>
                        <a:rPr lang="ru-RU" sz="2400" dirty="0"/>
                        <a:t>6 класс</a:t>
                      </a:r>
                    </a:p>
                  </a:txBody>
                  <a:tcPr/>
                </a:tc>
                <a:tc>
                  <a:txBody>
                    <a:bodyPr/>
                    <a:lstStyle/>
                    <a:p>
                      <a:pPr algn="ctr"/>
                      <a:r>
                        <a:rPr lang="ru-RU" sz="2400" dirty="0"/>
                        <a:t>46,58	</a:t>
                      </a:r>
                    </a:p>
                  </a:txBody>
                  <a:tcPr/>
                </a:tc>
                <a:tc>
                  <a:txBody>
                    <a:bodyPr/>
                    <a:lstStyle/>
                    <a:p>
                      <a:pPr algn="ctr"/>
                      <a:r>
                        <a:rPr lang="ru-RU" sz="2400" dirty="0"/>
                        <a:t>51,37	</a:t>
                      </a:r>
                    </a:p>
                  </a:txBody>
                  <a:tcPr/>
                </a:tc>
                <a:tc>
                  <a:txBody>
                    <a:bodyPr/>
                    <a:lstStyle/>
                    <a:p>
                      <a:pPr algn="ctr"/>
                      <a:r>
                        <a:rPr lang="ru-RU" sz="2400" dirty="0"/>
                        <a:t>2,05</a:t>
                      </a:r>
                    </a:p>
                  </a:txBody>
                  <a:tcPr/>
                </a:tc>
                <a:extLst>
                  <a:ext uri="{0D108BD9-81ED-4DB2-BD59-A6C34878D82A}">
                    <a16:rowId xmlns:a16="http://schemas.microsoft.com/office/drawing/2014/main" val="3772066323"/>
                  </a:ext>
                </a:extLst>
              </a:tr>
              <a:tr h="370840">
                <a:tc>
                  <a:txBody>
                    <a:bodyPr/>
                    <a:lstStyle/>
                    <a:p>
                      <a:pPr algn="ctr"/>
                      <a:r>
                        <a:rPr lang="ru-RU" sz="2400" dirty="0"/>
                        <a:t>7 класс</a:t>
                      </a:r>
                    </a:p>
                  </a:txBody>
                  <a:tcPr/>
                </a:tc>
                <a:tc>
                  <a:txBody>
                    <a:bodyPr/>
                    <a:lstStyle/>
                    <a:p>
                      <a:pPr algn="ctr"/>
                      <a:r>
                        <a:rPr lang="ru-RU" sz="2400" dirty="0"/>
                        <a:t>31,65</a:t>
                      </a:r>
                    </a:p>
                  </a:txBody>
                  <a:tcPr/>
                </a:tc>
                <a:tc>
                  <a:txBody>
                    <a:bodyPr/>
                    <a:lstStyle/>
                    <a:p>
                      <a:pPr algn="ctr"/>
                      <a:r>
                        <a:rPr lang="ru-RU" sz="2400" dirty="0"/>
                        <a:t>68,35</a:t>
                      </a:r>
                    </a:p>
                  </a:txBody>
                  <a:tcPr/>
                </a:tc>
                <a:tc>
                  <a:txBody>
                    <a:bodyPr/>
                    <a:lstStyle/>
                    <a:p>
                      <a:pPr algn="ctr"/>
                      <a:r>
                        <a:rPr lang="ru-RU" sz="2400" dirty="0"/>
                        <a:t>0</a:t>
                      </a:r>
                    </a:p>
                  </a:txBody>
                  <a:tcPr/>
                </a:tc>
                <a:extLst>
                  <a:ext uri="{0D108BD9-81ED-4DB2-BD59-A6C34878D82A}">
                    <a16:rowId xmlns:a16="http://schemas.microsoft.com/office/drawing/2014/main" val="3481011171"/>
                  </a:ext>
                </a:extLst>
              </a:tr>
              <a:tr h="370840">
                <a:tc>
                  <a:txBody>
                    <a:bodyPr/>
                    <a:lstStyle/>
                    <a:p>
                      <a:pPr algn="ctr"/>
                      <a:r>
                        <a:rPr lang="ru-RU" sz="2400" dirty="0"/>
                        <a:t>8 класс</a:t>
                      </a:r>
                    </a:p>
                  </a:txBody>
                  <a:tcPr/>
                </a:tc>
                <a:tc>
                  <a:txBody>
                    <a:bodyPr/>
                    <a:lstStyle/>
                    <a:p>
                      <a:pPr algn="ctr"/>
                      <a:r>
                        <a:rPr lang="ru-RU" sz="2400" dirty="0"/>
                        <a:t>18,33</a:t>
                      </a:r>
                    </a:p>
                  </a:txBody>
                  <a:tcPr/>
                </a:tc>
                <a:tc>
                  <a:txBody>
                    <a:bodyPr/>
                    <a:lstStyle/>
                    <a:p>
                      <a:pPr algn="ctr"/>
                      <a:r>
                        <a:rPr lang="ru-RU" sz="2400" dirty="0"/>
                        <a:t>70</a:t>
                      </a:r>
                    </a:p>
                  </a:txBody>
                  <a:tcPr/>
                </a:tc>
                <a:tc>
                  <a:txBody>
                    <a:bodyPr/>
                    <a:lstStyle/>
                    <a:p>
                      <a:pPr algn="ctr"/>
                      <a:r>
                        <a:rPr lang="ru-RU" sz="2400" dirty="0"/>
                        <a:t>11,67</a:t>
                      </a:r>
                    </a:p>
                  </a:txBody>
                  <a:tcPr/>
                </a:tc>
                <a:extLst>
                  <a:ext uri="{0D108BD9-81ED-4DB2-BD59-A6C34878D82A}">
                    <a16:rowId xmlns:a16="http://schemas.microsoft.com/office/drawing/2014/main" val="2623826894"/>
                  </a:ext>
                </a:extLst>
              </a:tr>
            </a:tbl>
          </a:graphicData>
        </a:graphic>
      </p:graphicFrame>
    </p:spTree>
    <p:extLst>
      <p:ext uri="{BB962C8B-B14F-4D97-AF65-F5344CB8AC3E}">
        <p14:creationId xmlns:p14="http://schemas.microsoft.com/office/powerpoint/2010/main" val="3657860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a:graphicFrameLocks/>
          </p:cNvGraphicFramePr>
          <p:nvPr>
            <p:extLst>
              <p:ext uri="{D42A27DB-BD31-4B8C-83A1-F6EECF244321}">
                <p14:modId xmlns:p14="http://schemas.microsoft.com/office/powerpoint/2010/main" val="2386187606"/>
              </p:ext>
            </p:extLst>
          </p:nvPr>
        </p:nvGraphicFramePr>
        <p:xfrm>
          <a:off x="109728" y="219456"/>
          <a:ext cx="11887200" cy="54498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0501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0688" y="144810"/>
            <a:ext cx="10680192" cy="1200329"/>
          </a:xfrm>
          <a:prstGeom prst="rect">
            <a:avLst/>
          </a:prstGeom>
        </p:spPr>
        <p:txBody>
          <a:bodyPr wrap="square">
            <a:spAutoFit/>
          </a:bodyPr>
          <a:lstStyle/>
          <a:p>
            <a:pPr lvl="0"/>
            <a:r>
              <a:rPr lang="ru-RU" sz="2400" b="1" dirty="0">
                <a:solidFill>
                  <a:prstClr val="black"/>
                </a:solidFill>
              </a:rPr>
              <a:t>Задания, показавшие наименьшие результаты</a:t>
            </a:r>
          </a:p>
          <a:p>
            <a:pPr lvl="0"/>
            <a:endParaRPr lang="ru-RU" sz="2400" b="1" dirty="0">
              <a:solidFill>
                <a:prstClr val="black"/>
              </a:solidFill>
            </a:endParaRPr>
          </a:p>
          <a:p>
            <a:pPr lvl="0"/>
            <a:endParaRPr lang="ru-RU" sz="2400" dirty="0">
              <a:solidFill>
                <a:prstClr val="black"/>
              </a:solidFill>
            </a:endParaRPr>
          </a:p>
        </p:txBody>
      </p:sp>
      <p:pic>
        <p:nvPicPr>
          <p:cNvPr id="5" name="Рисунок 4"/>
          <p:cNvPicPr>
            <a:picLocks noChangeAspect="1"/>
          </p:cNvPicPr>
          <p:nvPr/>
        </p:nvPicPr>
        <p:blipFill rotWithShape="1">
          <a:blip r:embed="rId2"/>
          <a:srcRect l="15606" t="10816" r="8155" b="16138"/>
          <a:stretch/>
        </p:blipFill>
        <p:spPr>
          <a:xfrm>
            <a:off x="280416" y="573024"/>
            <a:ext cx="6839712" cy="5242560"/>
          </a:xfrm>
          <a:prstGeom prst="rect">
            <a:avLst/>
          </a:prstGeom>
        </p:spPr>
      </p:pic>
      <p:sp>
        <p:nvSpPr>
          <p:cNvPr id="6" name="TextBox 5"/>
          <p:cNvSpPr txBox="1"/>
          <p:nvPr/>
        </p:nvSpPr>
        <p:spPr>
          <a:xfrm>
            <a:off x="316992" y="6071616"/>
            <a:ext cx="5193792" cy="369332"/>
          </a:xfrm>
          <a:prstGeom prst="rect">
            <a:avLst/>
          </a:prstGeom>
          <a:noFill/>
        </p:spPr>
        <p:txBody>
          <a:bodyPr wrap="square" rtlCol="0">
            <a:spAutoFit/>
          </a:bodyPr>
          <a:lstStyle/>
          <a:p>
            <a:r>
              <a:rPr lang="ru-RU" b="1" dirty="0"/>
              <a:t>Задание №8 – 22,58%</a:t>
            </a:r>
          </a:p>
        </p:txBody>
      </p:sp>
      <p:sp>
        <p:nvSpPr>
          <p:cNvPr id="7" name="Прямоугольник 6"/>
          <p:cNvSpPr/>
          <p:nvPr/>
        </p:nvSpPr>
        <p:spPr>
          <a:xfrm>
            <a:off x="7229856" y="144810"/>
            <a:ext cx="4620768" cy="4247317"/>
          </a:xfrm>
          <a:prstGeom prst="rect">
            <a:avLst/>
          </a:prstGeom>
        </p:spPr>
        <p:txBody>
          <a:bodyPr wrap="square">
            <a:spAutoFit/>
          </a:bodyPr>
          <a:lstStyle/>
          <a:p>
            <a:r>
              <a:rPr lang="ru-RU" dirty="0"/>
              <a:t>9.1. У представителей какого рода человекообразных обезьян самый высокий показатель</a:t>
            </a:r>
          </a:p>
          <a:p>
            <a:r>
              <a:rPr lang="ru-RU" dirty="0"/>
              <a:t>отношения массы мозга к массе тела?</a:t>
            </a:r>
          </a:p>
          <a:p>
            <a:r>
              <a:rPr lang="ru-RU" dirty="0"/>
              <a:t>Ответ: </a:t>
            </a:r>
          </a:p>
          <a:p>
            <a:r>
              <a:rPr lang="ru-RU" dirty="0"/>
              <a:t>Какие человекообразные обезьяны лучше всех приспособились к жизни в кронах деревьев?</a:t>
            </a:r>
          </a:p>
          <a:p>
            <a:r>
              <a:rPr lang="ru-RU" dirty="0"/>
              <a:t>Назовите двух представителей.</a:t>
            </a:r>
          </a:p>
          <a:p>
            <a:r>
              <a:rPr lang="ru-RU" dirty="0"/>
              <a:t>Ответ: </a:t>
            </a:r>
          </a:p>
          <a:p>
            <a:r>
              <a:rPr lang="ru-RU" dirty="0"/>
              <a:t>9.2. Какой из приведённых признаков может служить доказательством принадлежности всех</a:t>
            </a:r>
          </a:p>
          <a:p>
            <a:r>
              <a:rPr lang="ru-RU" dirty="0"/>
              <a:t>приматов к классу Млекопитающие?</a:t>
            </a:r>
          </a:p>
          <a:p>
            <a:r>
              <a:rPr lang="ru-RU" dirty="0"/>
              <a:t>Ответ:</a:t>
            </a:r>
          </a:p>
        </p:txBody>
      </p:sp>
      <p:sp>
        <p:nvSpPr>
          <p:cNvPr id="8" name="Прямоугольник 7"/>
          <p:cNvSpPr/>
          <p:nvPr/>
        </p:nvSpPr>
        <p:spPr>
          <a:xfrm>
            <a:off x="7485888" y="4609838"/>
            <a:ext cx="2947211" cy="400110"/>
          </a:xfrm>
          <a:prstGeom prst="rect">
            <a:avLst/>
          </a:prstGeom>
        </p:spPr>
        <p:txBody>
          <a:bodyPr wrap="square">
            <a:spAutoFit/>
          </a:bodyPr>
          <a:lstStyle/>
          <a:p>
            <a:r>
              <a:rPr lang="ru-RU" sz="2000" b="1" dirty="0"/>
              <a:t>Задание №9.2 – 22,58%</a:t>
            </a:r>
          </a:p>
        </p:txBody>
      </p:sp>
    </p:spTree>
    <p:extLst>
      <p:ext uri="{BB962C8B-B14F-4D97-AF65-F5344CB8AC3E}">
        <p14:creationId xmlns:p14="http://schemas.microsoft.com/office/powerpoint/2010/main" val="4068638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456" y="121920"/>
            <a:ext cx="6156960" cy="1846659"/>
          </a:xfrm>
          <a:prstGeom prst="rect">
            <a:avLst/>
          </a:prstGeom>
          <a:noFill/>
        </p:spPr>
        <p:txBody>
          <a:bodyPr wrap="square" rtlCol="0">
            <a:spAutoFit/>
          </a:bodyPr>
          <a:lstStyle/>
          <a:p>
            <a:r>
              <a:rPr lang="ru-RU" sz="2400" b="1" dirty="0"/>
              <a:t>Задание №16</a:t>
            </a:r>
          </a:p>
          <a:p>
            <a:r>
              <a:rPr lang="ru-RU" sz="2400" dirty="0"/>
              <a:t>16.1. – 43,55%</a:t>
            </a:r>
          </a:p>
          <a:p>
            <a:r>
              <a:rPr lang="ru-RU" sz="2400" dirty="0"/>
              <a:t>16.2 – 27,42%</a:t>
            </a:r>
          </a:p>
          <a:p>
            <a:r>
              <a:rPr lang="ru-RU" sz="2400" dirty="0"/>
              <a:t>16.3 – 26,61%</a:t>
            </a:r>
          </a:p>
          <a:p>
            <a:endParaRPr lang="ru-RU" dirty="0"/>
          </a:p>
        </p:txBody>
      </p:sp>
      <p:pic>
        <p:nvPicPr>
          <p:cNvPr id="3" name="Рисунок 2"/>
          <p:cNvPicPr>
            <a:picLocks noChangeAspect="1"/>
          </p:cNvPicPr>
          <p:nvPr/>
        </p:nvPicPr>
        <p:blipFill rotWithShape="1">
          <a:blip r:embed="rId2"/>
          <a:srcRect l="15691" t="25257" r="8282" b="8696"/>
          <a:stretch/>
        </p:blipFill>
        <p:spPr>
          <a:xfrm>
            <a:off x="121920" y="1694688"/>
            <a:ext cx="6313389" cy="4387736"/>
          </a:xfrm>
          <a:prstGeom prst="rect">
            <a:avLst/>
          </a:prstGeom>
        </p:spPr>
      </p:pic>
      <p:sp>
        <p:nvSpPr>
          <p:cNvPr id="4" name="Прямоугольник 3"/>
          <p:cNvSpPr/>
          <p:nvPr/>
        </p:nvSpPr>
        <p:spPr>
          <a:xfrm>
            <a:off x="6376416" y="304628"/>
            <a:ext cx="5718048" cy="4524315"/>
          </a:xfrm>
          <a:prstGeom prst="rect">
            <a:avLst/>
          </a:prstGeom>
        </p:spPr>
        <p:txBody>
          <a:bodyPr wrap="square">
            <a:spAutoFit/>
          </a:bodyPr>
          <a:lstStyle/>
          <a:p>
            <a:r>
              <a:rPr lang="ru-RU" dirty="0"/>
              <a:t>3.1. Определите тип развития насекомых, приведённых в списке. Запишите цифры, под которыми указаны насекомые, в соответствующую ячейку таблицы.</a:t>
            </a:r>
          </a:p>
          <a:p>
            <a:r>
              <a:rPr lang="ru-RU" dirty="0"/>
              <a:t>Развитие с полным превращением</a:t>
            </a:r>
          </a:p>
          <a:p>
            <a:r>
              <a:rPr lang="ru-RU" dirty="0"/>
              <a:t>Развитие с неполным превращением</a:t>
            </a:r>
          </a:p>
          <a:p>
            <a:r>
              <a:rPr lang="ru-RU" dirty="0"/>
              <a:t>3.2. Какой тип развития характерен для виноградной</a:t>
            </a:r>
          </a:p>
          <a:p>
            <a:r>
              <a:rPr lang="ru-RU" dirty="0"/>
              <a:t>улитки, изображённой на рисунке? Обоснуйте свой</a:t>
            </a:r>
          </a:p>
          <a:p>
            <a:r>
              <a:rPr lang="ru-RU" dirty="0"/>
              <a:t>ответ.</a:t>
            </a:r>
          </a:p>
          <a:p>
            <a:r>
              <a:rPr lang="ru-RU" dirty="0"/>
              <a:t>ИЛИ</a:t>
            </a:r>
          </a:p>
          <a:p>
            <a:r>
              <a:rPr lang="ru-RU" dirty="0"/>
              <a:t>3.1. Определите тип питания организмов, приведённых в списке. Запишите цифры, под которыми указаны организмы, в соответствующую ячейку таблицы (автотрофное, гетеротрофное)</a:t>
            </a:r>
          </a:p>
          <a:p>
            <a:r>
              <a:rPr lang="ru-RU" dirty="0"/>
              <a:t>3.2. Какой тип питания характерен для инфузории</a:t>
            </a:r>
          </a:p>
          <a:p>
            <a:r>
              <a:rPr lang="ru-RU" dirty="0"/>
              <a:t>туфельки, изображённой на рисунке? Обоснуйте свой</a:t>
            </a:r>
          </a:p>
          <a:p>
            <a:r>
              <a:rPr lang="ru-RU" dirty="0"/>
              <a:t>ответ.</a:t>
            </a:r>
          </a:p>
        </p:txBody>
      </p:sp>
      <p:sp>
        <p:nvSpPr>
          <p:cNvPr id="5" name="TextBox 4"/>
          <p:cNvSpPr txBox="1"/>
          <p:nvPr/>
        </p:nvSpPr>
        <p:spPr>
          <a:xfrm>
            <a:off x="6766560" y="5157216"/>
            <a:ext cx="2901696" cy="707886"/>
          </a:xfrm>
          <a:prstGeom prst="rect">
            <a:avLst/>
          </a:prstGeom>
          <a:noFill/>
        </p:spPr>
        <p:txBody>
          <a:bodyPr wrap="square" rtlCol="0">
            <a:spAutoFit/>
          </a:bodyPr>
          <a:lstStyle/>
          <a:p>
            <a:r>
              <a:rPr lang="ru-RU" sz="2000" b="1" dirty="0"/>
              <a:t>Задание 3.1. -  41,13%</a:t>
            </a:r>
          </a:p>
          <a:p>
            <a:r>
              <a:rPr lang="ru-RU" sz="2000" b="1" dirty="0"/>
              <a:t>Задание 3.2. -  43,55%</a:t>
            </a:r>
          </a:p>
        </p:txBody>
      </p:sp>
    </p:spTree>
    <p:extLst>
      <p:ext uri="{BB962C8B-B14F-4D97-AF65-F5344CB8AC3E}">
        <p14:creationId xmlns:p14="http://schemas.microsoft.com/office/powerpoint/2010/main" val="3558684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extLst>
              <p:ext uri="{D42A27DB-BD31-4B8C-83A1-F6EECF244321}">
                <p14:modId xmlns:p14="http://schemas.microsoft.com/office/powerpoint/2010/main" val="1803499907"/>
              </p:ext>
            </p:extLst>
          </p:nvPr>
        </p:nvGraphicFramePr>
        <p:xfrm>
          <a:off x="195072" y="195072"/>
          <a:ext cx="11728704" cy="5620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7140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FE163CFC-BB2A-459C-9A0D-52C3A2E3969F}"/>
              </a:ext>
            </a:extLst>
          </p:cNvPr>
          <p:cNvGraphicFramePr>
            <a:graphicFrameLocks noGrp="1"/>
          </p:cNvGraphicFramePr>
          <p:nvPr/>
        </p:nvGraphicFramePr>
        <p:xfrm>
          <a:off x="301752" y="326009"/>
          <a:ext cx="11801856" cy="5834212"/>
        </p:xfrm>
        <a:graphic>
          <a:graphicData uri="http://schemas.openxmlformats.org/drawingml/2006/table">
            <a:tbl>
              <a:tblPr firstRow="1" bandRow="1">
                <a:tableStyleId>{2D5ABB26-0587-4C30-8999-92F81FD0307C}</a:tableStyleId>
              </a:tblPr>
              <a:tblGrid>
                <a:gridCol w="2535936">
                  <a:extLst>
                    <a:ext uri="{9D8B030D-6E8A-4147-A177-3AD203B41FA5}">
                      <a16:colId xmlns:a16="http://schemas.microsoft.com/office/drawing/2014/main" val="1680279354"/>
                    </a:ext>
                  </a:extLst>
                </a:gridCol>
                <a:gridCol w="9265920">
                  <a:extLst>
                    <a:ext uri="{9D8B030D-6E8A-4147-A177-3AD203B41FA5}">
                      <a16:colId xmlns:a16="http://schemas.microsoft.com/office/drawing/2014/main" val="2511028674"/>
                    </a:ext>
                  </a:extLst>
                </a:gridCol>
              </a:tblGrid>
              <a:tr h="370840">
                <a:tc>
                  <a:txBody>
                    <a:bodyPr/>
                    <a:lstStyle/>
                    <a:p>
                      <a:r>
                        <a:rPr lang="ru-RU" sz="2000" dirty="0"/>
                        <a:t>№  / % выполнения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Задание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9083702"/>
                  </a:ext>
                </a:extLst>
              </a:tr>
              <a:tr h="370840">
                <a:tc>
                  <a:txBody>
                    <a:bodyPr/>
                    <a:lstStyle/>
                    <a:p>
                      <a:r>
                        <a:rPr lang="ru-RU" sz="2000" dirty="0"/>
                        <a:t>Формат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4593551"/>
                  </a:ext>
                </a:extLst>
              </a:tr>
              <a:tr h="439590">
                <a:tc>
                  <a:txBody>
                    <a:bodyPr/>
                    <a:lstStyle/>
                    <a:p>
                      <a:r>
                        <a:rPr lang="ru-RU" sz="2000" dirty="0"/>
                        <a:t>Содержание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4500783"/>
                  </a:ext>
                </a:extLst>
              </a:tr>
              <a:tr h="4602142">
                <a:tc>
                  <a:txBody>
                    <a:bodyPr/>
                    <a:lstStyle/>
                    <a:p>
                      <a:r>
                        <a:rPr lang="ru-RU" sz="2000" dirty="0"/>
                        <a:t>Пример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000" dirty="0"/>
                    </a:p>
                    <a:p>
                      <a:endParaRPr lang="ru-RU" sz="2000" dirty="0"/>
                    </a:p>
                    <a:p>
                      <a:endParaRPr lang="ru-RU" sz="2000" dirty="0"/>
                    </a:p>
                    <a:p>
                      <a:endParaRPr lang="ru-RU" sz="2000" dirty="0"/>
                    </a:p>
                    <a:p>
                      <a:endParaRPr lang="ru-RU" sz="2000" dirty="0"/>
                    </a:p>
                    <a:p>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8050938"/>
                  </a:ext>
                </a:extLst>
              </a:tr>
            </a:tbl>
          </a:graphicData>
        </a:graphic>
      </p:graphicFrame>
    </p:spTree>
    <p:extLst>
      <p:ext uri="{BB962C8B-B14F-4D97-AF65-F5344CB8AC3E}">
        <p14:creationId xmlns:p14="http://schemas.microsoft.com/office/powerpoint/2010/main" val="3734680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271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608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id="{BC58DE84-9962-4AA5-8F7D-DF14AB159633}"/>
              </a:ext>
            </a:extLst>
          </p:cNvPr>
          <p:cNvGraphicFramePr>
            <a:graphicFrameLocks noGrp="1"/>
          </p:cNvGraphicFramePr>
          <p:nvPr/>
        </p:nvGraphicFramePr>
        <p:xfrm>
          <a:off x="699274" y="484508"/>
          <a:ext cx="10883126" cy="4411821"/>
        </p:xfrm>
        <a:graphic>
          <a:graphicData uri="http://schemas.openxmlformats.org/drawingml/2006/table">
            <a:tbl>
              <a:tblPr/>
              <a:tblGrid>
                <a:gridCol w="1176724">
                  <a:extLst>
                    <a:ext uri="{9D8B030D-6E8A-4147-A177-3AD203B41FA5}">
                      <a16:colId xmlns:a16="http://schemas.microsoft.com/office/drawing/2014/main" val="3235656273"/>
                    </a:ext>
                  </a:extLst>
                </a:gridCol>
                <a:gridCol w="1176724">
                  <a:extLst>
                    <a:ext uri="{9D8B030D-6E8A-4147-A177-3AD203B41FA5}">
                      <a16:colId xmlns:a16="http://schemas.microsoft.com/office/drawing/2014/main" val="3407348527"/>
                    </a:ext>
                  </a:extLst>
                </a:gridCol>
                <a:gridCol w="1799694">
                  <a:extLst>
                    <a:ext uri="{9D8B030D-6E8A-4147-A177-3AD203B41FA5}">
                      <a16:colId xmlns:a16="http://schemas.microsoft.com/office/drawing/2014/main" val="4236243576"/>
                    </a:ext>
                  </a:extLst>
                </a:gridCol>
                <a:gridCol w="1072896">
                  <a:extLst>
                    <a:ext uri="{9D8B030D-6E8A-4147-A177-3AD203B41FA5}">
                      <a16:colId xmlns:a16="http://schemas.microsoft.com/office/drawing/2014/main" val="1276120383"/>
                    </a:ext>
                  </a:extLst>
                </a:gridCol>
                <a:gridCol w="1267968">
                  <a:extLst>
                    <a:ext uri="{9D8B030D-6E8A-4147-A177-3AD203B41FA5}">
                      <a16:colId xmlns:a16="http://schemas.microsoft.com/office/drawing/2014/main" val="1939311506"/>
                    </a:ext>
                  </a:extLst>
                </a:gridCol>
                <a:gridCol w="1170432">
                  <a:extLst>
                    <a:ext uri="{9D8B030D-6E8A-4147-A177-3AD203B41FA5}">
                      <a16:colId xmlns:a16="http://schemas.microsoft.com/office/drawing/2014/main" val="3218132352"/>
                    </a:ext>
                  </a:extLst>
                </a:gridCol>
                <a:gridCol w="1524000">
                  <a:extLst>
                    <a:ext uri="{9D8B030D-6E8A-4147-A177-3AD203B41FA5}">
                      <a16:colId xmlns:a16="http://schemas.microsoft.com/office/drawing/2014/main" val="4284084592"/>
                    </a:ext>
                  </a:extLst>
                </a:gridCol>
                <a:gridCol w="1694688">
                  <a:extLst>
                    <a:ext uri="{9D8B030D-6E8A-4147-A177-3AD203B41FA5}">
                      <a16:colId xmlns:a16="http://schemas.microsoft.com/office/drawing/2014/main" val="1042719094"/>
                    </a:ext>
                  </a:extLst>
                </a:gridCol>
              </a:tblGrid>
              <a:tr h="515236">
                <a:tc gridSpan="8">
                  <a:txBody>
                    <a:bodyPr/>
                    <a:lstStyle/>
                    <a:p>
                      <a:pPr algn="ctr" fontAlgn="b"/>
                      <a:r>
                        <a:rPr lang="ru-RU" sz="2800" b="1" i="0" u="none" strike="noStrike" dirty="0">
                          <a:solidFill>
                            <a:schemeClr val="accent5">
                              <a:lumMod val="75000"/>
                            </a:schemeClr>
                          </a:solidFill>
                          <a:effectLst/>
                          <a:latin typeface="Liberation Serif" panose="02020603050405020304" pitchFamily="18" charset="0"/>
                        </a:rPr>
                        <a:t>Биология ОГЭ</a:t>
                      </a:r>
                    </a:p>
                  </a:txBody>
                  <a:tcPr marL="8028" marR="8028" marT="8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lnL w="6350" cap="flat" cmpd="sng" algn="ctr">
                      <a:solidFill>
                        <a:srgbClr val="000000"/>
                      </a:solidFill>
                      <a:prstDash val="solid"/>
                      <a:round/>
                      <a:headEnd type="none" w="med" len="med"/>
                      <a:tailEnd type="none" w="med" len="med"/>
                    </a:ln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296062102"/>
                  </a:ext>
                </a:extLst>
              </a:tr>
              <a:tr h="1677941">
                <a:tc>
                  <a:txBody>
                    <a:bodyPr/>
                    <a:lstStyle/>
                    <a:p>
                      <a:pPr algn="ctr" fontAlgn="t"/>
                      <a:r>
                        <a:rPr lang="ru-RU" sz="2400" b="1" i="0" u="none" strike="noStrike">
                          <a:solidFill>
                            <a:srgbClr val="000000"/>
                          </a:solidFill>
                          <a:effectLst/>
                          <a:latin typeface="Liberation Serif" panose="02020603050405020304" pitchFamily="18" charset="0"/>
                        </a:rPr>
                        <a:t>№ МОУ</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2400" b="1" i="0" u="none" strike="noStrike">
                          <a:solidFill>
                            <a:srgbClr val="000000"/>
                          </a:solidFill>
                          <a:effectLst/>
                          <a:latin typeface="Liberation Serif" panose="02020603050405020304" pitchFamily="18" charset="0"/>
                        </a:rPr>
                        <a:t>факт          кол-во</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fontAlgn="t"/>
                      <a:r>
                        <a:rPr lang="ru-RU" sz="2400" b="1" i="0" u="none" strike="noStrike">
                          <a:solidFill>
                            <a:srgbClr val="000000"/>
                          </a:solidFill>
                          <a:effectLst/>
                          <a:latin typeface="Liberation Serif" panose="02020603050405020304" pitchFamily="18" charset="0"/>
                        </a:rPr>
                        <a:t>кол-во не сдавших</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2400" b="1" i="0" u="none" strike="noStrike">
                          <a:solidFill>
                            <a:srgbClr val="000000"/>
                          </a:solidFill>
                          <a:effectLst/>
                          <a:latin typeface="Liberation Serif" panose="02020603050405020304" pitchFamily="18" charset="0"/>
                        </a:rPr>
                        <a:t>кол-во "3"</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2400" b="1" i="0" u="none" strike="noStrike">
                          <a:solidFill>
                            <a:srgbClr val="000000"/>
                          </a:solidFill>
                          <a:effectLst/>
                          <a:latin typeface="Liberation Serif" panose="02020603050405020304" pitchFamily="18" charset="0"/>
                        </a:rPr>
                        <a:t>кол-во "4"</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2400" b="1" i="0" u="none" strike="noStrike" dirty="0">
                          <a:solidFill>
                            <a:srgbClr val="000000"/>
                          </a:solidFill>
                          <a:effectLst/>
                          <a:latin typeface="Liberation Serif" panose="02020603050405020304" pitchFamily="18" charset="0"/>
                        </a:rPr>
                        <a:t>кол-во "5"</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2400" b="1" i="0" u="none" strike="noStrike">
                          <a:solidFill>
                            <a:srgbClr val="000000"/>
                          </a:solidFill>
                          <a:effectLst/>
                          <a:latin typeface="Liberation Serif" panose="02020603050405020304" pitchFamily="18" charset="0"/>
                        </a:rPr>
                        <a:t>средняя оценка</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2400" b="1" i="0" u="none" strike="noStrike" dirty="0">
                          <a:solidFill>
                            <a:srgbClr val="000000"/>
                          </a:solidFill>
                          <a:effectLst/>
                          <a:latin typeface="Liberation Serif" panose="02020603050405020304" pitchFamily="18" charset="0"/>
                        </a:rPr>
                        <a:t>средний балл</a:t>
                      </a:r>
                    </a:p>
                  </a:txBody>
                  <a:tcPr marL="8028" marR="8028" marT="80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515866"/>
                  </a:ext>
                </a:extLst>
              </a:tr>
              <a:tr h="440457">
                <a:tc>
                  <a:txBody>
                    <a:bodyPr/>
                    <a:lstStyle/>
                    <a:p>
                      <a:pPr algn="ctr" fontAlgn="b"/>
                      <a:r>
                        <a:rPr lang="ru-RU" sz="2400" b="1" i="0" u="none" strike="noStrike">
                          <a:solidFill>
                            <a:srgbClr val="000000"/>
                          </a:solidFill>
                          <a:effectLst/>
                          <a:latin typeface="Liberation Serif" panose="02020603050405020304" pitchFamily="18" charset="0"/>
                        </a:rPr>
                        <a:t>2025</a:t>
                      </a:r>
                    </a:p>
                  </a:txBody>
                  <a:tcPr marL="8028" marR="8028" marT="8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2400" b="1" i="0" u="none" strike="noStrike" dirty="0">
                          <a:solidFill>
                            <a:srgbClr val="000000"/>
                          </a:solidFill>
                          <a:effectLst/>
                          <a:latin typeface="Liberation Serif" panose="02020603050405020304" pitchFamily="18" charset="0"/>
                        </a:rPr>
                        <a:t>289</a:t>
                      </a:r>
                    </a:p>
                  </a:txBody>
                  <a:tcPr marL="8028" marR="8028" marT="8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2400" b="1" i="0" u="none" strike="noStrike" dirty="0">
                          <a:solidFill>
                            <a:srgbClr val="FF0000"/>
                          </a:solidFill>
                          <a:effectLst/>
                          <a:latin typeface="Liberation Serif" panose="02020603050405020304" pitchFamily="18" charset="0"/>
                        </a:rPr>
                        <a:t>21 </a:t>
                      </a:r>
                    </a:p>
                    <a:p>
                      <a:pPr algn="ctr" fontAlgn="b"/>
                      <a:r>
                        <a:rPr lang="ru-RU" sz="2400" b="1" i="0" u="none" strike="noStrike" dirty="0">
                          <a:solidFill>
                            <a:srgbClr val="FF0000"/>
                          </a:solidFill>
                          <a:effectLst/>
                          <a:latin typeface="Liberation Serif" panose="02020603050405020304" pitchFamily="18" charset="0"/>
                        </a:rPr>
                        <a:t>(7,3%)</a:t>
                      </a:r>
                    </a:p>
                  </a:txBody>
                  <a:tcPr marL="8028" marR="8028" marT="8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2400" b="1" i="0" u="none" strike="noStrike" dirty="0">
                          <a:solidFill>
                            <a:srgbClr val="FF0000"/>
                          </a:solidFill>
                          <a:effectLst/>
                          <a:latin typeface="Liberation Serif" panose="02020603050405020304" pitchFamily="18" charset="0"/>
                        </a:rPr>
                        <a:t>158 (54,7%)</a:t>
                      </a:r>
                    </a:p>
                  </a:txBody>
                  <a:tcPr marL="8028" marR="8028" marT="8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2400" b="1" i="0" u="none" strike="noStrike" dirty="0">
                          <a:solidFill>
                            <a:srgbClr val="FF0000"/>
                          </a:solidFill>
                          <a:effectLst/>
                          <a:latin typeface="Liberation Serif" panose="02020603050405020304" pitchFamily="18" charset="0"/>
                        </a:rPr>
                        <a:t>101 (34,9%)</a:t>
                      </a:r>
                    </a:p>
                  </a:txBody>
                  <a:tcPr marL="8028" marR="8028" marT="8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2400" b="1" i="0" u="none" strike="noStrike" dirty="0">
                          <a:solidFill>
                            <a:srgbClr val="FF0000"/>
                          </a:solidFill>
                          <a:effectLst/>
                          <a:latin typeface="Liberation Serif" panose="02020603050405020304" pitchFamily="18" charset="0"/>
                        </a:rPr>
                        <a:t>9 </a:t>
                      </a:r>
                    </a:p>
                    <a:p>
                      <a:pPr algn="ctr" fontAlgn="b"/>
                      <a:r>
                        <a:rPr lang="ru-RU" sz="2400" b="1" i="0" u="none" strike="noStrike" dirty="0">
                          <a:solidFill>
                            <a:srgbClr val="FF0000"/>
                          </a:solidFill>
                          <a:effectLst/>
                          <a:latin typeface="Liberation Serif" panose="02020603050405020304" pitchFamily="18" charset="0"/>
                        </a:rPr>
                        <a:t>(3,1)</a:t>
                      </a:r>
                    </a:p>
                  </a:txBody>
                  <a:tcPr marL="8028" marR="8028" marT="8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2400" b="1" i="0" u="none" strike="noStrike" dirty="0">
                          <a:solidFill>
                            <a:srgbClr val="FF0000"/>
                          </a:solidFill>
                          <a:effectLst/>
                          <a:latin typeface="Liberation Serif" panose="02020603050405020304" pitchFamily="18" charset="0"/>
                        </a:rPr>
                        <a:t>3,33</a:t>
                      </a:r>
                    </a:p>
                  </a:txBody>
                  <a:tcPr marL="8028" marR="8028" marT="8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2400" b="1" i="0" u="none" strike="noStrike" dirty="0">
                          <a:solidFill>
                            <a:srgbClr val="FF0000"/>
                          </a:solidFill>
                          <a:effectLst/>
                          <a:latin typeface="Liberation Serif" panose="02020603050405020304" pitchFamily="18" charset="0"/>
                        </a:rPr>
                        <a:t>23,44</a:t>
                      </a:r>
                    </a:p>
                  </a:txBody>
                  <a:tcPr marL="8028" marR="8028" marT="8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9295182"/>
                  </a:ext>
                </a:extLst>
              </a:tr>
              <a:tr h="440457">
                <a:tc>
                  <a:txBody>
                    <a:bodyPr/>
                    <a:lstStyle/>
                    <a:p>
                      <a:pPr algn="ctr" fontAlgn="b"/>
                      <a:r>
                        <a:rPr lang="ru-RU" sz="2400" b="1" i="0" u="none" strike="noStrike">
                          <a:solidFill>
                            <a:srgbClr val="000000"/>
                          </a:solidFill>
                          <a:effectLst/>
                          <a:latin typeface="Liberation Serif" panose="02020603050405020304" pitchFamily="18" charset="0"/>
                        </a:rPr>
                        <a:t>2024</a:t>
                      </a:r>
                    </a:p>
                  </a:txBody>
                  <a:tcPr marL="8028" marR="8028" marT="8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2400" b="1" i="0" u="none" strike="noStrike" dirty="0">
                          <a:solidFill>
                            <a:srgbClr val="000000"/>
                          </a:solidFill>
                          <a:effectLst/>
                          <a:latin typeface="Liberation Serif" panose="02020603050405020304" pitchFamily="18" charset="0"/>
                        </a:rPr>
                        <a:t>226</a:t>
                      </a:r>
                    </a:p>
                  </a:txBody>
                  <a:tcPr marL="8028" marR="8028" marT="8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2400" b="1" i="0" u="none" strike="noStrike" dirty="0">
                          <a:solidFill>
                            <a:srgbClr val="000000"/>
                          </a:solidFill>
                          <a:effectLst/>
                          <a:latin typeface="Liberation Serif" panose="02020603050405020304" pitchFamily="18" charset="0"/>
                        </a:rPr>
                        <a:t>8</a:t>
                      </a:r>
                    </a:p>
                    <a:p>
                      <a:pPr algn="ctr" fontAlgn="b"/>
                      <a:r>
                        <a:rPr lang="ru-RU" sz="2400" b="1" i="0" u="none" strike="noStrike" dirty="0">
                          <a:solidFill>
                            <a:srgbClr val="000000"/>
                          </a:solidFill>
                          <a:effectLst/>
                          <a:latin typeface="Liberation Serif" panose="02020603050405020304" pitchFamily="18" charset="0"/>
                        </a:rPr>
                        <a:t>(3,5%)</a:t>
                      </a:r>
                    </a:p>
                  </a:txBody>
                  <a:tcPr marL="8028" marR="8028" marT="8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2400" b="1" i="0" u="none" strike="noStrike" dirty="0">
                          <a:solidFill>
                            <a:srgbClr val="000000"/>
                          </a:solidFill>
                          <a:effectLst/>
                          <a:latin typeface="Liberation Serif" panose="02020603050405020304" pitchFamily="18" charset="0"/>
                        </a:rPr>
                        <a:t>118</a:t>
                      </a:r>
                    </a:p>
                    <a:p>
                      <a:pPr algn="ctr" fontAlgn="b"/>
                      <a:r>
                        <a:rPr lang="ru-RU" sz="2400" b="1" i="0" u="none" strike="noStrike" dirty="0">
                          <a:solidFill>
                            <a:srgbClr val="000000"/>
                          </a:solidFill>
                          <a:effectLst/>
                          <a:latin typeface="Liberation Serif" panose="02020603050405020304" pitchFamily="18" charset="0"/>
                        </a:rPr>
                        <a:t>(52,2%)</a:t>
                      </a:r>
                    </a:p>
                  </a:txBody>
                  <a:tcPr marL="8028" marR="8028" marT="8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2400" b="1" i="0" u="none" strike="noStrike" dirty="0">
                          <a:solidFill>
                            <a:srgbClr val="000000"/>
                          </a:solidFill>
                          <a:effectLst/>
                          <a:latin typeface="Liberation Serif" panose="02020603050405020304" pitchFamily="18" charset="0"/>
                        </a:rPr>
                        <a:t>87</a:t>
                      </a:r>
                    </a:p>
                    <a:p>
                      <a:pPr algn="ctr" fontAlgn="b"/>
                      <a:r>
                        <a:rPr lang="ru-RU" sz="2400" b="1" i="0" u="none" strike="noStrike" dirty="0">
                          <a:solidFill>
                            <a:srgbClr val="000000"/>
                          </a:solidFill>
                          <a:effectLst/>
                          <a:latin typeface="Liberation Serif" panose="02020603050405020304" pitchFamily="18" charset="0"/>
                        </a:rPr>
                        <a:t>(38,5%)</a:t>
                      </a:r>
                    </a:p>
                  </a:txBody>
                  <a:tcPr marL="8028" marR="8028" marT="8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2400" b="1" i="0" u="none" strike="noStrike" dirty="0">
                          <a:solidFill>
                            <a:srgbClr val="000000"/>
                          </a:solidFill>
                          <a:effectLst/>
                          <a:latin typeface="Liberation Serif" panose="02020603050405020304" pitchFamily="18" charset="0"/>
                        </a:rPr>
                        <a:t>13</a:t>
                      </a:r>
                    </a:p>
                    <a:p>
                      <a:pPr algn="ctr" fontAlgn="b"/>
                      <a:r>
                        <a:rPr lang="ru-RU" sz="2400" b="1" i="0" u="none" strike="noStrike" dirty="0">
                          <a:solidFill>
                            <a:srgbClr val="000000"/>
                          </a:solidFill>
                          <a:effectLst/>
                          <a:latin typeface="Liberation Serif" panose="02020603050405020304" pitchFamily="18" charset="0"/>
                        </a:rPr>
                        <a:t>(5,8%)</a:t>
                      </a:r>
                    </a:p>
                  </a:txBody>
                  <a:tcPr marL="8028" marR="8028" marT="8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2400" b="1" i="0" u="none" strike="noStrike">
                          <a:solidFill>
                            <a:srgbClr val="000000"/>
                          </a:solidFill>
                          <a:effectLst/>
                          <a:latin typeface="Liberation Serif" panose="02020603050405020304" pitchFamily="18" charset="0"/>
                        </a:rPr>
                        <a:t>3,5</a:t>
                      </a:r>
                    </a:p>
                  </a:txBody>
                  <a:tcPr marL="8028" marR="8028" marT="8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2400" b="1" i="0" u="none" strike="noStrike" dirty="0">
                          <a:solidFill>
                            <a:srgbClr val="000000"/>
                          </a:solidFill>
                          <a:effectLst/>
                          <a:latin typeface="Liberation Serif" panose="02020603050405020304" pitchFamily="18" charset="0"/>
                        </a:rPr>
                        <a:t>24,9</a:t>
                      </a:r>
                    </a:p>
                  </a:txBody>
                  <a:tcPr marL="8028" marR="8028" marT="8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3501608"/>
                  </a:ext>
                </a:extLst>
              </a:tr>
              <a:tr h="440457">
                <a:tc>
                  <a:txBody>
                    <a:bodyPr/>
                    <a:lstStyle/>
                    <a:p>
                      <a:pPr algn="ctr" fontAlgn="b"/>
                      <a:r>
                        <a:rPr lang="ru-RU" sz="2400" b="1" i="0" u="none" strike="noStrike">
                          <a:solidFill>
                            <a:srgbClr val="000000"/>
                          </a:solidFill>
                          <a:effectLst/>
                          <a:latin typeface="Liberation Serif" panose="02020603050405020304" pitchFamily="18" charset="0"/>
                        </a:rPr>
                        <a:t>2023</a:t>
                      </a:r>
                    </a:p>
                  </a:txBody>
                  <a:tcPr marL="8028" marR="8028" marT="8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2400" b="1" i="0" u="none" strike="noStrike" dirty="0">
                          <a:solidFill>
                            <a:srgbClr val="000000"/>
                          </a:solidFill>
                          <a:effectLst/>
                          <a:latin typeface="Liberation Serif" panose="02020603050405020304" pitchFamily="18" charset="0"/>
                        </a:rPr>
                        <a:t>236</a:t>
                      </a:r>
                    </a:p>
                  </a:txBody>
                  <a:tcPr marL="8028" marR="8028" marT="8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2400" b="1" i="0" u="none" strike="noStrike" dirty="0">
                          <a:solidFill>
                            <a:srgbClr val="000000"/>
                          </a:solidFill>
                          <a:effectLst/>
                          <a:latin typeface="Liberation Serif" panose="02020603050405020304" pitchFamily="18" charset="0"/>
                        </a:rPr>
                        <a:t>15</a:t>
                      </a:r>
                    </a:p>
                    <a:p>
                      <a:pPr algn="ctr" fontAlgn="b"/>
                      <a:r>
                        <a:rPr lang="ru-RU" sz="2400" b="1" i="0" u="none" strike="noStrike" dirty="0">
                          <a:solidFill>
                            <a:srgbClr val="000000"/>
                          </a:solidFill>
                          <a:effectLst/>
                          <a:latin typeface="Liberation Serif" panose="02020603050405020304" pitchFamily="18" charset="0"/>
                        </a:rPr>
                        <a:t>(6,4%)</a:t>
                      </a:r>
                    </a:p>
                  </a:txBody>
                  <a:tcPr marL="8028" marR="8028" marT="8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2400" b="1" i="0" u="none" strike="noStrike" dirty="0">
                          <a:solidFill>
                            <a:srgbClr val="000000"/>
                          </a:solidFill>
                          <a:effectLst/>
                          <a:latin typeface="Liberation Serif" panose="02020603050405020304" pitchFamily="18" charset="0"/>
                        </a:rPr>
                        <a:t>132</a:t>
                      </a:r>
                    </a:p>
                    <a:p>
                      <a:pPr algn="ctr" fontAlgn="b"/>
                      <a:r>
                        <a:rPr lang="ru-RU" sz="2400" b="1" i="0" u="none" strike="noStrike" dirty="0">
                          <a:solidFill>
                            <a:srgbClr val="000000"/>
                          </a:solidFill>
                          <a:effectLst/>
                          <a:latin typeface="Liberation Serif" panose="02020603050405020304" pitchFamily="18" charset="0"/>
                        </a:rPr>
                        <a:t>(55,9%)</a:t>
                      </a:r>
                    </a:p>
                  </a:txBody>
                  <a:tcPr marL="8028" marR="8028" marT="8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2400" b="1" i="0" u="none" strike="noStrike" dirty="0">
                          <a:solidFill>
                            <a:srgbClr val="000000"/>
                          </a:solidFill>
                          <a:effectLst/>
                          <a:latin typeface="Liberation Serif" panose="02020603050405020304" pitchFamily="18" charset="0"/>
                        </a:rPr>
                        <a:t>84</a:t>
                      </a:r>
                    </a:p>
                    <a:p>
                      <a:pPr algn="ctr" fontAlgn="b"/>
                      <a:r>
                        <a:rPr lang="ru-RU" sz="2400" b="1" i="0" u="none" strike="noStrike" dirty="0">
                          <a:solidFill>
                            <a:srgbClr val="000000"/>
                          </a:solidFill>
                          <a:effectLst/>
                          <a:latin typeface="Liberation Serif" panose="02020603050405020304" pitchFamily="18" charset="0"/>
                        </a:rPr>
                        <a:t>(35,6%)</a:t>
                      </a:r>
                    </a:p>
                  </a:txBody>
                  <a:tcPr marL="8028" marR="8028" marT="8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2400" b="1" i="0" u="none" strike="noStrike" dirty="0">
                          <a:solidFill>
                            <a:srgbClr val="000000"/>
                          </a:solidFill>
                          <a:effectLst/>
                          <a:latin typeface="Liberation Serif" panose="02020603050405020304" pitchFamily="18" charset="0"/>
                        </a:rPr>
                        <a:t>5</a:t>
                      </a:r>
                    </a:p>
                    <a:p>
                      <a:pPr algn="ctr" fontAlgn="b"/>
                      <a:r>
                        <a:rPr lang="ru-RU" sz="2400" b="1" i="0" u="none" strike="noStrike" dirty="0">
                          <a:solidFill>
                            <a:srgbClr val="000000"/>
                          </a:solidFill>
                          <a:effectLst/>
                          <a:latin typeface="Liberation Serif" panose="02020603050405020304" pitchFamily="18" charset="0"/>
                        </a:rPr>
                        <a:t>(2,1%)</a:t>
                      </a:r>
                    </a:p>
                  </a:txBody>
                  <a:tcPr marL="8028" marR="8028" marT="8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2400" b="1" i="0" u="none" strike="noStrike">
                          <a:solidFill>
                            <a:srgbClr val="000000"/>
                          </a:solidFill>
                          <a:effectLst/>
                          <a:latin typeface="Liberation Serif" panose="02020603050405020304" pitchFamily="18" charset="0"/>
                        </a:rPr>
                        <a:t>3,33</a:t>
                      </a:r>
                    </a:p>
                  </a:txBody>
                  <a:tcPr marL="8028" marR="8028" marT="8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2400" b="1" i="0" u="none" strike="noStrike" dirty="0">
                          <a:solidFill>
                            <a:srgbClr val="000000"/>
                          </a:solidFill>
                          <a:effectLst/>
                          <a:latin typeface="Liberation Serif" panose="02020603050405020304" pitchFamily="18" charset="0"/>
                        </a:rPr>
                        <a:t>23,16</a:t>
                      </a:r>
                    </a:p>
                  </a:txBody>
                  <a:tcPr marL="8028" marR="8028" marT="8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3619718"/>
                  </a:ext>
                </a:extLst>
              </a:tr>
            </a:tbl>
          </a:graphicData>
        </a:graphic>
      </p:graphicFrame>
    </p:spTree>
    <p:extLst>
      <p:ext uri="{BB962C8B-B14F-4D97-AF65-F5344CB8AC3E}">
        <p14:creationId xmlns:p14="http://schemas.microsoft.com/office/powerpoint/2010/main" val="1218836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A848342-5DBB-4271-80DD-0FFC07AC951A}"/>
              </a:ext>
            </a:extLst>
          </p:cNvPr>
          <p:cNvPicPr>
            <a:picLocks noChangeAspect="1"/>
          </p:cNvPicPr>
          <p:nvPr/>
        </p:nvPicPr>
        <p:blipFill rotWithShape="1">
          <a:blip r:embed="rId2"/>
          <a:srcRect l="3493" t="26133" r="1502" b="22133"/>
          <a:stretch/>
        </p:blipFill>
        <p:spPr>
          <a:xfrm>
            <a:off x="335846" y="512064"/>
            <a:ext cx="11698622" cy="5096256"/>
          </a:xfrm>
          <a:prstGeom prst="rect">
            <a:avLst/>
          </a:prstGeom>
        </p:spPr>
      </p:pic>
    </p:spTree>
    <p:extLst>
      <p:ext uri="{BB962C8B-B14F-4D97-AF65-F5344CB8AC3E}">
        <p14:creationId xmlns:p14="http://schemas.microsoft.com/office/powerpoint/2010/main" val="643932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a:extLst>
              <a:ext uri="{FF2B5EF4-FFF2-40B4-BE49-F238E27FC236}">
                <a16:creationId xmlns:a16="http://schemas.microsoft.com/office/drawing/2014/main" id="{BB586F44-8E78-446C-9665-CBA005EAAD24}"/>
              </a:ext>
            </a:extLst>
          </p:cNvPr>
          <p:cNvGraphicFramePr>
            <a:graphicFrameLocks/>
          </p:cNvGraphicFramePr>
          <p:nvPr>
            <p:extLst>
              <p:ext uri="{D42A27DB-BD31-4B8C-83A1-F6EECF244321}">
                <p14:modId xmlns:p14="http://schemas.microsoft.com/office/powerpoint/2010/main" val="3531271292"/>
              </p:ext>
            </p:extLst>
          </p:nvPr>
        </p:nvGraphicFramePr>
        <p:xfrm>
          <a:off x="391858" y="291464"/>
          <a:ext cx="11409998" cy="59386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0502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a:extLst>
              <a:ext uri="{FF2B5EF4-FFF2-40B4-BE49-F238E27FC236}">
                <a16:creationId xmlns:a16="http://schemas.microsoft.com/office/drawing/2014/main" id="{7907930B-BFFC-41F5-B76D-D9115CA513C6}"/>
              </a:ext>
            </a:extLst>
          </p:cNvPr>
          <p:cNvGraphicFramePr>
            <a:graphicFrameLocks/>
          </p:cNvGraphicFramePr>
          <p:nvPr>
            <p:extLst>
              <p:ext uri="{D42A27DB-BD31-4B8C-83A1-F6EECF244321}">
                <p14:modId xmlns:p14="http://schemas.microsoft.com/office/powerpoint/2010/main" val="2248339030"/>
              </p:ext>
            </p:extLst>
          </p:nvPr>
        </p:nvGraphicFramePr>
        <p:xfrm>
          <a:off x="207264" y="633984"/>
          <a:ext cx="11765280" cy="54132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3212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654E2D-F4FF-47A3-8043-25C706A5A792}"/>
              </a:ext>
            </a:extLst>
          </p:cNvPr>
          <p:cNvSpPr txBox="1"/>
          <p:nvPr/>
        </p:nvSpPr>
        <p:spPr>
          <a:xfrm>
            <a:off x="329184" y="243840"/>
            <a:ext cx="9192768" cy="1815882"/>
          </a:xfrm>
          <a:prstGeom prst="rect">
            <a:avLst/>
          </a:prstGeom>
          <a:noFill/>
        </p:spPr>
        <p:txBody>
          <a:bodyPr wrap="square" rtlCol="0">
            <a:spAutoFit/>
          </a:bodyPr>
          <a:lstStyle/>
          <a:p>
            <a:r>
              <a:rPr lang="ru-RU" sz="2800" b="1" dirty="0">
                <a:solidFill>
                  <a:srgbClr val="00B050"/>
                </a:solidFill>
              </a:rPr>
              <a:t>Выполнение заданий (требования к выполнению):</a:t>
            </a:r>
          </a:p>
          <a:p>
            <a:r>
              <a:rPr lang="ru-RU" sz="2800" dirty="0"/>
              <a:t>Базовый уровень – 90-60%;</a:t>
            </a:r>
          </a:p>
          <a:p>
            <a:r>
              <a:rPr lang="ru-RU" sz="2800" dirty="0"/>
              <a:t>Повышенный уровень – 60-30%</a:t>
            </a:r>
          </a:p>
          <a:p>
            <a:r>
              <a:rPr lang="ru-RU" sz="2800" dirty="0"/>
              <a:t>Высокий – 30 и менее</a:t>
            </a:r>
          </a:p>
        </p:txBody>
      </p:sp>
      <p:sp>
        <p:nvSpPr>
          <p:cNvPr id="3" name="TextBox 2">
            <a:extLst>
              <a:ext uri="{FF2B5EF4-FFF2-40B4-BE49-F238E27FC236}">
                <a16:creationId xmlns:a16="http://schemas.microsoft.com/office/drawing/2014/main" id="{A31F89A5-8E62-44BC-9B5A-3BAE2B06BA8A}"/>
              </a:ext>
            </a:extLst>
          </p:cNvPr>
          <p:cNvSpPr txBox="1"/>
          <p:nvPr/>
        </p:nvSpPr>
        <p:spPr>
          <a:xfrm>
            <a:off x="463296" y="2218944"/>
            <a:ext cx="10728960" cy="3477875"/>
          </a:xfrm>
          <a:prstGeom prst="rect">
            <a:avLst/>
          </a:prstGeom>
          <a:noFill/>
        </p:spPr>
        <p:txBody>
          <a:bodyPr wrap="square" rtlCol="0">
            <a:spAutoFit/>
          </a:bodyPr>
          <a:lstStyle/>
          <a:p>
            <a:r>
              <a:rPr lang="ru-RU" sz="2800" b="1" dirty="0">
                <a:solidFill>
                  <a:srgbClr val="00B050"/>
                </a:solidFill>
              </a:rPr>
              <a:t>Выполнение заданий в пределах требований</a:t>
            </a:r>
          </a:p>
          <a:p>
            <a:r>
              <a:rPr lang="ru-RU" sz="2400" dirty="0"/>
              <a:t> </a:t>
            </a:r>
            <a:r>
              <a:rPr lang="ru-RU" sz="2400" b="1" dirty="0"/>
              <a:t>Базовый уровень</a:t>
            </a:r>
            <a:r>
              <a:rPr lang="ru-RU" sz="2400" dirty="0"/>
              <a:t>: </a:t>
            </a:r>
          </a:p>
          <a:p>
            <a:r>
              <a:rPr lang="ru-RU" sz="2400" dirty="0"/>
              <a:t>Задания – 2, 4, 6, 14, 20 (от 69,6 до 92,7%)</a:t>
            </a:r>
          </a:p>
          <a:p>
            <a:r>
              <a:rPr lang="ru-RU" sz="2400" b="1" dirty="0"/>
              <a:t>Повышенный уровень:</a:t>
            </a:r>
          </a:p>
          <a:p>
            <a:r>
              <a:rPr lang="ru-RU" sz="2400" dirty="0"/>
              <a:t>Задания – 8 (46,4%), 24 (38,1%)</a:t>
            </a:r>
          </a:p>
          <a:p>
            <a:r>
              <a:rPr lang="ru-RU" sz="2400" b="1" dirty="0"/>
              <a:t>Высокий уровень:</a:t>
            </a:r>
          </a:p>
          <a:p>
            <a:r>
              <a:rPr lang="ru-RU" sz="2400" dirty="0"/>
              <a:t>Задания – 24 (38,1%), 25 (39,2%), 26 (29,8%), 23 (23,2%), 22 (20,4%)</a:t>
            </a:r>
          </a:p>
          <a:p>
            <a:endParaRPr lang="ru-RU" sz="2400" dirty="0"/>
          </a:p>
          <a:p>
            <a:endParaRPr lang="ru-RU" sz="2400" dirty="0"/>
          </a:p>
        </p:txBody>
      </p:sp>
    </p:spTree>
    <p:extLst>
      <p:ext uri="{BB962C8B-B14F-4D97-AF65-F5344CB8AC3E}">
        <p14:creationId xmlns:p14="http://schemas.microsoft.com/office/powerpoint/2010/main" val="1639854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B13D3F-893D-482A-AFEF-A0096E528D6F}"/>
              </a:ext>
            </a:extLst>
          </p:cNvPr>
          <p:cNvSpPr txBox="1"/>
          <p:nvPr/>
        </p:nvSpPr>
        <p:spPr>
          <a:xfrm>
            <a:off x="304800" y="-48768"/>
            <a:ext cx="1135075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srgbClr val="00B050"/>
                </a:solidFill>
                <a:effectLst/>
                <a:uLnTx/>
                <a:uFillTx/>
                <a:latin typeface="Calibri" panose="020F0502020204030204"/>
                <a:ea typeface="+mn-ea"/>
                <a:cs typeface="+mn-cs"/>
              </a:rPr>
              <a:t>Задания, выполненные ниже нормы</a:t>
            </a:r>
          </a:p>
        </p:txBody>
      </p:sp>
      <p:sp>
        <p:nvSpPr>
          <p:cNvPr id="4" name="TextBox 3">
            <a:extLst>
              <a:ext uri="{FF2B5EF4-FFF2-40B4-BE49-F238E27FC236}">
                <a16:creationId xmlns:a16="http://schemas.microsoft.com/office/drawing/2014/main" id="{9A55CFC8-F391-40DD-9B6F-269BA181C184}"/>
              </a:ext>
            </a:extLst>
          </p:cNvPr>
          <p:cNvSpPr txBox="1"/>
          <p:nvPr/>
        </p:nvSpPr>
        <p:spPr>
          <a:xfrm>
            <a:off x="195072" y="369255"/>
            <a:ext cx="11887200" cy="6001643"/>
          </a:xfrm>
          <a:prstGeom prst="rect">
            <a:avLst/>
          </a:prstGeom>
          <a:noFill/>
        </p:spPr>
        <p:txBody>
          <a:bodyPr wrap="square" rtlCol="0">
            <a:spAutoFit/>
          </a:bodyPr>
          <a:lstStyle/>
          <a:p>
            <a:r>
              <a:rPr lang="ru-RU" sz="2400" b="1" dirty="0"/>
              <a:t>Задание №1 (48,8%).</a:t>
            </a:r>
            <a:r>
              <a:rPr lang="ru-RU" sz="2400" dirty="0"/>
              <a:t> Понятие о жизни. Признаки живого (клеточное строение, питание, дыхание, выделение, рост и др.)</a:t>
            </a:r>
          </a:p>
          <a:p>
            <a:r>
              <a:rPr lang="ru-RU" sz="2400" i="1" dirty="0"/>
              <a:t>Какое ОБЩЕЕ свойство живых систем позволило получить такое разнообразие пород?</a:t>
            </a:r>
          </a:p>
          <a:p>
            <a:r>
              <a:rPr lang="ru-RU" sz="2400" i="1" dirty="0"/>
              <a:t>Какое ОБЩЕЕ свойство живых систем иллюстрируют данные рисунки?</a:t>
            </a:r>
          </a:p>
          <a:p>
            <a:r>
              <a:rPr lang="ru-RU" sz="2400" b="1" dirty="0"/>
              <a:t>Задание №3 (51,9%). </a:t>
            </a:r>
            <a:r>
              <a:rPr lang="ru-RU" sz="2400" dirty="0"/>
              <a:t>Систематика растений и животных (установление последовательности)</a:t>
            </a:r>
          </a:p>
          <a:p>
            <a:r>
              <a:rPr lang="ru-RU" sz="2400" i="1" dirty="0"/>
              <a:t>Установите последовательность систематических таксонов, начиная</a:t>
            </a:r>
          </a:p>
          <a:p>
            <a:r>
              <a:rPr lang="ru-RU" sz="2400" i="1" dirty="0"/>
              <a:t>с наибольшего/наименьшего. Запишите в таблицу соответствующую последовательность</a:t>
            </a:r>
          </a:p>
          <a:p>
            <a:r>
              <a:rPr lang="ru-RU" sz="2400" i="1" dirty="0"/>
              <a:t>цифр.</a:t>
            </a:r>
          </a:p>
          <a:p>
            <a:r>
              <a:rPr lang="ru-RU" sz="2400" b="1" dirty="0"/>
              <a:t>Задание №5 (39,1%) </a:t>
            </a:r>
            <a:r>
              <a:rPr lang="ru-RU" sz="2400" dirty="0"/>
              <a:t>Научные методы изучения живой природы. Составление инструкций по выполнению практической (лабораторной) работы. Умение определять последовательность биологических процессов, явлений, объектов (установление последовательности)</a:t>
            </a:r>
          </a:p>
          <a:p>
            <a:r>
              <a:rPr lang="ru-RU" sz="2400" i="1" dirty="0"/>
              <a:t>Расположите в правильном порядке пункты инструкции…</a:t>
            </a:r>
          </a:p>
          <a:p>
            <a:r>
              <a:rPr lang="ru-RU" sz="2400" i="1" dirty="0"/>
              <a:t>Установите последовательность событий…</a:t>
            </a:r>
          </a:p>
        </p:txBody>
      </p:sp>
    </p:spTree>
    <p:extLst>
      <p:ext uri="{BB962C8B-B14F-4D97-AF65-F5344CB8AC3E}">
        <p14:creationId xmlns:p14="http://schemas.microsoft.com/office/powerpoint/2010/main" val="3484319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59E6C2-E55B-4C7E-BE9A-EE0F56F5D600}"/>
              </a:ext>
            </a:extLst>
          </p:cNvPr>
          <p:cNvSpPr txBox="1"/>
          <p:nvPr/>
        </p:nvSpPr>
        <p:spPr>
          <a:xfrm>
            <a:off x="231648" y="146822"/>
            <a:ext cx="11728704" cy="48320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srgbClr val="00B050"/>
                </a:solidFill>
                <a:effectLst/>
                <a:uLnTx/>
                <a:uFillTx/>
                <a:latin typeface="Calibri" panose="020F0502020204030204"/>
                <a:ea typeface="+mn-ea"/>
                <a:cs typeface="+mn-cs"/>
              </a:rPr>
              <a:t>Задания, выполненные ниже нормы</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800" b="1" dirty="0">
                <a:latin typeface="Calibri" panose="020F0502020204030204"/>
              </a:rPr>
              <a:t>Задание №8 (46,4%)</a:t>
            </a:r>
            <a:r>
              <a:rPr lang="ru-RU" sz="2800" dirty="0">
                <a:latin typeface="Calibri" panose="020F0502020204030204"/>
              </a:rPr>
              <a:t> Сопоставление структур, процессов и явлений, протекающих на уровне клетки и многоклеточного организма</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800" i="1" dirty="0">
                <a:latin typeface="Calibri" panose="020F0502020204030204"/>
              </a:rPr>
              <a:t>(установление соответствия) В приведённой ниже таблице между позициями первого и второго столбцов имеется взаимосвязь.</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800" i="1" dirty="0">
                <a:latin typeface="Calibri" panose="020F0502020204030204"/>
              </a:rPr>
              <a:t>Какое понятие следует вписать на место пропуска в этой таблице?</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1" u="none" strike="noStrike" kern="1200" cap="none" spc="0" normalizeH="0" baseline="0" noProof="0" dirty="0">
                <a:ln>
                  <a:noFill/>
                </a:ln>
                <a:effectLst/>
                <a:uLnTx/>
                <a:uFillTx/>
                <a:latin typeface="Calibri" panose="020F0502020204030204"/>
                <a:ea typeface="+mn-ea"/>
                <a:cs typeface="+mn-cs"/>
              </a:rPr>
              <a:t>Задание №12 (48,4%) </a:t>
            </a:r>
            <a:r>
              <a:rPr kumimoji="0" lang="ru-RU" sz="2800" u="none" strike="noStrike" kern="1200" cap="none" spc="0" normalizeH="0" baseline="0" noProof="0" dirty="0">
                <a:ln>
                  <a:noFill/>
                </a:ln>
                <a:effectLst/>
                <a:uLnTx/>
                <a:uFillTx/>
                <a:latin typeface="Calibri" panose="020F0502020204030204"/>
                <a:ea typeface="+mn-ea"/>
                <a:cs typeface="+mn-cs"/>
              </a:rPr>
              <a:t>Анализ информации и простейшие способы оценки её достоверности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i="1" u="none" strike="noStrike" kern="1200" cap="none" spc="0" normalizeH="0" baseline="0" noProof="0" dirty="0">
                <a:ln>
                  <a:noFill/>
                </a:ln>
                <a:effectLst/>
                <a:uLnTx/>
                <a:uFillTx/>
                <a:latin typeface="Calibri" panose="020F0502020204030204"/>
                <a:ea typeface="+mn-ea"/>
                <a:cs typeface="+mn-cs"/>
              </a:rPr>
              <a:t>Верны ли следующие суждения о….</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800" dirty="0">
                <a:latin typeface="Calibri" panose="020F0502020204030204"/>
              </a:rPr>
              <a:t>Задания №№19, 20,21 в целом выполняются более, чем 50% учеников правильно. Вопросы экосистемной организации.</a:t>
            </a:r>
            <a:endParaRPr kumimoji="0" lang="ru-RU" sz="2800" u="none" strike="noStrike" kern="1200" cap="none" spc="0" normalizeH="0" baseline="0" noProof="0" dirty="0">
              <a:ln>
                <a:noFill/>
              </a:ln>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BA291A2-9B5F-40D7-871D-1222870B88F0}"/>
              </a:ext>
            </a:extLst>
          </p:cNvPr>
          <p:cNvSpPr txBox="1"/>
          <p:nvPr/>
        </p:nvSpPr>
        <p:spPr>
          <a:xfrm>
            <a:off x="231648" y="4978914"/>
            <a:ext cx="11582400" cy="1323439"/>
          </a:xfrm>
          <a:prstGeom prst="rect">
            <a:avLst/>
          </a:prstGeom>
          <a:noFill/>
        </p:spPr>
        <p:txBody>
          <a:bodyPr wrap="square" rtlCol="0">
            <a:spAutoFit/>
          </a:bodyPr>
          <a:lstStyle/>
          <a:p>
            <a:r>
              <a:rPr lang="ru-RU" sz="2000" b="1" dirty="0">
                <a:solidFill>
                  <a:srgbClr val="00B050"/>
                </a:solidFill>
              </a:rPr>
              <a:t>Проблемы:</a:t>
            </a:r>
          </a:p>
          <a:p>
            <a:r>
              <a:rPr lang="ru-RU" sz="2000" dirty="0"/>
              <a:t>Задания, представленные в табличной форме выполняются хуже, чем с выбором ответа/ответов, т.к. необходимо понять логику составления таблицы.</a:t>
            </a:r>
          </a:p>
          <a:p>
            <a:r>
              <a:rPr lang="ru-RU" sz="2000" dirty="0"/>
              <a:t>Оценка правильности/ошибочности двух суждений одновременно так же вызывает сложности.</a:t>
            </a:r>
            <a:endParaRPr lang="ru-RU" dirty="0"/>
          </a:p>
        </p:txBody>
      </p:sp>
    </p:spTree>
    <p:extLst>
      <p:ext uri="{BB962C8B-B14F-4D97-AF65-F5344CB8AC3E}">
        <p14:creationId xmlns:p14="http://schemas.microsoft.com/office/powerpoint/2010/main" val="4194128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F18214-FAF7-47BF-90D8-8B34D9B5271C}"/>
              </a:ext>
            </a:extLst>
          </p:cNvPr>
          <p:cNvSpPr txBox="1"/>
          <p:nvPr/>
        </p:nvSpPr>
        <p:spPr>
          <a:xfrm>
            <a:off x="597408" y="223987"/>
            <a:ext cx="1065580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srgbClr val="00B050"/>
                </a:solidFill>
                <a:effectLst/>
                <a:uLnTx/>
                <a:uFillTx/>
                <a:latin typeface="Calibri" panose="020F0502020204030204"/>
                <a:ea typeface="+mn-ea"/>
                <a:cs typeface="+mn-cs"/>
              </a:rPr>
              <a:t>Задания, набравшие наименьшие баллы</a:t>
            </a:r>
          </a:p>
        </p:txBody>
      </p:sp>
      <p:sp>
        <p:nvSpPr>
          <p:cNvPr id="5" name="TextBox 4">
            <a:extLst>
              <a:ext uri="{FF2B5EF4-FFF2-40B4-BE49-F238E27FC236}">
                <a16:creationId xmlns:a16="http://schemas.microsoft.com/office/drawing/2014/main" id="{006315DB-62B9-4BC4-9E34-FB158EE27DFE}"/>
              </a:ext>
            </a:extLst>
          </p:cNvPr>
          <p:cNvSpPr txBox="1"/>
          <p:nvPr/>
        </p:nvSpPr>
        <p:spPr>
          <a:xfrm>
            <a:off x="1072896" y="3283143"/>
            <a:ext cx="10655808" cy="461665"/>
          </a:xfrm>
          <a:prstGeom prst="rect">
            <a:avLst/>
          </a:prstGeom>
          <a:noFill/>
        </p:spPr>
        <p:txBody>
          <a:bodyPr wrap="square">
            <a:spAutoFit/>
          </a:bodyPr>
          <a:lstStyle/>
          <a:p>
            <a:endParaRPr lang="ru-RU" sz="2400" dirty="0"/>
          </a:p>
        </p:txBody>
      </p:sp>
      <p:graphicFrame>
        <p:nvGraphicFramePr>
          <p:cNvPr id="2" name="Таблица 3">
            <a:extLst>
              <a:ext uri="{FF2B5EF4-FFF2-40B4-BE49-F238E27FC236}">
                <a16:creationId xmlns:a16="http://schemas.microsoft.com/office/drawing/2014/main" id="{8D4318C2-86C0-4D3A-9735-C0394B3CE0F4}"/>
              </a:ext>
            </a:extLst>
          </p:cNvPr>
          <p:cNvGraphicFramePr>
            <a:graphicFrameLocks noGrp="1"/>
          </p:cNvGraphicFramePr>
          <p:nvPr>
            <p:extLst>
              <p:ext uri="{D42A27DB-BD31-4B8C-83A1-F6EECF244321}">
                <p14:modId xmlns:p14="http://schemas.microsoft.com/office/powerpoint/2010/main" val="553153599"/>
              </p:ext>
            </p:extLst>
          </p:nvPr>
        </p:nvGraphicFramePr>
        <p:xfrm>
          <a:off x="390144" y="762338"/>
          <a:ext cx="11801856" cy="6095662"/>
        </p:xfrm>
        <a:graphic>
          <a:graphicData uri="http://schemas.openxmlformats.org/drawingml/2006/table">
            <a:tbl>
              <a:tblPr firstRow="1" bandRow="1">
                <a:tableStyleId>{2D5ABB26-0587-4C30-8999-92F81FD0307C}</a:tableStyleId>
              </a:tblPr>
              <a:tblGrid>
                <a:gridCol w="2535936">
                  <a:extLst>
                    <a:ext uri="{9D8B030D-6E8A-4147-A177-3AD203B41FA5}">
                      <a16:colId xmlns:a16="http://schemas.microsoft.com/office/drawing/2014/main" val="3931907091"/>
                    </a:ext>
                  </a:extLst>
                </a:gridCol>
                <a:gridCol w="9265920">
                  <a:extLst>
                    <a:ext uri="{9D8B030D-6E8A-4147-A177-3AD203B41FA5}">
                      <a16:colId xmlns:a16="http://schemas.microsoft.com/office/drawing/2014/main" val="959109097"/>
                    </a:ext>
                  </a:extLst>
                </a:gridCol>
              </a:tblGrid>
              <a:tr h="370840">
                <a:tc>
                  <a:txBody>
                    <a:bodyPr/>
                    <a:lstStyle/>
                    <a:p>
                      <a:r>
                        <a:rPr lang="ru-RU" sz="2000" dirty="0"/>
                        <a:t>№  / % выполнения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Задание №11 /19, 4%, 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9363739"/>
                  </a:ext>
                </a:extLst>
              </a:tr>
              <a:tr h="370840">
                <a:tc>
                  <a:txBody>
                    <a:bodyPr/>
                    <a:lstStyle/>
                    <a:p>
                      <a:r>
                        <a:rPr lang="ru-RU" sz="2000" dirty="0"/>
                        <a:t>Формат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Сравнение признаков биологических объектов (установление соответствия)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2982263"/>
                  </a:ext>
                </a:extLst>
              </a:tr>
              <a:tr h="439590">
                <a:tc>
                  <a:txBody>
                    <a:bodyPr/>
                    <a:lstStyle/>
                    <a:p>
                      <a:r>
                        <a:rPr lang="ru-RU" sz="2000" dirty="0"/>
                        <a:t>Содержание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Растительный организм. Систематические группы растений.                                                                  Животный организм. Систематические группы животных.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5767364"/>
                  </a:ext>
                </a:extLst>
              </a:tr>
              <a:tr h="4602142">
                <a:tc>
                  <a:txBody>
                    <a:bodyPr/>
                    <a:lstStyle/>
                    <a:p>
                      <a:r>
                        <a:rPr lang="ru-RU" sz="2000" dirty="0"/>
                        <a:t>Пример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000" dirty="0"/>
                    </a:p>
                    <a:p>
                      <a:endParaRPr lang="ru-RU" sz="2000" dirty="0"/>
                    </a:p>
                    <a:p>
                      <a:endParaRPr lang="ru-RU" sz="2000" dirty="0"/>
                    </a:p>
                    <a:p>
                      <a:endParaRPr lang="ru-RU" sz="2000" dirty="0"/>
                    </a:p>
                    <a:p>
                      <a:endParaRPr lang="ru-RU" sz="2000" dirty="0"/>
                    </a:p>
                    <a:p>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5251019"/>
                  </a:ext>
                </a:extLst>
              </a:tr>
            </a:tbl>
          </a:graphicData>
        </a:graphic>
      </p:graphicFrame>
      <p:pic>
        <p:nvPicPr>
          <p:cNvPr id="8" name="Рисунок 7">
            <a:extLst>
              <a:ext uri="{FF2B5EF4-FFF2-40B4-BE49-F238E27FC236}">
                <a16:creationId xmlns:a16="http://schemas.microsoft.com/office/drawing/2014/main" id="{E63DA57A-DD07-4E80-93A0-C0F13AFCBDC6}"/>
              </a:ext>
            </a:extLst>
          </p:cNvPr>
          <p:cNvPicPr>
            <a:picLocks noChangeAspect="1"/>
          </p:cNvPicPr>
          <p:nvPr/>
        </p:nvPicPr>
        <p:blipFill>
          <a:blip r:embed="rId2"/>
          <a:stretch>
            <a:fillRect/>
          </a:stretch>
        </p:blipFill>
        <p:spPr>
          <a:xfrm>
            <a:off x="4279392" y="2348192"/>
            <a:ext cx="7278624" cy="4168432"/>
          </a:xfrm>
          <a:prstGeom prst="rect">
            <a:avLst/>
          </a:prstGeom>
        </p:spPr>
      </p:pic>
    </p:spTree>
    <p:extLst>
      <p:ext uri="{BB962C8B-B14F-4D97-AF65-F5344CB8AC3E}">
        <p14:creationId xmlns:p14="http://schemas.microsoft.com/office/powerpoint/2010/main" val="4192425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A63045-2D9F-4F37-8426-B8CED60061E9}"/>
              </a:ext>
            </a:extLst>
          </p:cNvPr>
          <p:cNvSpPr txBox="1"/>
          <p:nvPr/>
        </p:nvSpPr>
        <p:spPr>
          <a:xfrm>
            <a:off x="975360" y="4725103"/>
            <a:ext cx="11216640" cy="1754326"/>
          </a:xfrm>
          <a:prstGeom prst="rect">
            <a:avLst/>
          </a:prstGeom>
          <a:noFill/>
        </p:spPr>
        <p:txBody>
          <a:bodyPr wrap="square">
            <a:spAutoFit/>
          </a:bodyPr>
          <a:lstStyle/>
          <a:p>
            <a:endParaRPr lang="ru-RU" dirty="0"/>
          </a:p>
          <a:p>
            <a:r>
              <a:rPr lang="ru-RU" dirty="0"/>
              <a:t>	</a:t>
            </a:r>
          </a:p>
          <a:p>
            <a:r>
              <a:rPr lang="ru-RU" dirty="0"/>
              <a:t>	 	</a:t>
            </a:r>
          </a:p>
          <a:p>
            <a:endParaRPr lang="ru-RU" dirty="0"/>
          </a:p>
          <a:p>
            <a:r>
              <a:rPr lang="ru-RU" dirty="0"/>
              <a:t>   	</a:t>
            </a:r>
          </a:p>
          <a:p>
            <a:endParaRPr lang="ru-RU" dirty="0"/>
          </a:p>
        </p:txBody>
      </p:sp>
      <p:graphicFrame>
        <p:nvGraphicFramePr>
          <p:cNvPr id="4" name="Таблица 4">
            <a:extLst>
              <a:ext uri="{FF2B5EF4-FFF2-40B4-BE49-F238E27FC236}">
                <a16:creationId xmlns:a16="http://schemas.microsoft.com/office/drawing/2014/main" id="{D584F710-DCF2-4A84-8569-E980BB0C2D8B}"/>
              </a:ext>
            </a:extLst>
          </p:cNvPr>
          <p:cNvGraphicFramePr>
            <a:graphicFrameLocks noGrp="1"/>
          </p:cNvGraphicFramePr>
          <p:nvPr>
            <p:extLst>
              <p:ext uri="{D42A27DB-BD31-4B8C-83A1-F6EECF244321}">
                <p14:modId xmlns:p14="http://schemas.microsoft.com/office/powerpoint/2010/main" val="4014866650"/>
              </p:ext>
            </p:extLst>
          </p:nvPr>
        </p:nvGraphicFramePr>
        <p:xfrm>
          <a:off x="365760" y="763786"/>
          <a:ext cx="11460480" cy="2108200"/>
        </p:xfrm>
        <a:graphic>
          <a:graphicData uri="http://schemas.openxmlformats.org/drawingml/2006/table">
            <a:tbl>
              <a:tblPr firstRow="1" bandRow="1">
                <a:tableStyleId>{2D5ABB26-0587-4C30-8999-92F81FD0307C}</a:tableStyleId>
              </a:tblPr>
              <a:tblGrid>
                <a:gridCol w="5730240">
                  <a:extLst>
                    <a:ext uri="{9D8B030D-6E8A-4147-A177-3AD203B41FA5}">
                      <a16:colId xmlns:a16="http://schemas.microsoft.com/office/drawing/2014/main" val="2392142125"/>
                    </a:ext>
                  </a:extLst>
                </a:gridCol>
                <a:gridCol w="5730240">
                  <a:extLst>
                    <a:ext uri="{9D8B030D-6E8A-4147-A177-3AD203B41FA5}">
                      <a16:colId xmlns:a16="http://schemas.microsoft.com/office/drawing/2014/main" val="4119720362"/>
                    </a:ext>
                  </a:extLst>
                </a:gridCol>
              </a:tblGrid>
              <a:tr h="370840">
                <a:tc>
                  <a:txBody>
                    <a:bodyPr/>
                    <a:lstStyle/>
                    <a:p>
                      <a:r>
                        <a:rPr lang="ru-RU" dirty="0"/>
                        <a:t>РАСТЕНИЯ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a:t>ТИПЫ ПОДЗЕМНЫХ ПОБЕГОВ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0011146"/>
                  </a:ext>
                </a:extLst>
              </a:tr>
              <a:tr h="370840">
                <a:tc>
                  <a:txBody>
                    <a:bodyPr/>
                    <a:lstStyle/>
                    <a:p>
                      <a:r>
                        <a:rPr lang="ru-RU" dirty="0"/>
                        <a:t>А)  папоротник щитовник мужской</a:t>
                      </a:r>
                    </a:p>
                    <a:p>
                      <a:r>
                        <a:rPr lang="ru-RU" dirty="0"/>
                        <a:t>Б) лилия тигровая</a:t>
                      </a:r>
                    </a:p>
                    <a:p>
                      <a:r>
                        <a:rPr lang="ru-RU" dirty="0"/>
                        <a:t>В) ландыш майский</a:t>
                      </a:r>
                    </a:p>
                    <a:p>
                      <a:r>
                        <a:rPr lang="ru-RU" dirty="0"/>
                        <a:t>Г) лук репчатый</a:t>
                      </a:r>
                    </a:p>
                    <a:p>
                      <a:r>
                        <a:rPr lang="ru-RU" dirty="0"/>
                        <a:t>Д) пырей ползучий</a:t>
                      </a:r>
                    </a:p>
                    <a:p>
                      <a:r>
                        <a:rPr lang="ru-RU" dirty="0"/>
                        <a:t>Е) тюльпан лесной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a:t>1) корневище</a:t>
                      </a:r>
                    </a:p>
                    <a:p>
                      <a:r>
                        <a:rPr lang="ru-RU" dirty="0"/>
                        <a:t>2) луковица</a:t>
                      </a:r>
                    </a:p>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827923"/>
                  </a:ext>
                </a:extLst>
              </a:tr>
            </a:tbl>
          </a:graphicData>
        </a:graphic>
      </p:graphicFrame>
      <p:sp>
        <p:nvSpPr>
          <p:cNvPr id="6" name="TextBox 5">
            <a:extLst>
              <a:ext uri="{FF2B5EF4-FFF2-40B4-BE49-F238E27FC236}">
                <a16:creationId xmlns:a16="http://schemas.microsoft.com/office/drawing/2014/main" id="{375584BA-B3B5-4B04-8A5E-7E7B80939791}"/>
              </a:ext>
            </a:extLst>
          </p:cNvPr>
          <p:cNvSpPr txBox="1"/>
          <p:nvPr/>
        </p:nvSpPr>
        <p:spPr>
          <a:xfrm>
            <a:off x="487680" y="117455"/>
            <a:ext cx="11704320" cy="646331"/>
          </a:xfrm>
          <a:prstGeom prst="rect">
            <a:avLst/>
          </a:prstGeom>
          <a:noFill/>
        </p:spPr>
        <p:txBody>
          <a:bodyPr wrap="square">
            <a:spAutoFit/>
          </a:bodyPr>
          <a:lstStyle/>
          <a:p>
            <a:r>
              <a:rPr lang="ru-RU" dirty="0"/>
              <a:t>Установите соответствие между растениями и типами подземных побегов: к каждому элементу первого столбца подберите соответствующий элемент из второго столбца.</a:t>
            </a:r>
          </a:p>
        </p:txBody>
      </p:sp>
      <p:sp>
        <p:nvSpPr>
          <p:cNvPr id="7" name="TextBox 6">
            <a:extLst>
              <a:ext uri="{FF2B5EF4-FFF2-40B4-BE49-F238E27FC236}">
                <a16:creationId xmlns:a16="http://schemas.microsoft.com/office/drawing/2014/main" id="{9B3B3841-E412-4A0C-8D8B-15254A1AA886}"/>
              </a:ext>
            </a:extLst>
          </p:cNvPr>
          <p:cNvSpPr txBox="1"/>
          <p:nvPr/>
        </p:nvSpPr>
        <p:spPr>
          <a:xfrm>
            <a:off x="365760" y="3157728"/>
            <a:ext cx="11375136" cy="2677656"/>
          </a:xfrm>
          <a:prstGeom prst="rect">
            <a:avLst/>
          </a:prstGeom>
          <a:noFill/>
        </p:spPr>
        <p:txBody>
          <a:bodyPr wrap="square" rtlCol="0">
            <a:spAutoFit/>
          </a:bodyPr>
          <a:lstStyle/>
          <a:p>
            <a:r>
              <a:rPr lang="ru-RU" sz="2400" b="1" dirty="0">
                <a:solidFill>
                  <a:srgbClr val="00B050"/>
                </a:solidFill>
              </a:rPr>
              <a:t>Проблемы: </a:t>
            </a:r>
          </a:p>
          <a:p>
            <a:pPr marL="285750" indent="-285750">
              <a:buFont typeface="Arial" panose="020B0604020202020204" pitchFamily="34" charset="0"/>
              <a:buChar char="•"/>
            </a:pPr>
            <a:r>
              <a:rPr lang="ru-RU" sz="2400" dirty="0"/>
              <a:t>Переход от частного к общему – на рисунке конкретные объекты, необходимо понять, что они являются представителями определенного более крупного таксона (семейство, отряд, класс и т.д.) или выполняют функции, общие для данного вида органов, тканей и т.п.</a:t>
            </a:r>
          </a:p>
          <a:p>
            <a:pPr marL="285750" indent="-285750">
              <a:buFont typeface="Arial" panose="020B0604020202020204" pitchFamily="34" charset="0"/>
              <a:buChar char="•"/>
            </a:pPr>
            <a:r>
              <a:rPr lang="ru-RU" sz="2400" dirty="0"/>
              <a:t>Знание особенностей объектов, которые описываются в учебниках.</a:t>
            </a:r>
          </a:p>
          <a:p>
            <a:pPr marL="285750" indent="-285750">
              <a:buFont typeface="Arial" panose="020B0604020202020204" pitchFamily="34" charset="0"/>
              <a:buChar char="•"/>
            </a:pPr>
            <a:endParaRPr lang="ru-RU" sz="2400" dirty="0"/>
          </a:p>
        </p:txBody>
      </p:sp>
    </p:spTree>
    <p:extLst>
      <p:ext uri="{BB962C8B-B14F-4D97-AF65-F5344CB8AC3E}">
        <p14:creationId xmlns:p14="http://schemas.microsoft.com/office/powerpoint/2010/main" val="520583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C4AE5C7C-8557-4A3B-9770-0307C94EB005}"/>
              </a:ext>
            </a:extLst>
          </p:cNvPr>
          <p:cNvGraphicFramePr>
            <a:graphicFrameLocks noGrp="1"/>
          </p:cNvGraphicFramePr>
          <p:nvPr>
            <p:extLst>
              <p:ext uri="{D42A27DB-BD31-4B8C-83A1-F6EECF244321}">
                <p14:modId xmlns:p14="http://schemas.microsoft.com/office/powerpoint/2010/main" val="2545700792"/>
              </p:ext>
            </p:extLst>
          </p:nvPr>
        </p:nvGraphicFramePr>
        <p:xfrm>
          <a:off x="301752" y="472313"/>
          <a:ext cx="11801856" cy="6418189"/>
        </p:xfrm>
        <a:graphic>
          <a:graphicData uri="http://schemas.openxmlformats.org/drawingml/2006/table">
            <a:tbl>
              <a:tblPr firstRow="1" bandRow="1">
                <a:tableStyleId>{2D5ABB26-0587-4C30-8999-92F81FD0307C}</a:tableStyleId>
              </a:tblPr>
              <a:tblGrid>
                <a:gridCol w="2535936">
                  <a:extLst>
                    <a:ext uri="{9D8B030D-6E8A-4147-A177-3AD203B41FA5}">
                      <a16:colId xmlns:a16="http://schemas.microsoft.com/office/drawing/2014/main" val="670077015"/>
                    </a:ext>
                  </a:extLst>
                </a:gridCol>
                <a:gridCol w="9265920">
                  <a:extLst>
                    <a:ext uri="{9D8B030D-6E8A-4147-A177-3AD203B41FA5}">
                      <a16:colId xmlns:a16="http://schemas.microsoft.com/office/drawing/2014/main" val="3216205699"/>
                    </a:ext>
                  </a:extLst>
                </a:gridCol>
              </a:tblGrid>
              <a:tr h="390116">
                <a:tc>
                  <a:txBody>
                    <a:bodyPr/>
                    <a:lstStyle/>
                    <a:p>
                      <a:r>
                        <a:rPr lang="ru-RU" sz="2000" dirty="0"/>
                        <a:t>№  / % выполнения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Задание №13 /22,5% 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0849565"/>
                  </a:ext>
                </a:extLst>
              </a:tr>
              <a:tr h="690206">
                <a:tc>
                  <a:txBody>
                    <a:bodyPr/>
                    <a:lstStyle/>
                    <a:p>
                      <a:r>
                        <a:rPr lang="ru-RU" sz="2000" dirty="0"/>
                        <a:t>Формат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Соотношение морфологических признаков животных или его отдельных частей с предложенными моделями по заданному алгоритму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0789922"/>
                  </a:ext>
                </a:extLst>
              </a:tr>
              <a:tr h="990296">
                <a:tc>
                  <a:txBody>
                    <a:bodyPr/>
                    <a:lstStyle/>
                    <a:p>
                      <a:r>
                        <a:rPr lang="ru-RU" sz="2000" dirty="0"/>
                        <a:t>Содержание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Млекопитающие (общая характеристика). Среды жизни млекопитающих. Особенности внешнего строения, скелета и мускулатуры, внутреннего строения. Процессы жизнедеятельности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6863277"/>
                  </a:ext>
                </a:extLst>
              </a:tr>
              <a:tr h="4315069">
                <a:tc>
                  <a:txBody>
                    <a:bodyPr/>
                    <a:lstStyle/>
                    <a:p>
                      <a:r>
                        <a:rPr lang="ru-RU" sz="2000" dirty="0"/>
                        <a:t>Пример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000" dirty="0"/>
                    </a:p>
                    <a:p>
                      <a:endParaRPr lang="ru-RU" sz="2000" dirty="0"/>
                    </a:p>
                    <a:p>
                      <a:endParaRPr lang="ru-RU" sz="2000" dirty="0"/>
                    </a:p>
                    <a:p>
                      <a:endParaRPr lang="ru-RU" sz="2000" dirty="0"/>
                    </a:p>
                    <a:p>
                      <a:endParaRPr lang="ru-RU" sz="2000" dirty="0"/>
                    </a:p>
                    <a:p>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5002590"/>
                  </a:ext>
                </a:extLst>
              </a:tr>
            </a:tbl>
          </a:graphicData>
        </a:graphic>
      </p:graphicFrame>
      <p:pic>
        <p:nvPicPr>
          <p:cNvPr id="4" name="Рисунок 3">
            <a:extLst>
              <a:ext uri="{FF2B5EF4-FFF2-40B4-BE49-F238E27FC236}">
                <a16:creationId xmlns:a16="http://schemas.microsoft.com/office/drawing/2014/main" id="{8746A77D-EC90-40AA-BA40-003CE77A5592}"/>
              </a:ext>
            </a:extLst>
          </p:cNvPr>
          <p:cNvPicPr>
            <a:picLocks noChangeAspect="1"/>
          </p:cNvPicPr>
          <p:nvPr/>
        </p:nvPicPr>
        <p:blipFill rotWithShape="1">
          <a:blip r:embed="rId2"/>
          <a:srcRect l="12026" t="21689" r="8756" b="25689"/>
          <a:stretch/>
        </p:blipFill>
        <p:spPr>
          <a:xfrm>
            <a:off x="2865120" y="2630550"/>
            <a:ext cx="7729728" cy="4107719"/>
          </a:xfrm>
          <a:prstGeom prst="rect">
            <a:avLst/>
          </a:prstGeom>
        </p:spPr>
      </p:pic>
    </p:spTree>
    <p:extLst>
      <p:ext uri="{BB962C8B-B14F-4D97-AF65-F5344CB8AC3E}">
        <p14:creationId xmlns:p14="http://schemas.microsoft.com/office/powerpoint/2010/main" val="2287449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6C30C8-5C53-4FF9-B8F1-D84DDA567031}"/>
              </a:ext>
            </a:extLst>
          </p:cNvPr>
          <p:cNvSpPr txBox="1"/>
          <p:nvPr/>
        </p:nvSpPr>
        <p:spPr>
          <a:xfrm>
            <a:off x="195072" y="414528"/>
            <a:ext cx="6047232" cy="5909310"/>
          </a:xfrm>
          <a:prstGeom prst="rect">
            <a:avLst/>
          </a:prstGeom>
          <a:noFill/>
        </p:spPr>
        <p:txBody>
          <a:bodyPr wrap="square" rtlCol="0">
            <a:spAutoFit/>
          </a:bodyPr>
          <a:lstStyle/>
          <a:p>
            <a:r>
              <a:rPr lang="ru-RU" sz="2400" b="1" dirty="0"/>
              <a:t>Основные объекты:</a:t>
            </a:r>
          </a:p>
          <a:p>
            <a:r>
              <a:rPr lang="ru-RU" sz="2400" dirty="0"/>
              <a:t>кошки, собаки и лошади;</a:t>
            </a:r>
          </a:p>
          <a:p>
            <a:r>
              <a:rPr lang="ru-RU" sz="2400" b="1" dirty="0"/>
              <a:t>Проблемы: </a:t>
            </a:r>
          </a:p>
          <a:p>
            <a:r>
              <a:rPr lang="ru-RU" sz="2400" b="1" i="1" dirty="0">
                <a:solidFill>
                  <a:srgbClr val="00B050"/>
                </a:solidFill>
              </a:rPr>
              <a:t>Объективные:  </a:t>
            </a:r>
          </a:p>
          <a:p>
            <a:pPr marL="342900" indent="-342900">
              <a:buFont typeface="Arial" panose="020B0604020202020204" pitchFamily="34" charset="0"/>
              <a:buChar char="•"/>
            </a:pPr>
            <a:r>
              <a:rPr lang="ru-RU" sz="2400" dirty="0"/>
              <a:t>Неудобные ракурсы на рисунках;</a:t>
            </a:r>
          </a:p>
          <a:p>
            <a:pPr marL="342900" indent="-342900">
              <a:buFont typeface="Arial" panose="020B0604020202020204" pitchFamily="34" charset="0"/>
              <a:buChar char="•"/>
            </a:pPr>
            <a:r>
              <a:rPr lang="ru-RU" sz="2400" dirty="0"/>
              <a:t>Низкое качество рисунков;</a:t>
            </a:r>
          </a:p>
          <a:p>
            <a:pPr marL="342900" indent="-342900">
              <a:buFont typeface="Arial" panose="020B0604020202020204" pitchFamily="34" charset="0"/>
              <a:buChar char="•"/>
            </a:pPr>
            <a:r>
              <a:rPr lang="ru-RU" sz="2400" dirty="0"/>
              <a:t>Отсутствие линейки на экзамене.</a:t>
            </a:r>
          </a:p>
          <a:p>
            <a:r>
              <a:rPr lang="ru-RU" sz="2400" b="1" i="1" dirty="0">
                <a:solidFill>
                  <a:srgbClr val="00B050"/>
                </a:solidFill>
              </a:rPr>
              <a:t>Субъективные:</a:t>
            </a:r>
          </a:p>
          <a:p>
            <a:pPr marL="342900" indent="-342900">
              <a:buFont typeface="Arial" panose="020B0604020202020204" pitchFamily="34" charset="0"/>
              <a:buChar char="•"/>
            </a:pPr>
            <a:r>
              <a:rPr lang="ru-RU" sz="2400" dirty="0"/>
              <a:t>Низкий уровень навыков по выполнению подобных заданий;</a:t>
            </a:r>
          </a:p>
          <a:p>
            <a:pPr marL="342900" indent="-342900">
              <a:buFont typeface="Arial" panose="020B0604020202020204" pitchFamily="34" charset="0"/>
              <a:buChar char="•"/>
            </a:pPr>
            <a:r>
              <a:rPr lang="ru-RU" sz="2400" dirty="0"/>
              <a:t>Неумение или нежелание использовать линейку при выполнении задания ;</a:t>
            </a:r>
          </a:p>
          <a:p>
            <a:pPr marL="342900" indent="-342900">
              <a:buFont typeface="Arial" panose="020B0604020202020204" pitchFamily="34" charset="0"/>
              <a:buChar char="•"/>
            </a:pPr>
            <a:r>
              <a:rPr lang="ru-RU" sz="2400" dirty="0"/>
              <a:t>Затруднение при соотнесении описания с данными , полученными при выполнении первых пунктов задания.</a:t>
            </a:r>
          </a:p>
          <a:p>
            <a:endParaRPr lang="ru-RU" dirty="0"/>
          </a:p>
        </p:txBody>
      </p:sp>
      <p:sp>
        <p:nvSpPr>
          <p:cNvPr id="4" name="TextBox 3">
            <a:extLst>
              <a:ext uri="{FF2B5EF4-FFF2-40B4-BE49-F238E27FC236}">
                <a16:creationId xmlns:a16="http://schemas.microsoft.com/office/drawing/2014/main" id="{263838F9-6CC9-4087-AB69-3AE8ABA20124}"/>
              </a:ext>
            </a:extLst>
          </p:cNvPr>
          <p:cNvSpPr txBox="1"/>
          <p:nvPr/>
        </p:nvSpPr>
        <p:spPr>
          <a:xfrm>
            <a:off x="6437376" y="287679"/>
            <a:ext cx="5474208" cy="4247317"/>
          </a:xfrm>
          <a:prstGeom prst="rect">
            <a:avLst/>
          </a:prstGeom>
          <a:noFill/>
        </p:spPr>
        <p:txBody>
          <a:bodyPr wrap="square">
            <a:spAutoFit/>
          </a:bodyPr>
          <a:lstStyle/>
          <a:p>
            <a:r>
              <a:rPr lang="ru-RU" dirty="0"/>
              <a:t>Исходя из фрагмента описания породы, определите, соответствует ли данная особь по признакам, определяемым по фотографии, стандартам</a:t>
            </a:r>
          </a:p>
          <a:p>
            <a:r>
              <a:rPr lang="ru-RU" dirty="0"/>
              <a:t>породы американский </a:t>
            </a:r>
            <a:r>
              <a:rPr lang="ru-RU" dirty="0" err="1"/>
              <a:t>кёрл</a:t>
            </a:r>
            <a:r>
              <a:rPr lang="ru-RU" dirty="0"/>
              <a:t>.</a:t>
            </a:r>
          </a:p>
          <a:p>
            <a:r>
              <a:rPr lang="ru-RU" i="1" dirty="0"/>
              <a:t>Породу отличает многообразие окрасов  короткошёрстных и длинношёрстных кошек. Для породы характерны клиновидная форма головы и большие миндалевидные глаза. Главная особенность породы – широкие у основания и закрученные назад уши. У каждой особи – своя</a:t>
            </a:r>
          </a:p>
          <a:p>
            <a:r>
              <a:rPr lang="ru-RU" i="1" dirty="0"/>
              <a:t>степень </a:t>
            </a:r>
            <a:r>
              <a:rPr lang="ru-RU" i="1" dirty="0" err="1"/>
              <a:t>закрученности</a:t>
            </a:r>
            <a:r>
              <a:rPr lang="ru-RU" i="1" dirty="0"/>
              <a:t> уха.</a:t>
            </a:r>
          </a:p>
          <a:p>
            <a:r>
              <a:rPr lang="ru-RU" i="1" dirty="0"/>
              <a:t>1) соответствует</a:t>
            </a:r>
          </a:p>
          <a:p>
            <a:r>
              <a:rPr lang="ru-RU" i="1" dirty="0"/>
              <a:t>2) не соответствует</a:t>
            </a:r>
          </a:p>
          <a:p>
            <a:endParaRPr lang="ru-RU" dirty="0"/>
          </a:p>
          <a:p>
            <a:endParaRPr lang="ru-RU" dirty="0"/>
          </a:p>
        </p:txBody>
      </p:sp>
    </p:spTree>
    <p:extLst>
      <p:ext uri="{BB962C8B-B14F-4D97-AF65-F5344CB8AC3E}">
        <p14:creationId xmlns:p14="http://schemas.microsoft.com/office/powerpoint/2010/main" val="4262098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DB321F1B-9064-41D3-9108-0DB36687663F}"/>
              </a:ext>
            </a:extLst>
          </p:cNvPr>
          <p:cNvGraphicFramePr>
            <a:graphicFrameLocks noGrp="1"/>
          </p:cNvGraphicFramePr>
          <p:nvPr>
            <p:extLst>
              <p:ext uri="{D42A27DB-BD31-4B8C-83A1-F6EECF244321}">
                <p14:modId xmlns:p14="http://schemas.microsoft.com/office/powerpoint/2010/main" val="3075445955"/>
              </p:ext>
            </p:extLst>
          </p:nvPr>
        </p:nvGraphicFramePr>
        <p:xfrm>
          <a:off x="390144" y="228473"/>
          <a:ext cx="11362944" cy="5367655"/>
        </p:xfrm>
        <a:graphic>
          <a:graphicData uri="http://schemas.openxmlformats.org/drawingml/2006/table">
            <a:tbl>
              <a:tblPr firstRow="1" bandRow="1">
                <a:tableStyleId>{2D5ABB26-0587-4C30-8999-92F81FD0307C}</a:tableStyleId>
              </a:tblPr>
              <a:tblGrid>
                <a:gridCol w="2441624">
                  <a:extLst>
                    <a:ext uri="{9D8B030D-6E8A-4147-A177-3AD203B41FA5}">
                      <a16:colId xmlns:a16="http://schemas.microsoft.com/office/drawing/2014/main" val="271000551"/>
                    </a:ext>
                  </a:extLst>
                </a:gridCol>
                <a:gridCol w="8921320">
                  <a:extLst>
                    <a:ext uri="{9D8B030D-6E8A-4147-A177-3AD203B41FA5}">
                      <a16:colId xmlns:a16="http://schemas.microsoft.com/office/drawing/2014/main" val="1530885738"/>
                    </a:ext>
                  </a:extLst>
                </a:gridCol>
              </a:tblGrid>
              <a:tr h="370840">
                <a:tc>
                  <a:txBody>
                    <a:bodyPr/>
                    <a:lstStyle/>
                    <a:p>
                      <a:r>
                        <a:rPr lang="ru-RU" sz="2000" dirty="0"/>
                        <a:t>№  / % выполнения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Задание №18, 23,2%, 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3007431"/>
                  </a:ext>
                </a:extLst>
              </a:tr>
              <a:tr h="370840">
                <a:tc>
                  <a:txBody>
                    <a:bodyPr/>
                    <a:lstStyle/>
                    <a:p>
                      <a:r>
                        <a:rPr lang="ru-RU" sz="2000" dirty="0"/>
                        <a:t>Формат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Сравнение отдельных частей (клеток, тканей, органов) и системы органов человека (установление </a:t>
                      </a:r>
                      <a:r>
                        <a:rPr lang="ru-RU" sz="2000" dirty="0" err="1"/>
                        <a:t>соотвествия</a:t>
                      </a:r>
                      <a:r>
                        <a:rPr lang="ru-RU" sz="20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6668319"/>
                  </a:ext>
                </a:extLst>
              </a:tr>
              <a:tr h="439590">
                <a:tc>
                  <a:txBody>
                    <a:bodyPr/>
                    <a:lstStyle/>
                    <a:p>
                      <a:r>
                        <a:rPr lang="ru-RU" sz="2000" dirty="0"/>
                        <a:t>Содержание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Человек и его здоровье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4839100"/>
                  </a:ext>
                </a:extLst>
              </a:tr>
              <a:tr h="3830785">
                <a:tc>
                  <a:txBody>
                    <a:bodyPr/>
                    <a:lstStyle/>
                    <a:p>
                      <a:r>
                        <a:rPr lang="ru-RU" sz="2000" dirty="0"/>
                        <a:t>Пример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000" dirty="0"/>
                    </a:p>
                    <a:p>
                      <a:endParaRPr lang="ru-RU" sz="2000" dirty="0"/>
                    </a:p>
                    <a:p>
                      <a:endParaRPr lang="ru-RU" sz="2000" dirty="0"/>
                    </a:p>
                    <a:p>
                      <a:endParaRPr lang="ru-RU" sz="2000" dirty="0"/>
                    </a:p>
                    <a:p>
                      <a:endParaRPr lang="ru-RU" sz="2000" dirty="0"/>
                    </a:p>
                    <a:p>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8214100"/>
                  </a:ext>
                </a:extLst>
              </a:tr>
            </a:tbl>
          </a:graphicData>
        </a:graphic>
      </p:graphicFrame>
      <p:pic>
        <p:nvPicPr>
          <p:cNvPr id="4" name="Рисунок 3">
            <a:extLst>
              <a:ext uri="{FF2B5EF4-FFF2-40B4-BE49-F238E27FC236}">
                <a16:creationId xmlns:a16="http://schemas.microsoft.com/office/drawing/2014/main" id="{9E0B2F49-0336-4DD2-96A5-5B3CA7B55CA1}"/>
              </a:ext>
            </a:extLst>
          </p:cNvPr>
          <p:cNvPicPr>
            <a:picLocks noChangeAspect="1"/>
          </p:cNvPicPr>
          <p:nvPr/>
        </p:nvPicPr>
        <p:blipFill rotWithShape="1">
          <a:blip r:embed="rId2"/>
          <a:srcRect l="9751" t="18311" r="11600" b="41334"/>
          <a:stretch/>
        </p:blipFill>
        <p:spPr>
          <a:xfrm>
            <a:off x="2877312" y="1840992"/>
            <a:ext cx="8595360" cy="3528294"/>
          </a:xfrm>
          <a:prstGeom prst="rect">
            <a:avLst/>
          </a:prstGeom>
        </p:spPr>
      </p:pic>
      <p:sp>
        <p:nvSpPr>
          <p:cNvPr id="5" name="TextBox 4">
            <a:extLst>
              <a:ext uri="{FF2B5EF4-FFF2-40B4-BE49-F238E27FC236}">
                <a16:creationId xmlns:a16="http://schemas.microsoft.com/office/drawing/2014/main" id="{F2518C4C-0DD6-45C8-AD49-ED43B1F04ABD}"/>
              </a:ext>
            </a:extLst>
          </p:cNvPr>
          <p:cNvSpPr txBox="1"/>
          <p:nvPr/>
        </p:nvSpPr>
        <p:spPr>
          <a:xfrm>
            <a:off x="950976" y="5937504"/>
            <a:ext cx="7620000" cy="536448"/>
          </a:xfrm>
          <a:prstGeom prst="rect">
            <a:avLst/>
          </a:prstGeom>
          <a:noFill/>
        </p:spPr>
        <p:txBody>
          <a:bodyPr wrap="square" rtlCol="0">
            <a:spAutoFit/>
          </a:bodyPr>
          <a:lstStyle/>
          <a:p>
            <a:endParaRPr lang="ru-RU" dirty="0"/>
          </a:p>
        </p:txBody>
      </p:sp>
      <p:sp>
        <p:nvSpPr>
          <p:cNvPr id="6" name="TextBox 5">
            <a:extLst>
              <a:ext uri="{FF2B5EF4-FFF2-40B4-BE49-F238E27FC236}">
                <a16:creationId xmlns:a16="http://schemas.microsoft.com/office/drawing/2014/main" id="{87076133-F9EB-41B7-8691-63854E9BEAB1}"/>
              </a:ext>
            </a:extLst>
          </p:cNvPr>
          <p:cNvSpPr txBox="1"/>
          <p:nvPr/>
        </p:nvSpPr>
        <p:spPr>
          <a:xfrm>
            <a:off x="85344" y="5815584"/>
            <a:ext cx="10643616" cy="830997"/>
          </a:xfrm>
          <a:prstGeom prst="rect">
            <a:avLst/>
          </a:prstGeom>
          <a:noFill/>
        </p:spPr>
        <p:txBody>
          <a:bodyPr wrap="square" rtlCol="0">
            <a:spAutoFit/>
          </a:bodyPr>
          <a:lstStyle/>
          <a:p>
            <a:r>
              <a:rPr lang="ru-RU" sz="2400" b="1" dirty="0">
                <a:solidFill>
                  <a:srgbClr val="00B050"/>
                </a:solidFill>
              </a:rPr>
              <a:t>Проблема: </a:t>
            </a:r>
            <a:r>
              <a:rPr lang="ru-RU" sz="2400" dirty="0"/>
              <a:t>необходимо знание всего объема раздела «Человек и его здоровье»</a:t>
            </a:r>
          </a:p>
        </p:txBody>
      </p:sp>
    </p:spTree>
    <p:extLst>
      <p:ext uri="{BB962C8B-B14F-4D97-AF65-F5344CB8AC3E}">
        <p14:creationId xmlns:p14="http://schemas.microsoft.com/office/powerpoint/2010/main" val="930568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CBAC94CC-DC63-456C-B968-51E35110FC1A}"/>
              </a:ext>
            </a:extLst>
          </p:cNvPr>
          <p:cNvGraphicFramePr>
            <a:graphicFrameLocks noGrp="1"/>
          </p:cNvGraphicFramePr>
          <p:nvPr>
            <p:extLst>
              <p:ext uri="{D42A27DB-BD31-4B8C-83A1-F6EECF244321}">
                <p14:modId xmlns:p14="http://schemas.microsoft.com/office/powerpoint/2010/main" val="3391198427"/>
              </p:ext>
            </p:extLst>
          </p:nvPr>
        </p:nvGraphicFramePr>
        <p:xfrm>
          <a:off x="195072" y="289156"/>
          <a:ext cx="11801856" cy="6454553"/>
        </p:xfrm>
        <a:graphic>
          <a:graphicData uri="http://schemas.openxmlformats.org/drawingml/2006/table">
            <a:tbl>
              <a:tblPr firstRow="1" bandRow="1">
                <a:tableStyleId>{2D5ABB26-0587-4C30-8999-92F81FD0307C}</a:tableStyleId>
              </a:tblPr>
              <a:tblGrid>
                <a:gridCol w="2560320">
                  <a:extLst>
                    <a:ext uri="{9D8B030D-6E8A-4147-A177-3AD203B41FA5}">
                      <a16:colId xmlns:a16="http://schemas.microsoft.com/office/drawing/2014/main" val="3715789806"/>
                    </a:ext>
                  </a:extLst>
                </a:gridCol>
                <a:gridCol w="9241536">
                  <a:extLst>
                    <a:ext uri="{9D8B030D-6E8A-4147-A177-3AD203B41FA5}">
                      <a16:colId xmlns:a16="http://schemas.microsoft.com/office/drawing/2014/main" val="2927713785"/>
                    </a:ext>
                  </a:extLst>
                </a:gridCol>
              </a:tblGrid>
              <a:tr h="586749">
                <a:tc>
                  <a:txBody>
                    <a:bodyPr/>
                    <a:lstStyle/>
                    <a:p>
                      <a:r>
                        <a:rPr lang="ru-RU" sz="2000" dirty="0"/>
                        <a:t>№  / % выполнения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Задание №9 /27,8% , 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5208386"/>
                  </a:ext>
                </a:extLst>
              </a:tr>
              <a:tr h="331641">
                <a:tc>
                  <a:txBody>
                    <a:bodyPr/>
                    <a:lstStyle/>
                    <a:p>
                      <a:r>
                        <a:rPr lang="ru-RU" sz="2000" dirty="0"/>
                        <a:t>Формат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Сравнение признаков и свойств растений и животных (множественный выбор)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4533513"/>
                  </a:ext>
                </a:extLst>
              </a:tr>
              <a:tr h="586749">
                <a:tc>
                  <a:txBody>
                    <a:bodyPr/>
                    <a:lstStyle/>
                    <a:p>
                      <a:r>
                        <a:rPr lang="ru-RU" sz="2000" dirty="0"/>
                        <a:t>Содержание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Растительный организм. Систематические группы растений.                                                                 Животный организм. Систематические группы животных.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574383"/>
                  </a:ext>
                </a:extLst>
              </a:tr>
              <a:tr h="4770524">
                <a:tc>
                  <a:txBody>
                    <a:bodyPr/>
                    <a:lstStyle/>
                    <a:p>
                      <a:r>
                        <a:rPr lang="ru-RU" sz="2000" dirty="0"/>
                        <a:t>Пример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800" b="1" i="1" u="none" strike="noStrike" kern="1200" baseline="0" dirty="0">
                          <a:solidFill>
                            <a:schemeClr val="tx1"/>
                          </a:solidFill>
                          <a:latin typeface="+mn-lt"/>
                          <a:ea typeface="+mn-ea"/>
                          <a:cs typeface="+mn-cs"/>
                        </a:rPr>
                        <a:t>1) Что характерно для мхов? </a:t>
                      </a:r>
                      <a:r>
                        <a:rPr lang="ru-RU" sz="1800" b="0" i="0" u="none" strike="noStrike" kern="1200" baseline="0" dirty="0">
                          <a:solidFill>
                            <a:schemeClr val="tx1"/>
                          </a:solidFill>
                          <a:latin typeface="+mn-lt"/>
                          <a:ea typeface="+mn-ea"/>
                          <a:cs typeface="+mn-cs"/>
                        </a:rPr>
                        <a:t>Выберите три верных ответа и запишите в таблицу</a:t>
                      </a:r>
                    </a:p>
                    <a:p>
                      <a:r>
                        <a:rPr lang="ru-RU" sz="1800" b="0" i="0" u="none" strike="noStrike" kern="1200" baseline="0" dirty="0">
                          <a:solidFill>
                            <a:schemeClr val="tx1"/>
                          </a:solidFill>
                          <a:latin typeface="+mn-lt"/>
                          <a:ea typeface="+mn-ea"/>
                          <a:cs typeface="+mn-cs"/>
                        </a:rPr>
                        <a:t>цифры, под которыми они указаны.</a:t>
                      </a:r>
                    </a:p>
                    <a:p>
                      <a:r>
                        <a:rPr lang="ru-RU" sz="1800" b="0" i="0" u="none" strike="noStrike" kern="1200" baseline="0" dirty="0">
                          <a:solidFill>
                            <a:schemeClr val="tx1"/>
                          </a:solidFill>
                          <a:latin typeface="+mn-lt"/>
                          <a:ea typeface="+mn-ea"/>
                          <a:cs typeface="+mn-cs"/>
                        </a:rPr>
                        <a:t>1) приспособление к разным видам опыления</a:t>
                      </a:r>
                    </a:p>
                    <a:p>
                      <a:r>
                        <a:rPr lang="ru-RU" sz="1800" b="0" i="0" u="none" strike="noStrike" kern="1200" baseline="0" dirty="0">
                          <a:solidFill>
                            <a:schemeClr val="tx1"/>
                          </a:solidFill>
                          <a:latin typeface="+mn-lt"/>
                          <a:ea typeface="+mn-ea"/>
                          <a:cs typeface="+mn-cs"/>
                        </a:rPr>
                        <a:t>2) чередование поколений</a:t>
                      </a:r>
                    </a:p>
                    <a:p>
                      <a:r>
                        <a:rPr lang="ru-RU" sz="1800" b="0" i="0" u="none" strike="noStrike" kern="1200" baseline="0" dirty="0">
                          <a:solidFill>
                            <a:schemeClr val="tx1"/>
                          </a:solidFill>
                          <a:latin typeface="+mn-lt"/>
                          <a:ea typeface="+mn-ea"/>
                          <a:cs typeface="+mn-cs"/>
                        </a:rPr>
                        <a:t>3) двойное оплодотворение</a:t>
                      </a:r>
                    </a:p>
                    <a:p>
                      <a:r>
                        <a:rPr lang="ru-RU" sz="1800" b="0" i="0" u="none" strike="noStrike" kern="1200" baseline="0" dirty="0">
                          <a:solidFill>
                            <a:schemeClr val="tx1"/>
                          </a:solidFill>
                          <a:latin typeface="+mn-lt"/>
                          <a:ea typeface="+mn-ea"/>
                          <a:cs typeface="+mn-cs"/>
                        </a:rPr>
                        <a:t>4) отсутствие корней</a:t>
                      </a:r>
                    </a:p>
                    <a:p>
                      <a:r>
                        <a:rPr lang="ru-RU" sz="1800" b="0" i="0" u="none" strike="noStrike" kern="1200" baseline="0" dirty="0">
                          <a:solidFill>
                            <a:schemeClr val="tx1"/>
                          </a:solidFill>
                          <a:latin typeface="+mn-lt"/>
                          <a:ea typeface="+mn-ea"/>
                          <a:cs typeface="+mn-cs"/>
                        </a:rPr>
                        <a:t>5) наличие цветков и плодов</a:t>
                      </a:r>
                    </a:p>
                    <a:p>
                      <a:r>
                        <a:rPr lang="ru-RU" sz="1800" b="0" i="0" u="none" strike="noStrike" kern="1200" baseline="0" dirty="0">
                          <a:solidFill>
                            <a:schemeClr val="tx1"/>
                          </a:solidFill>
                          <a:latin typeface="+mn-lt"/>
                          <a:ea typeface="+mn-ea"/>
                          <a:cs typeface="+mn-cs"/>
                        </a:rPr>
                        <a:t>6) созревание спор в коробочке</a:t>
                      </a:r>
                      <a:endParaRPr lang="ru-RU" sz="2000" dirty="0"/>
                    </a:p>
                    <a:p>
                      <a:r>
                        <a:rPr lang="ru-RU" sz="1800" dirty="0"/>
                        <a:t>2</a:t>
                      </a:r>
                      <a:r>
                        <a:rPr lang="ru-RU" sz="1800" b="1" i="1" dirty="0"/>
                        <a:t>) Какие особенности строения отличают земноводных от рыб? </a:t>
                      </a:r>
                      <a:r>
                        <a:rPr lang="ru-RU" sz="1800" dirty="0"/>
                        <a:t>Выберите три верных ответа из шести и запишите цифры, под которыми они указаны.</a:t>
                      </a:r>
                    </a:p>
                    <a:p>
                      <a:r>
                        <a:rPr lang="ru-RU" sz="1800" dirty="0"/>
                        <a:t> 1)  органы дыхания представлены легкими и кожей</a:t>
                      </a:r>
                    </a:p>
                    <a:p>
                      <a:r>
                        <a:rPr lang="ru-RU" sz="1800" dirty="0"/>
                        <a:t>2)  имеется внутреннее ухо и среднее ухо</a:t>
                      </a:r>
                    </a:p>
                    <a:p>
                      <a:r>
                        <a:rPr lang="ru-RU" sz="1800" dirty="0"/>
                        <a:t>3)  головной мозг разделен на пять отделов</a:t>
                      </a:r>
                    </a:p>
                    <a:p>
                      <a:r>
                        <a:rPr lang="ru-RU" sz="1800" dirty="0"/>
                        <a:t>4)  имеется плавательный пузырь</a:t>
                      </a:r>
                    </a:p>
                    <a:p>
                      <a:r>
                        <a:rPr lang="ru-RU" sz="1800" dirty="0"/>
                        <a:t>5)  сердце трехкамерное</a:t>
                      </a:r>
                    </a:p>
                    <a:p>
                      <a:r>
                        <a:rPr lang="ru-RU" sz="1800" dirty="0"/>
                        <a:t>6)  один круг кровообращения</a:t>
                      </a:r>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6960580"/>
                  </a:ext>
                </a:extLst>
              </a:tr>
            </a:tbl>
          </a:graphicData>
        </a:graphic>
      </p:graphicFrame>
    </p:spTree>
    <p:extLst>
      <p:ext uri="{BB962C8B-B14F-4D97-AF65-F5344CB8AC3E}">
        <p14:creationId xmlns:p14="http://schemas.microsoft.com/office/powerpoint/2010/main" val="2054064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C8EE45-C7EB-41DF-BA6D-824EA97FC520}"/>
              </a:ext>
            </a:extLst>
          </p:cNvPr>
          <p:cNvSpPr txBox="1"/>
          <p:nvPr/>
        </p:nvSpPr>
        <p:spPr>
          <a:xfrm>
            <a:off x="304800" y="268224"/>
            <a:ext cx="10863072" cy="2677656"/>
          </a:xfrm>
          <a:prstGeom prst="rect">
            <a:avLst/>
          </a:prstGeom>
          <a:noFill/>
        </p:spPr>
        <p:txBody>
          <a:bodyPr wrap="square" rtlCol="0">
            <a:spAutoFit/>
          </a:bodyPr>
          <a:lstStyle/>
          <a:p>
            <a:r>
              <a:rPr lang="ru-RU" sz="2400" b="1" dirty="0">
                <a:solidFill>
                  <a:srgbClr val="00B050"/>
                </a:solidFill>
              </a:rPr>
              <a:t>Проблемы:</a:t>
            </a:r>
          </a:p>
          <a:p>
            <a:pPr marL="342900" indent="-342900">
              <a:buFont typeface="Arial" panose="020B0604020202020204" pitchFamily="34" charset="0"/>
              <a:buChar char="•"/>
            </a:pPr>
            <a:r>
              <a:rPr lang="ru-RU" sz="2400" dirty="0"/>
              <a:t>Знание особенностей растений и животных (большой объем информации);</a:t>
            </a:r>
          </a:p>
          <a:p>
            <a:pPr marL="342900" indent="-342900">
              <a:buFont typeface="Arial" panose="020B0604020202020204" pitchFamily="34" charset="0"/>
              <a:buChar char="•"/>
            </a:pPr>
            <a:r>
              <a:rPr lang="ru-RU" sz="2400" dirty="0"/>
              <a:t>Знание особенностей конкретных групп растений и животных;</a:t>
            </a:r>
          </a:p>
          <a:p>
            <a:pPr marL="342900" indent="-342900">
              <a:buFont typeface="Arial" panose="020B0604020202020204" pitchFamily="34" charset="0"/>
              <a:buChar char="•"/>
            </a:pPr>
            <a:r>
              <a:rPr lang="ru-RU" sz="2400" dirty="0"/>
              <a:t>Знание адаптаций конкретных организмов  к условиям среды обитания</a:t>
            </a:r>
          </a:p>
          <a:p>
            <a:pPr marL="342900" indent="-342900">
              <a:buFont typeface="Arial" panose="020B0604020202020204" pitchFamily="34" charset="0"/>
              <a:buChar char="•"/>
            </a:pPr>
            <a:r>
              <a:rPr lang="ru-RU" sz="2400" dirty="0"/>
              <a:t>Чтение задания и понимания смысла вопроса (на примере №2 необходимо понять, что в ответе должны быть в ответе данные о земноводных, а не о рыбах).</a:t>
            </a:r>
          </a:p>
        </p:txBody>
      </p:sp>
    </p:spTree>
    <p:extLst>
      <p:ext uri="{BB962C8B-B14F-4D97-AF65-F5344CB8AC3E}">
        <p14:creationId xmlns:p14="http://schemas.microsoft.com/office/powerpoint/2010/main" val="1748441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6380" t="14141" r="6371" b="32385"/>
          <a:stretch/>
        </p:blipFill>
        <p:spPr>
          <a:xfrm>
            <a:off x="365760" y="694944"/>
            <a:ext cx="8180832" cy="4011168"/>
          </a:xfrm>
          <a:prstGeom prst="rect">
            <a:avLst/>
          </a:prstGeom>
        </p:spPr>
      </p:pic>
      <p:sp>
        <p:nvSpPr>
          <p:cNvPr id="3" name="TextBox 2"/>
          <p:cNvSpPr txBox="1"/>
          <p:nvPr/>
        </p:nvSpPr>
        <p:spPr>
          <a:xfrm>
            <a:off x="365760" y="195072"/>
            <a:ext cx="9058656" cy="400110"/>
          </a:xfrm>
          <a:prstGeom prst="rect">
            <a:avLst/>
          </a:prstGeom>
          <a:noFill/>
        </p:spPr>
        <p:txBody>
          <a:bodyPr wrap="square" rtlCol="0">
            <a:spAutoFit/>
          </a:bodyPr>
          <a:lstStyle/>
          <a:p>
            <a:r>
              <a:rPr lang="ru-RU" sz="2000" b="1" dirty="0">
                <a:solidFill>
                  <a:srgbClr val="00B050"/>
                </a:solidFill>
              </a:rPr>
              <a:t>ЗАДАНИЯ С НИЗКИМИ РЕЗУЛЬТАТАМИ</a:t>
            </a:r>
          </a:p>
        </p:txBody>
      </p:sp>
      <p:sp>
        <p:nvSpPr>
          <p:cNvPr id="4" name="TextBox 3"/>
          <p:cNvSpPr txBox="1"/>
          <p:nvPr/>
        </p:nvSpPr>
        <p:spPr>
          <a:xfrm>
            <a:off x="8851392" y="414528"/>
            <a:ext cx="3084576" cy="646331"/>
          </a:xfrm>
          <a:prstGeom prst="rect">
            <a:avLst/>
          </a:prstGeom>
          <a:noFill/>
        </p:spPr>
        <p:txBody>
          <a:bodyPr wrap="square" rtlCol="0">
            <a:spAutoFit/>
          </a:bodyPr>
          <a:lstStyle/>
          <a:p>
            <a:r>
              <a:rPr lang="ru-RU" b="1" dirty="0"/>
              <a:t>16.1 – 29, 25%</a:t>
            </a:r>
          </a:p>
          <a:p>
            <a:r>
              <a:rPr lang="ru-RU" b="1" dirty="0"/>
              <a:t>16.2. -  14,62%</a:t>
            </a:r>
          </a:p>
        </p:txBody>
      </p:sp>
    </p:spTree>
    <p:extLst>
      <p:ext uri="{BB962C8B-B14F-4D97-AF65-F5344CB8AC3E}">
        <p14:creationId xmlns:p14="http://schemas.microsoft.com/office/powerpoint/2010/main" val="3318508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D79B234F-1C28-439E-BE3E-B8705BC7CA7D}"/>
              </a:ext>
            </a:extLst>
          </p:cNvPr>
          <p:cNvGraphicFramePr>
            <a:graphicFrameLocks noGrp="1"/>
          </p:cNvGraphicFramePr>
          <p:nvPr>
            <p:extLst>
              <p:ext uri="{D42A27DB-BD31-4B8C-83A1-F6EECF244321}">
                <p14:modId xmlns:p14="http://schemas.microsoft.com/office/powerpoint/2010/main" val="801325976"/>
              </p:ext>
            </p:extLst>
          </p:nvPr>
        </p:nvGraphicFramePr>
        <p:xfrm>
          <a:off x="195072" y="125137"/>
          <a:ext cx="11801856" cy="5920007"/>
        </p:xfrm>
        <a:graphic>
          <a:graphicData uri="http://schemas.openxmlformats.org/drawingml/2006/table">
            <a:tbl>
              <a:tblPr firstRow="1" bandRow="1">
                <a:tableStyleId>{2D5ABB26-0587-4C30-8999-92F81FD0307C}</a:tableStyleId>
              </a:tblPr>
              <a:tblGrid>
                <a:gridCol w="2535936">
                  <a:extLst>
                    <a:ext uri="{9D8B030D-6E8A-4147-A177-3AD203B41FA5}">
                      <a16:colId xmlns:a16="http://schemas.microsoft.com/office/drawing/2014/main" val="3715789806"/>
                    </a:ext>
                  </a:extLst>
                </a:gridCol>
                <a:gridCol w="9265920">
                  <a:extLst>
                    <a:ext uri="{9D8B030D-6E8A-4147-A177-3AD203B41FA5}">
                      <a16:colId xmlns:a16="http://schemas.microsoft.com/office/drawing/2014/main" val="2927713785"/>
                    </a:ext>
                  </a:extLst>
                </a:gridCol>
              </a:tblGrid>
              <a:tr h="375960">
                <a:tc>
                  <a:txBody>
                    <a:bodyPr/>
                    <a:lstStyle/>
                    <a:p>
                      <a:r>
                        <a:rPr lang="ru-RU" sz="2000" dirty="0"/>
                        <a:t>№  / % выполнения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Задание № 7/28 %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5208386"/>
                  </a:ext>
                </a:extLst>
              </a:tr>
              <a:tr h="665160">
                <a:tc>
                  <a:txBody>
                    <a:bodyPr/>
                    <a:lstStyle/>
                    <a:p>
                      <a:r>
                        <a:rPr lang="ru-RU" sz="2000" dirty="0"/>
                        <a:t>Формат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Определение характеристик объектов живой природы по их описанию (множественный выбор)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4533513"/>
                  </a:ext>
                </a:extLst>
              </a:tr>
              <a:tr h="954360">
                <a:tc>
                  <a:txBody>
                    <a:bodyPr/>
                    <a:lstStyle/>
                    <a:p>
                      <a:r>
                        <a:rPr lang="ru-RU" sz="2000" dirty="0"/>
                        <a:t>Содержание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4. Организмы бактерий, грибов и лишайников.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5. Растительный организм. Систематические группы растений.                                                                 6. Животный организм. Систематические группы животных.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574383"/>
                  </a:ext>
                </a:extLst>
              </a:tr>
              <a:tr h="3816887">
                <a:tc>
                  <a:txBody>
                    <a:bodyPr/>
                    <a:lstStyle/>
                    <a:p>
                      <a:r>
                        <a:rPr lang="ru-RU" sz="2000" dirty="0"/>
                        <a:t>Пример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2000" dirty="0"/>
                        <a:t>Известно, что свёкла обыкновенная является овощным культурным</a:t>
                      </a:r>
                    </a:p>
                    <a:p>
                      <a:r>
                        <a:rPr lang="ru-RU" sz="2000" dirty="0"/>
                        <a:t>растением, у которого в пищу используется корнеплод.</a:t>
                      </a:r>
                    </a:p>
                    <a:p>
                      <a:r>
                        <a:rPr lang="ru-RU" sz="2000" dirty="0"/>
                        <a:t>Используя эти сведения, выберите из приведённого ниже списка три</a:t>
                      </a:r>
                    </a:p>
                    <a:p>
                      <a:r>
                        <a:rPr lang="ru-RU" sz="2000" dirty="0"/>
                        <a:t>утверждения, относящиеся к описанию данных признаков этого растения.</a:t>
                      </a:r>
                    </a:p>
                    <a:p>
                      <a:r>
                        <a:rPr lang="ru-RU" sz="2000" dirty="0"/>
                        <a:t>Запишите в таблицу цифры, соответствующие выбранным ответам.</a:t>
                      </a:r>
                    </a:p>
                    <a:p>
                      <a:r>
                        <a:rPr lang="ru-RU" sz="2000" dirty="0"/>
                        <a:t>1) Листья используются в медицине.</a:t>
                      </a:r>
                    </a:p>
                    <a:p>
                      <a:r>
                        <a:rPr lang="ru-RU" sz="2000" dirty="0"/>
                        <a:t>2) В корнеплоде содержатся питательные вещества.</a:t>
                      </a:r>
                    </a:p>
                    <a:p>
                      <a:r>
                        <a:rPr lang="ru-RU" sz="2000" dirty="0"/>
                        <a:t>3) Опыление перекрёстное, осуществляется насекомыми.</a:t>
                      </a:r>
                    </a:p>
                    <a:p>
                      <a:r>
                        <a:rPr lang="ru-RU" sz="2000" dirty="0"/>
                        <a:t>4) В результате селекции выведено много разнообразных сортов свёклы.</a:t>
                      </a:r>
                    </a:p>
                    <a:p>
                      <a:r>
                        <a:rPr lang="ru-RU" sz="2000" dirty="0"/>
                        <a:t>5) Плод – сжатая односемянка, при созревании срастающаяся</a:t>
                      </a:r>
                    </a:p>
                    <a:p>
                      <a:r>
                        <a:rPr lang="ru-RU" sz="2000" dirty="0"/>
                        <a:t>с околоцветником.</a:t>
                      </a:r>
                    </a:p>
                    <a:p>
                      <a:r>
                        <a:rPr lang="ru-RU" sz="2000" dirty="0"/>
                        <a:t>6) Свёкла входит в состав салатов, винегретов, супов.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6960580"/>
                  </a:ext>
                </a:extLst>
              </a:tr>
            </a:tbl>
          </a:graphicData>
        </a:graphic>
      </p:graphicFrame>
      <p:sp>
        <p:nvSpPr>
          <p:cNvPr id="3" name="TextBox 2">
            <a:extLst>
              <a:ext uri="{FF2B5EF4-FFF2-40B4-BE49-F238E27FC236}">
                <a16:creationId xmlns:a16="http://schemas.microsoft.com/office/drawing/2014/main" id="{7BCF1B23-44DA-4E25-A9BB-54DA9F25680D}"/>
              </a:ext>
            </a:extLst>
          </p:cNvPr>
          <p:cNvSpPr txBox="1"/>
          <p:nvPr/>
        </p:nvSpPr>
        <p:spPr>
          <a:xfrm>
            <a:off x="341376" y="6057638"/>
            <a:ext cx="9741408" cy="646331"/>
          </a:xfrm>
          <a:prstGeom prst="rect">
            <a:avLst/>
          </a:prstGeom>
          <a:noFill/>
        </p:spPr>
        <p:txBody>
          <a:bodyPr wrap="square" rtlCol="0">
            <a:spAutoFit/>
          </a:bodyPr>
          <a:lstStyle/>
          <a:p>
            <a:r>
              <a:rPr lang="ru-RU" b="1" dirty="0">
                <a:solidFill>
                  <a:srgbClr val="00B050"/>
                </a:solidFill>
              </a:rPr>
              <a:t>Проблема: </a:t>
            </a:r>
            <a:r>
              <a:rPr lang="ru-RU" dirty="0"/>
              <a:t>чтение и понимание задания; </a:t>
            </a:r>
          </a:p>
          <a:p>
            <a:r>
              <a:rPr lang="ru-RU" dirty="0"/>
              <a:t>Читательская грамотность</a:t>
            </a:r>
          </a:p>
        </p:txBody>
      </p:sp>
    </p:spTree>
    <p:extLst>
      <p:ext uri="{BB962C8B-B14F-4D97-AF65-F5344CB8AC3E}">
        <p14:creationId xmlns:p14="http://schemas.microsoft.com/office/powerpoint/2010/main" val="326812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FE163CFC-BB2A-459C-9A0D-52C3A2E3969F}"/>
              </a:ext>
            </a:extLst>
          </p:cNvPr>
          <p:cNvGraphicFramePr>
            <a:graphicFrameLocks noGrp="1"/>
          </p:cNvGraphicFramePr>
          <p:nvPr>
            <p:extLst>
              <p:ext uri="{D42A27DB-BD31-4B8C-83A1-F6EECF244321}">
                <p14:modId xmlns:p14="http://schemas.microsoft.com/office/powerpoint/2010/main" val="1708647352"/>
              </p:ext>
            </p:extLst>
          </p:nvPr>
        </p:nvGraphicFramePr>
        <p:xfrm>
          <a:off x="0" y="82296"/>
          <a:ext cx="12179808" cy="6984911"/>
        </p:xfrm>
        <a:graphic>
          <a:graphicData uri="http://schemas.openxmlformats.org/drawingml/2006/table">
            <a:tbl>
              <a:tblPr firstRow="1" bandRow="1">
                <a:tableStyleId>{2D5ABB26-0587-4C30-8999-92F81FD0307C}</a:tableStyleId>
              </a:tblPr>
              <a:tblGrid>
                <a:gridCol w="2344892">
                  <a:extLst>
                    <a:ext uri="{9D8B030D-6E8A-4147-A177-3AD203B41FA5}">
                      <a16:colId xmlns:a16="http://schemas.microsoft.com/office/drawing/2014/main" val="1680279354"/>
                    </a:ext>
                  </a:extLst>
                </a:gridCol>
                <a:gridCol w="9834916">
                  <a:extLst>
                    <a:ext uri="{9D8B030D-6E8A-4147-A177-3AD203B41FA5}">
                      <a16:colId xmlns:a16="http://schemas.microsoft.com/office/drawing/2014/main" val="2511028674"/>
                    </a:ext>
                  </a:extLst>
                </a:gridCol>
              </a:tblGrid>
              <a:tr h="373385">
                <a:tc>
                  <a:txBody>
                    <a:bodyPr/>
                    <a:lstStyle/>
                    <a:p>
                      <a:r>
                        <a:rPr lang="ru-RU" sz="2000" dirty="0"/>
                        <a:t>№  / % выполнения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Задание №10/33,9%, 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9083702"/>
                  </a:ext>
                </a:extLst>
              </a:tr>
              <a:tr h="660605">
                <a:tc>
                  <a:txBody>
                    <a:bodyPr/>
                    <a:lstStyle/>
                    <a:p>
                      <a:r>
                        <a:rPr lang="ru-RU" sz="2000" dirty="0"/>
                        <a:t>Формат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Дополнение недостающей информации, представленной в биологическом тексте из числа предложенных терминов и понятий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4593551"/>
                  </a:ext>
                </a:extLst>
              </a:tr>
              <a:tr h="2383923">
                <a:tc>
                  <a:txBody>
                    <a:bodyPr/>
                    <a:lstStyle/>
                    <a:p>
                      <a:r>
                        <a:rPr lang="ru-RU" sz="2000" dirty="0"/>
                        <a:t>Содержание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1. Биология - наука о живой природе. Методы научного познания.                                                         2. Среда обитания. Природные и искусственные сообщества. Человек и окружающая среда.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3. Эволюционное развитие растений, животных и человека.                                                                                         4. Организмы бактерий, грибов и лишайников.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5. Растительный организм. Систематические группы растений.                                                                 6. Животный организм. Систематические группы животных.                                                                          7. Человек и его здоровье.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4500783"/>
                  </a:ext>
                </a:extLst>
              </a:tr>
              <a:tr h="3357791">
                <a:tc>
                  <a:txBody>
                    <a:bodyPr/>
                    <a:lstStyle/>
                    <a:p>
                      <a:r>
                        <a:rPr lang="ru-RU" sz="2000" dirty="0"/>
                        <a:t>Пример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800" dirty="0"/>
                        <a:t>Вставьте в текст «Характерные признаки насекомых» пропущенные элементы из предложенного перечня, используя для этого цифровые обозначения. Запишите в текст цифры выбранных ответов, а затем получившуюся последовательность цифр (по тексту) впишите в приведённую ниже таблицу.</a:t>
                      </a:r>
                    </a:p>
                    <a:p>
                      <a:pPr algn="ctr"/>
                      <a:r>
                        <a:rPr lang="ru-RU" sz="1800" dirty="0"/>
                        <a:t>ХАРАКТЕРНЫЕ ПРИЗНАКИ НАСЕКОМЫХ</a:t>
                      </a:r>
                    </a:p>
                    <a:p>
                      <a:r>
                        <a:rPr lang="ru-RU" sz="1800" dirty="0"/>
                        <a:t>Тело большинства насекомых состоит из ___________ (А) отделов. На голове у насекомых находится ___________ (Б) усика. На груди имеются три пары ног и крылья. Дыхание взрослых насекомых происходит с помощью хорошо развитых ___________ (В). В связи с этим у насекомых ___________ (Г) не участвует в переносе кислорода и углекислого газа. Насекомые – самый крупный по числу видов класс животных.</a:t>
                      </a:r>
                    </a:p>
                    <a:p>
                      <a:r>
                        <a:rPr lang="ru-RU" sz="1800" dirty="0"/>
                        <a:t>Список элементов: 1) один 2) два 3) три 4) четыре 5) жабра 6) лёгочный мешок 7) трахея 8)кровь</a:t>
                      </a:r>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8050938"/>
                  </a:ext>
                </a:extLst>
              </a:tr>
            </a:tbl>
          </a:graphicData>
        </a:graphic>
      </p:graphicFrame>
    </p:spTree>
    <p:extLst>
      <p:ext uri="{BB962C8B-B14F-4D97-AF65-F5344CB8AC3E}">
        <p14:creationId xmlns:p14="http://schemas.microsoft.com/office/powerpoint/2010/main" val="4230927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377457-A6DF-49D7-9764-7B4DC189F318}"/>
              </a:ext>
            </a:extLst>
          </p:cNvPr>
          <p:cNvSpPr txBox="1"/>
          <p:nvPr/>
        </p:nvSpPr>
        <p:spPr>
          <a:xfrm>
            <a:off x="390144" y="329184"/>
            <a:ext cx="11533632" cy="1938992"/>
          </a:xfrm>
          <a:prstGeom prst="rect">
            <a:avLst/>
          </a:prstGeom>
          <a:noFill/>
        </p:spPr>
        <p:txBody>
          <a:bodyPr wrap="square" rtlCol="0">
            <a:spAutoFit/>
          </a:bodyPr>
          <a:lstStyle/>
          <a:p>
            <a:r>
              <a:rPr lang="ru-RU" sz="2400" b="1" dirty="0">
                <a:solidFill>
                  <a:srgbClr val="00B050"/>
                </a:solidFill>
              </a:rPr>
              <a:t>Проблемы:</a:t>
            </a:r>
          </a:p>
          <a:p>
            <a:r>
              <a:rPr lang="ru-RU" sz="2400" dirty="0"/>
              <a:t>1. Текст может иметь любое содержание, которое проверяется на ОГЭ ;</a:t>
            </a:r>
          </a:p>
          <a:p>
            <a:r>
              <a:rPr lang="ru-RU" sz="2400" dirty="0"/>
              <a:t>2. Большой объем фактического знания;</a:t>
            </a:r>
          </a:p>
          <a:p>
            <a:r>
              <a:rPr lang="ru-RU" sz="2400" dirty="0"/>
              <a:t>3. Читательская грамотность.</a:t>
            </a:r>
            <a:r>
              <a:rPr lang="ru-RU" sz="2000" dirty="0"/>
              <a:t> </a:t>
            </a:r>
          </a:p>
          <a:p>
            <a:r>
              <a:rPr lang="ru-RU" sz="2400" dirty="0"/>
              <a:t>4. Разный уровень сложности данного задания в вариантах КИМ </a:t>
            </a:r>
          </a:p>
        </p:txBody>
      </p:sp>
      <p:sp>
        <p:nvSpPr>
          <p:cNvPr id="10" name="TextBox 9">
            <a:extLst>
              <a:ext uri="{FF2B5EF4-FFF2-40B4-BE49-F238E27FC236}">
                <a16:creationId xmlns:a16="http://schemas.microsoft.com/office/drawing/2014/main" id="{19821FF1-EA88-4092-8A69-CCF5AB126438}"/>
              </a:ext>
            </a:extLst>
          </p:cNvPr>
          <p:cNvSpPr txBox="1"/>
          <p:nvPr/>
        </p:nvSpPr>
        <p:spPr>
          <a:xfrm>
            <a:off x="390144" y="2371582"/>
            <a:ext cx="10582656" cy="3139321"/>
          </a:xfrm>
          <a:prstGeom prst="rect">
            <a:avLst/>
          </a:prstGeom>
          <a:noFill/>
        </p:spPr>
        <p:txBody>
          <a:bodyPr wrap="square">
            <a:spAutoFit/>
          </a:bodyPr>
          <a:lstStyle/>
          <a:p>
            <a:r>
              <a:rPr lang="ru-RU" dirty="0"/>
              <a:t>Вставьте в текст «Обмен белков» пропущенные элементы из предложенного перечня, используя для этого цифровые обозначения. Запишите в текст цифры выбранных ответов, а затем получившуюся последовательность цифр (по тексту) впишите в приведённую ниже таблицу.</a:t>
            </a:r>
          </a:p>
          <a:p>
            <a:pPr algn="ctr"/>
            <a:r>
              <a:rPr lang="ru-RU" dirty="0"/>
              <a:t>ОБМЕН БЕЛКОВ</a:t>
            </a:r>
          </a:p>
          <a:p>
            <a:r>
              <a:rPr lang="ru-RU" dirty="0"/>
              <a:t>Ферментативное расщепление поступающих с пищей белков у человека происходит в желудке и тонком кишечнике. Образовавшиеся __________(А) активно всасываются в ворсинки кишки, поступают в __________(Б) и разносятся ко всем клеткам организма. В клетках с поступившими веществами происходит два процесса: __________(В) новых белков на рибосомах и окончательное окисление до аммиака, который превращается в __________(Г) и в таком состоянии выводится из организма.	</a:t>
            </a:r>
          </a:p>
          <a:p>
            <a:r>
              <a:rPr lang="ru-RU" dirty="0"/>
              <a:t>Список элементов:</a:t>
            </a:r>
          </a:p>
          <a:p>
            <a:r>
              <a:rPr lang="ru-RU" dirty="0"/>
              <a:t>1) Распад 2) глицерин 3) аминокислота 4) кровь 5) глюкоза 6) мочевина 7) лимфа 8) синтез</a:t>
            </a:r>
          </a:p>
        </p:txBody>
      </p:sp>
    </p:spTree>
    <p:extLst>
      <p:ext uri="{BB962C8B-B14F-4D97-AF65-F5344CB8AC3E}">
        <p14:creationId xmlns:p14="http://schemas.microsoft.com/office/powerpoint/2010/main" val="1610744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FE163CFC-BB2A-459C-9A0D-52C3A2E3969F}"/>
              </a:ext>
            </a:extLst>
          </p:cNvPr>
          <p:cNvGraphicFramePr>
            <a:graphicFrameLocks noGrp="1"/>
          </p:cNvGraphicFramePr>
          <p:nvPr>
            <p:extLst>
              <p:ext uri="{D42A27DB-BD31-4B8C-83A1-F6EECF244321}">
                <p14:modId xmlns:p14="http://schemas.microsoft.com/office/powerpoint/2010/main" val="1595737896"/>
              </p:ext>
            </p:extLst>
          </p:nvPr>
        </p:nvGraphicFramePr>
        <p:xfrm>
          <a:off x="301752" y="326009"/>
          <a:ext cx="11801856" cy="5855335"/>
        </p:xfrm>
        <a:graphic>
          <a:graphicData uri="http://schemas.openxmlformats.org/drawingml/2006/table">
            <a:tbl>
              <a:tblPr firstRow="1" bandRow="1">
                <a:tableStyleId>{2D5ABB26-0587-4C30-8999-92F81FD0307C}</a:tableStyleId>
              </a:tblPr>
              <a:tblGrid>
                <a:gridCol w="2535936">
                  <a:extLst>
                    <a:ext uri="{9D8B030D-6E8A-4147-A177-3AD203B41FA5}">
                      <a16:colId xmlns:a16="http://schemas.microsoft.com/office/drawing/2014/main" val="1680279354"/>
                    </a:ext>
                  </a:extLst>
                </a:gridCol>
                <a:gridCol w="9265920">
                  <a:extLst>
                    <a:ext uri="{9D8B030D-6E8A-4147-A177-3AD203B41FA5}">
                      <a16:colId xmlns:a16="http://schemas.microsoft.com/office/drawing/2014/main" val="2511028674"/>
                    </a:ext>
                  </a:extLst>
                </a:gridCol>
              </a:tblGrid>
              <a:tr h="370840">
                <a:tc>
                  <a:txBody>
                    <a:bodyPr/>
                    <a:lstStyle/>
                    <a:p>
                      <a:r>
                        <a:rPr lang="ru-RU" sz="2000" dirty="0"/>
                        <a:t>№  / % выполнения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Задание №16/36,7%, 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9083702"/>
                  </a:ext>
                </a:extLst>
              </a:tr>
              <a:tr h="370840">
                <a:tc>
                  <a:txBody>
                    <a:bodyPr/>
                    <a:lstStyle/>
                    <a:p>
                      <a:r>
                        <a:rPr lang="ru-RU" sz="2000" dirty="0"/>
                        <a:t>Формат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Узнавание на рисунках  особенностей организма человека, его строения, жизнедеятельности, высшей нервной деятельности и поведения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4593551"/>
                  </a:ext>
                </a:extLst>
              </a:tr>
              <a:tr h="439590">
                <a:tc>
                  <a:txBody>
                    <a:bodyPr/>
                    <a:lstStyle/>
                    <a:p>
                      <a:r>
                        <a:rPr lang="ru-RU" sz="2000" dirty="0"/>
                        <a:t>Содержание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Человек и его здоровье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4500783"/>
                  </a:ext>
                </a:extLst>
              </a:tr>
              <a:tr h="4318465">
                <a:tc>
                  <a:txBody>
                    <a:bodyPr/>
                    <a:lstStyle/>
                    <a:p>
                      <a:r>
                        <a:rPr lang="ru-RU" sz="2000" dirty="0"/>
                        <a:t>Пример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000" dirty="0"/>
                    </a:p>
                    <a:p>
                      <a:endParaRPr lang="ru-RU" sz="2000" dirty="0"/>
                    </a:p>
                    <a:p>
                      <a:endParaRPr lang="ru-RU" sz="2000" dirty="0"/>
                    </a:p>
                    <a:p>
                      <a:endParaRPr lang="ru-RU" sz="2000" dirty="0"/>
                    </a:p>
                    <a:p>
                      <a:endParaRPr lang="ru-RU" sz="2000" dirty="0"/>
                    </a:p>
                    <a:p>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8050938"/>
                  </a:ext>
                </a:extLst>
              </a:tr>
            </a:tbl>
          </a:graphicData>
        </a:graphic>
      </p:graphicFrame>
      <p:pic>
        <p:nvPicPr>
          <p:cNvPr id="5" name="Рисунок 4">
            <a:extLst>
              <a:ext uri="{FF2B5EF4-FFF2-40B4-BE49-F238E27FC236}">
                <a16:creationId xmlns:a16="http://schemas.microsoft.com/office/drawing/2014/main" id="{323F30DC-AD7E-4106-852F-AC4824294093}"/>
              </a:ext>
            </a:extLst>
          </p:cNvPr>
          <p:cNvPicPr>
            <a:picLocks noChangeAspect="1"/>
          </p:cNvPicPr>
          <p:nvPr/>
        </p:nvPicPr>
        <p:blipFill>
          <a:blip r:embed="rId2"/>
          <a:stretch>
            <a:fillRect/>
          </a:stretch>
        </p:blipFill>
        <p:spPr>
          <a:xfrm>
            <a:off x="5474208" y="1933164"/>
            <a:ext cx="6416040" cy="4223797"/>
          </a:xfrm>
          <a:prstGeom prst="rect">
            <a:avLst/>
          </a:prstGeom>
        </p:spPr>
      </p:pic>
      <p:sp>
        <p:nvSpPr>
          <p:cNvPr id="6" name="TextBox 5">
            <a:extLst>
              <a:ext uri="{FF2B5EF4-FFF2-40B4-BE49-F238E27FC236}">
                <a16:creationId xmlns:a16="http://schemas.microsoft.com/office/drawing/2014/main" id="{78E4D565-6F3A-489B-B689-1FDEC1377B85}"/>
              </a:ext>
            </a:extLst>
          </p:cNvPr>
          <p:cNvSpPr txBox="1"/>
          <p:nvPr/>
        </p:nvSpPr>
        <p:spPr>
          <a:xfrm>
            <a:off x="301752" y="6181345"/>
            <a:ext cx="9622536" cy="369332"/>
          </a:xfrm>
          <a:prstGeom prst="rect">
            <a:avLst/>
          </a:prstGeom>
          <a:noFill/>
        </p:spPr>
        <p:txBody>
          <a:bodyPr wrap="square" rtlCol="0">
            <a:spAutoFit/>
          </a:bodyPr>
          <a:lstStyle/>
          <a:p>
            <a:r>
              <a:rPr lang="ru-RU" b="1" dirty="0">
                <a:solidFill>
                  <a:srgbClr val="00B050"/>
                </a:solidFill>
              </a:rPr>
              <a:t>Проблема: </a:t>
            </a:r>
            <a:r>
              <a:rPr lang="ru-RU" dirty="0"/>
              <a:t>узнавание на рисунках биологических объектов, знание их строения.</a:t>
            </a:r>
          </a:p>
        </p:txBody>
      </p:sp>
    </p:spTree>
    <p:extLst>
      <p:ext uri="{BB962C8B-B14F-4D97-AF65-F5344CB8AC3E}">
        <p14:creationId xmlns:p14="http://schemas.microsoft.com/office/powerpoint/2010/main" val="40029119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FE163CFC-BB2A-459C-9A0D-52C3A2E3969F}"/>
              </a:ext>
            </a:extLst>
          </p:cNvPr>
          <p:cNvGraphicFramePr>
            <a:graphicFrameLocks noGrp="1"/>
          </p:cNvGraphicFramePr>
          <p:nvPr>
            <p:extLst>
              <p:ext uri="{D42A27DB-BD31-4B8C-83A1-F6EECF244321}">
                <p14:modId xmlns:p14="http://schemas.microsoft.com/office/powerpoint/2010/main" val="63736990"/>
              </p:ext>
            </p:extLst>
          </p:nvPr>
        </p:nvGraphicFramePr>
        <p:xfrm>
          <a:off x="195072" y="155321"/>
          <a:ext cx="11801856" cy="6187440"/>
        </p:xfrm>
        <a:graphic>
          <a:graphicData uri="http://schemas.openxmlformats.org/drawingml/2006/table">
            <a:tbl>
              <a:tblPr firstRow="1" bandRow="1">
                <a:tableStyleId>{2D5ABB26-0587-4C30-8999-92F81FD0307C}</a:tableStyleId>
              </a:tblPr>
              <a:tblGrid>
                <a:gridCol w="2535936">
                  <a:extLst>
                    <a:ext uri="{9D8B030D-6E8A-4147-A177-3AD203B41FA5}">
                      <a16:colId xmlns:a16="http://schemas.microsoft.com/office/drawing/2014/main" val="1680279354"/>
                    </a:ext>
                  </a:extLst>
                </a:gridCol>
                <a:gridCol w="9265920">
                  <a:extLst>
                    <a:ext uri="{9D8B030D-6E8A-4147-A177-3AD203B41FA5}">
                      <a16:colId xmlns:a16="http://schemas.microsoft.com/office/drawing/2014/main" val="2511028674"/>
                    </a:ext>
                  </a:extLst>
                </a:gridCol>
              </a:tblGrid>
              <a:tr h="370840">
                <a:tc>
                  <a:txBody>
                    <a:bodyPr/>
                    <a:lstStyle/>
                    <a:p>
                      <a:r>
                        <a:rPr lang="ru-RU" sz="2000" dirty="0"/>
                        <a:t>№  / % выполнения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Задание № 22 (20,4%) 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9083702"/>
                  </a:ext>
                </a:extLst>
              </a:tr>
              <a:tr h="370840">
                <a:tc>
                  <a:txBody>
                    <a:bodyPr/>
                    <a:lstStyle/>
                    <a:p>
                      <a:r>
                        <a:rPr lang="ru-RU" sz="2000" dirty="0"/>
                        <a:t>Формат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Объяснять роль биологии в формировании современной </a:t>
                      </a:r>
                      <a:r>
                        <a:rPr lang="ru-RU" sz="2000" dirty="0" err="1"/>
                        <a:t>естесственнонаучной</a:t>
                      </a:r>
                      <a:r>
                        <a:rPr lang="ru-RU" sz="2000" dirty="0"/>
                        <a:t> картины мира, в практической деятельности людей. Распознавать и описывать на рисунках (изображениях) признаки строения биологических объектов на разных уровнях организации живого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4593551"/>
                  </a:ext>
                </a:extLst>
              </a:tr>
              <a:tr h="439590">
                <a:tc>
                  <a:txBody>
                    <a:bodyPr/>
                    <a:lstStyle/>
                    <a:p>
                      <a:r>
                        <a:rPr lang="ru-RU" sz="2000" dirty="0"/>
                        <a:t>Содержание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t>2. Среда обитания. Природные и искусственные сообщества. Человек и окружающая среда.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t>2.7. Воздействие человека на животных в природе. Промысловые животные. Загрязнение окружающей среды. Одомашнивание животных. Селекция, породы, искусственный отбор, дикие предки домашних животных. Значение домашних животных в жизни человека. Методы борьбы с животными-вредителями.                                              2.8.Последствия деятельности человека в экосистемах. Охрана растительного и животного мира. Восстановление численности редких видов растений и животных: особо охраняемые природные территории (ООПТ). Красная книга России. Меры сохранения растительного и животного мира.                                                                   2.9.Зависимость здоровья человека от состояния окружающей среды. Экологические факторы и их действие на организм человека. Факторы, нарушающие здоровье: гиподинамия, курение, употребление алкоголя, наркотиков, несбалансированное питание, стресс. Укрепление здоровья: аутотренинг, закаливание, двигательная активность, сбалансированное питание.                 5. Растительный организм. Систематические группы растений.                                                                 6. Животный организм. Систематические группы животных.                                                                          7. Человек и его здоровье.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4500783"/>
                  </a:ext>
                </a:extLst>
              </a:tr>
            </a:tbl>
          </a:graphicData>
        </a:graphic>
      </p:graphicFrame>
    </p:spTree>
    <p:extLst>
      <p:ext uri="{BB962C8B-B14F-4D97-AF65-F5344CB8AC3E}">
        <p14:creationId xmlns:p14="http://schemas.microsoft.com/office/powerpoint/2010/main" val="2044683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B7C7B40-F5AB-4D65-A1DC-CBFA1812C395}"/>
              </a:ext>
            </a:extLst>
          </p:cNvPr>
          <p:cNvPicPr>
            <a:picLocks noChangeAspect="1"/>
          </p:cNvPicPr>
          <p:nvPr/>
        </p:nvPicPr>
        <p:blipFill>
          <a:blip r:embed="rId2"/>
          <a:stretch>
            <a:fillRect/>
          </a:stretch>
        </p:blipFill>
        <p:spPr>
          <a:xfrm>
            <a:off x="158496" y="193419"/>
            <a:ext cx="5777940" cy="2600073"/>
          </a:xfrm>
          <a:prstGeom prst="rect">
            <a:avLst/>
          </a:prstGeom>
        </p:spPr>
      </p:pic>
      <p:sp>
        <p:nvSpPr>
          <p:cNvPr id="9" name="TextBox 8">
            <a:extLst>
              <a:ext uri="{FF2B5EF4-FFF2-40B4-BE49-F238E27FC236}">
                <a16:creationId xmlns:a16="http://schemas.microsoft.com/office/drawing/2014/main" id="{45478271-C3DC-463B-BB2C-C00B9E3AB702}"/>
              </a:ext>
            </a:extLst>
          </p:cNvPr>
          <p:cNvSpPr txBox="1"/>
          <p:nvPr/>
        </p:nvSpPr>
        <p:spPr>
          <a:xfrm>
            <a:off x="158496" y="4698492"/>
            <a:ext cx="6096000" cy="2031325"/>
          </a:xfrm>
          <a:prstGeom prst="rect">
            <a:avLst/>
          </a:prstGeom>
          <a:noFill/>
        </p:spPr>
        <p:txBody>
          <a:bodyPr wrap="square">
            <a:spAutoFit/>
          </a:bodyPr>
          <a:lstStyle/>
          <a:p>
            <a:endParaRPr lang="ru-RU" dirty="0"/>
          </a:p>
          <a:p>
            <a:r>
              <a:rPr lang="ru-RU" dirty="0"/>
              <a:t>Рассмотрите рисунок, иллюстрирующий проявление возрастных изменений человека. Как называют совокупность изменений, происходящих в организме человека, которые проиллюстрированы на рисунке? Приведите пример другого внешнего изменения в организме молодого человека, происходящего в это время.</a:t>
            </a:r>
          </a:p>
        </p:txBody>
      </p:sp>
      <p:pic>
        <p:nvPicPr>
          <p:cNvPr id="8" name="Рисунок 7">
            <a:extLst>
              <a:ext uri="{FF2B5EF4-FFF2-40B4-BE49-F238E27FC236}">
                <a16:creationId xmlns:a16="http://schemas.microsoft.com/office/drawing/2014/main" id="{966E8861-4273-4D28-BCE3-6497BD391AE1}"/>
              </a:ext>
            </a:extLst>
          </p:cNvPr>
          <p:cNvPicPr>
            <a:picLocks noChangeAspect="1"/>
          </p:cNvPicPr>
          <p:nvPr/>
        </p:nvPicPr>
        <p:blipFill>
          <a:blip r:embed="rId3"/>
          <a:stretch>
            <a:fillRect/>
          </a:stretch>
        </p:blipFill>
        <p:spPr>
          <a:xfrm>
            <a:off x="369607" y="2793492"/>
            <a:ext cx="5038725" cy="1905000"/>
          </a:xfrm>
          <a:prstGeom prst="rect">
            <a:avLst/>
          </a:prstGeom>
        </p:spPr>
      </p:pic>
      <p:sp>
        <p:nvSpPr>
          <p:cNvPr id="10" name="TextBox 9">
            <a:extLst>
              <a:ext uri="{FF2B5EF4-FFF2-40B4-BE49-F238E27FC236}">
                <a16:creationId xmlns:a16="http://schemas.microsoft.com/office/drawing/2014/main" id="{DAD0FE1A-B042-4687-942B-11F7BC875D8F}"/>
              </a:ext>
            </a:extLst>
          </p:cNvPr>
          <p:cNvSpPr txBox="1"/>
          <p:nvPr/>
        </p:nvSpPr>
        <p:spPr>
          <a:xfrm>
            <a:off x="6194604" y="304800"/>
            <a:ext cx="5777940" cy="4124206"/>
          </a:xfrm>
          <a:prstGeom prst="rect">
            <a:avLst/>
          </a:prstGeom>
          <a:noFill/>
        </p:spPr>
        <p:txBody>
          <a:bodyPr wrap="square" rtlCol="0">
            <a:spAutoFit/>
          </a:bodyPr>
          <a:lstStyle/>
          <a:p>
            <a:r>
              <a:rPr lang="ru-RU" sz="2400" b="1" dirty="0">
                <a:solidFill>
                  <a:srgbClr val="00B050"/>
                </a:solidFill>
              </a:rPr>
              <a:t>Проблемы:</a:t>
            </a:r>
          </a:p>
          <a:p>
            <a:r>
              <a:rPr lang="ru-RU" sz="2000" dirty="0"/>
              <a:t>1. Определение объекта, явления или процесса, изображенного на рисунке.</a:t>
            </a:r>
          </a:p>
          <a:p>
            <a:r>
              <a:rPr lang="ru-RU" sz="2000" dirty="0"/>
              <a:t>2. Формулирование определения (дать правильно название процессу).</a:t>
            </a:r>
          </a:p>
          <a:p>
            <a:r>
              <a:rPr lang="ru-RU" sz="2000" dirty="0"/>
              <a:t>3. Определение систематической группы, к которой принадлежит объект.</a:t>
            </a:r>
          </a:p>
          <a:p>
            <a:r>
              <a:rPr lang="ru-RU" sz="2000" dirty="0"/>
              <a:t>4. Определение значения объекта.</a:t>
            </a:r>
          </a:p>
          <a:p>
            <a:r>
              <a:rPr lang="ru-RU" sz="2000" dirty="0"/>
              <a:t>5. Приведение своих  примеров, которые иллюстрируют данное явление, процесс и т.п.</a:t>
            </a:r>
          </a:p>
          <a:p>
            <a:r>
              <a:rPr lang="ru-RU" sz="2000" dirty="0"/>
              <a:t>6. Определение мер профилактики, первой помощи, агротехнических приемов и т.п.</a:t>
            </a:r>
          </a:p>
          <a:p>
            <a:endParaRPr lang="ru-RU" dirty="0"/>
          </a:p>
        </p:txBody>
      </p:sp>
    </p:spTree>
    <p:extLst>
      <p:ext uri="{BB962C8B-B14F-4D97-AF65-F5344CB8AC3E}">
        <p14:creationId xmlns:p14="http://schemas.microsoft.com/office/powerpoint/2010/main" val="20459548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FE163CFC-BB2A-459C-9A0D-52C3A2E3969F}"/>
              </a:ext>
            </a:extLst>
          </p:cNvPr>
          <p:cNvGraphicFramePr>
            <a:graphicFrameLocks noGrp="1"/>
          </p:cNvGraphicFramePr>
          <p:nvPr>
            <p:extLst>
              <p:ext uri="{D42A27DB-BD31-4B8C-83A1-F6EECF244321}">
                <p14:modId xmlns:p14="http://schemas.microsoft.com/office/powerpoint/2010/main" val="2028035220"/>
              </p:ext>
            </p:extLst>
          </p:nvPr>
        </p:nvGraphicFramePr>
        <p:xfrm>
          <a:off x="301752" y="326009"/>
          <a:ext cx="11801856" cy="6492240"/>
        </p:xfrm>
        <a:graphic>
          <a:graphicData uri="http://schemas.openxmlformats.org/drawingml/2006/table">
            <a:tbl>
              <a:tblPr firstRow="1" bandRow="1">
                <a:tableStyleId>{2D5ABB26-0587-4C30-8999-92F81FD0307C}</a:tableStyleId>
              </a:tblPr>
              <a:tblGrid>
                <a:gridCol w="2535936">
                  <a:extLst>
                    <a:ext uri="{9D8B030D-6E8A-4147-A177-3AD203B41FA5}">
                      <a16:colId xmlns:a16="http://schemas.microsoft.com/office/drawing/2014/main" val="1680279354"/>
                    </a:ext>
                  </a:extLst>
                </a:gridCol>
                <a:gridCol w="9265920">
                  <a:extLst>
                    <a:ext uri="{9D8B030D-6E8A-4147-A177-3AD203B41FA5}">
                      <a16:colId xmlns:a16="http://schemas.microsoft.com/office/drawing/2014/main" val="2511028674"/>
                    </a:ext>
                  </a:extLst>
                </a:gridCol>
              </a:tblGrid>
              <a:tr h="370840">
                <a:tc>
                  <a:txBody>
                    <a:bodyPr/>
                    <a:lstStyle/>
                    <a:p>
                      <a:r>
                        <a:rPr lang="ru-RU" sz="2400" dirty="0"/>
                        <a:t>№  / % выполнения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400" dirty="0"/>
                        <a:t>Задание №23 /23,2%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9083702"/>
                  </a:ext>
                </a:extLst>
              </a:tr>
              <a:tr h="370840">
                <a:tc>
                  <a:txBody>
                    <a:bodyPr/>
                    <a:lstStyle/>
                    <a:p>
                      <a:r>
                        <a:rPr lang="ru-RU" sz="2400" dirty="0"/>
                        <a:t>Формат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400" dirty="0"/>
                        <a:t>Объяснение результатов биологических экспериментов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4593551"/>
                  </a:ext>
                </a:extLst>
              </a:tr>
              <a:tr h="439590">
                <a:tc>
                  <a:txBody>
                    <a:bodyPr/>
                    <a:lstStyle/>
                    <a:p>
                      <a:r>
                        <a:rPr lang="ru-RU" sz="2400" dirty="0"/>
                        <a:t>Содержание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400" dirty="0"/>
                        <a:t>1. Биология - наука о живой природе. Методы научного познания.                                                            1.3.Научные методы изучения живой природы. Метод описания в биологии (наглядный, словесный, схематический). Метод измерения (инструменты измерения). Метод классификации организмов. Наблюдение и эксперимент как ведущие методы биологии. Методы изучения организма человека. Устройство увеличительных приборов: лупы и микроскопа.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400" dirty="0"/>
                        <a:t>2. Среда обитания. Природные и искусственные сообщества. Человек и окружающая среда.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400" dirty="0"/>
                        <a:t>3. Эволюционное развитие растений, животных и человека.                                                                 4. Организмы бактерий, грибов и лишайников.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400" dirty="0"/>
                        <a:t>5. Растительный организм. Систематические группы растений.                                                                 6. Животный организм. Систематические группы животных.                                                                                7. Человек и его здоровье.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4500783"/>
                  </a:ext>
                </a:extLst>
              </a:tr>
            </a:tbl>
          </a:graphicData>
        </a:graphic>
      </p:graphicFrame>
    </p:spTree>
    <p:extLst>
      <p:ext uri="{BB962C8B-B14F-4D97-AF65-F5344CB8AC3E}">
        <p14:creationId xmlns:p14="http://schemas.microsoft.com/office/powerpoint/2010/main" val="40340050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E6E275-6C71-4E18-B18E-35EF9162CEAF}"/>
              </a:ext>
            </a:extLst>
          </p:cNvPr>
          <p:cNvSpPr txBox="1"/>
          <p:nvPr/>
        </p:nvSpPr>
        <p:spPr>
          <a:xfrm>
            <a:off x="140208" y="0"/>
            <a:ext cx="5346192" cy="6001643"/>
          </a:xfrm>
          <a:prstGeom prst="rect">
            <a:avLst/>
          </a:prstGeom>
          <a:noFill/>
        </p:spPr>
        <p:txBody>
          <a:bodyPr wrap="square">
            <a:spAutoFit/>
          </a:bodyPr>
          <a:lstStyle/>
          <a:p>
            <a:r>
              <a:rPr lang="ru-RU" sz="2400" b="1" dirty="0">
                <a:solidFill>
                  <a:srgbClr val="00B050"/>
                </a:solidFill>
              </a:rPr>
              <a:t>Пример задания:</a:t>
            </a:r>
          </a:p>
          <a:p>
            <a:r>
              <a:rPr lang="ru-RU" sz="2000" dirty="0"/>
              <a:t>Школьники изучали реакцию организма человека на физические нагрузки.</a:t>
            </a:r>
          </a:p>
          <a:p>
            <a:r>
              <a:rPr lang="ru-RU" sz="2000" dirty="0"/>
              <a:t>Для этого они помещали на грудь испытуемым датчик, регистрирующий частоту дыхательных движений, после чего испытуемые подвергались кратковременной физической нагрузке. Оценивалось, какое время требуется для возвращения частоты дыхания к исходному значению (до нагрузки). Испытуемых разделили на две группы: регулярно занимающихся спортом (группа 1) и нерегулярно или вообще не занимающихся спортом (группа 2). Предположите, у испытуемых из какой группы частота дыхательных движений возвращалась к исходному значению быстрее. Для чего при физической нагрузке повышается частота дыхательных движений?</a:t>
            </a:r>
          </a:p>
        </p:txBody>
      </p:sp>
      <p:sp>
        <p:nvSpPr>
          <p:cNvPr id="6" name="TextBox 5">
            <a:extLst>
              <a:ext uri="{FF2B5EF4-FFF2-40B4-BE49-F238E27FC236}">
                <a16:creationId xmlns:a16="http://schemas.microsoft.com/office/drawing/2014/main" id="{C5418802-0185-49E4-A26A-ED0437D65657}"/>
              </a:ext>
            </a:extLst>
          </p:cNvPr>
          <p:cNvSpPr txBox="1"/>
          <p:nvPr/>
        </p:nvSpPr>
        <p:spPr>
          <a:xfrm>
            <a:off x="5632704" y="97536"/>
            <a:ext cx="6419088" cy="5570756"/>
          </a:xfrm>
          <a:prstGeom prst="rect">
            <a:avLst/>
          </a:prstGeom>
          <a:noFill/>
        </p:spPr>
        <p:txBody>
          <a:bodyPr wrap="square" rtlCol="0">
            <a:spAutoFit/>
          </a:bodyPr>
          <a:lstStyle/>
          <a:p>
            <a:r>
              <a:rPr lang="ru-RU" sz="2400" b="1" dirty="0">
                <a:solidFill>
                  <a:srgbClr val="00B050"/>
                </a:solidFill>
              </a:rPr>
              <a:t>Проблемы:</a:t>
            </a:r>
          </a:p>
          <a:p>
            <a:r>
              <a:rPr lang="ru-RU" sz="2400" dirty="0"/>
              <a:t>1. Анализ описанного эксперимента.</a:t>
            </a:r>
          </a:p>
          <a:p>
            <a:r>
              <a:rPr lang="ru-RU" sz="2400" dirty="0"/>
              <a:t>2.Выявление причинно-следственных связей.</a:t>
            </a:r>
          </a:p>
          <a:p>
            <a:r>
              <a:rPr lang="ru-RU" sz="2400" dirty="0"/>
              <a:t>3. Прогнозирование результатов эксперимента.</a:t>
            </a:r>
          </a:p>
          <a:p>
            <a:r>
              <a:rPr lang="ru-RU" sz="2400" dirty="0"/>
              <a:t>4. Формулирование проблемы эксперимента</a:t>
            </a:r>
          </a:p>
          <a:p>
            <a:r>
              <a:rPr lang="ru-RU" sz="2400" dirty="0"/>
              <a:t>5.Формулирование на основе анализа эксперимента выводов, выявление закономерностей и их объяснение.</a:t>
            </a:r>
          </a:p>
          <a:p>
            <a:endParaRPr lang="ru-RU" sz="2400" i="1" dirty="0"/>
          </a:p>
          <a:p>
            <a:r>
              <a:rPr lang="ru-RU" sz="2400" i="1" dirty="0"/>
              <a:t>В большей части работ задание выполняется на 0 баллов, небольшой на 1 балл.</a:t>
            </a:r>
          </a:p>
          <a:p>
            <a:r>
              <a:rPr lang="ru-RU" sz="2400" i="1" dirty="0"/>
              <a:t>Только 24 человека 289 выполнили на 2 балла</a:t>
            </a:r>
          </a:p>
          <a:p>
            <a:r>
              <a:rPr lang="ru-RU" sz="2400" i="1" dirty="0"/>
              <a:t>Одно из самых сложных, с точки зрения интеллектуальных затрат, задание.</a:t>
            </a:r>
          </a:p>
          <a:p>
            <a:endParaRPr lang="ru-RU" sz="2000" dirty="0"/>
          </a:p>
        </p:txBody>
      </p:sp>
    </p:spTree>
    <p:extLst>
      <p:ext uri="{BB962C8B-B14F-4D97-AF65-F5344CB8AC3E}">
        <p14:creationId xmlns:p14="http://schemas.microsoft.com/office/powerpoint/2010/main" val="6507263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456" y="0"/>
            <a:ext cx="11972544" cy="6709529"/>
          </a:xfrm>
          <a:prstGeom prst="rect">
            <a:avLst/>
          </a:prstGeom>
          <a:noFill/>
        </p:spPr>
        <p:txBody>
          <a:bodyPr wrap="square" rtlCol="0">
            <a:spAutoFit/>
          </a:bodyPr>
          <a:lstStyle/>
          <a:p>
            <a:r>
              <a:rPr lang="ru-RU" sz="2800" b="1" dirty="0">
                <a:solidFill>
                  <a:srgbClr val="00B050"/>
                </a:solidFill>
              </a:rPr>
              <a:t>Рекомендации по результатам анализа ОГЭ</a:t>
            </a:r>
          </a:p>
          <a:p>
            <a:r>
              <a:rPr lang="ru-RU" sz="2400" dirty="0"/>
              <a:t>1. Проводить работу с информацией, представленной в графической форме: выполнять рисунки, дополнять их деталями и подписями, давать описания; использовать фотографические и рентгеновские изображения; проводить работу с определительными карточками. Включать в учебный процесс работу с таблицами, диаграммами и графиками, работать с цифровыми данными, в том числе делать вычисления.</a:t>
            </a:r>
          </a:p>
          <a:p>
            <a:r>
              <a:rPr lang="ru-RU" sz="2400" dirty="0"/>
              <a:t>2. При подготовке к выполнению заданий с развернутым ответом обращать внимание на внимательное чтение вопросов, заданий и информационных материалов, тренировать навыки устной и письменной речи, обращая внимание на полноту и точность приводимых ответов.</a:t>
            </a:r>
          </a:p>
          <a:p>
            <a:r>
              <a:rPr lang="ru-RU" sz="2400" dirty="0"/>
              <a:t>3.  Формировать навыки смыслового чтения, которое позволяет развивать умения понимать текст, анализировать, сравнивать, видоизменять, генерировать, то есть создавать свои тексты под свои цели и задачи. Использовать для отработки умений и навыков разные задания по работе с текстами: вставить пропущенные слова в текст, перевод текстовой информации в рисунок или схему, ответы на вопросы по тексту или с использованием научного текста и собственных знаний, решение биологических задач </a:t>
            </a:r>
            <a:r>
              <a:rPr lang="ru-RU" sz="2400" dirty="0" err="1"/>
              <a:t>метапредметной</a:t>
            </a:r>
            <a:r>
              <a:rPr lang="ru-RU" sz="2400" dirty="0"/>
              <a:t> направленности с количественными и качественными расчётами.</a:t>
            </a:r>
          </a:p>
          <a:p>
            <a:endParaRPr lang="ru-RU" dirty="0"/>
          </a:p>
        </p:txBody>
      </p:sp>
    </p:spTree>
    <p:extLst>
      <p:ext uri="{BB962C8B-B14F-4D97-AF65-F5344CB8AC3E}">
        <p14:creationId xmlns:p14="http://schemas.microsoft.com/office/powerpoint/2010/main" val="29078625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840" y="105632"/>
            <a:ext cx="11753088" cy="5632311"/>
          </a:xfrm>
          <a:prstGeom prst="rect">
            <a:avLst/>
          </a:prstGeom>
        </p:spPr>
        <p:txBody>
          <a:bodyPr wrap="square">
            <a:spAutoFit/>
          </a:bodyPr>
          <a:lstStyle/>
          <a:p>
            <a:r>
              <a:rPr lang="ru-RU" sz="2400" dirty="0"/>
              <a:t>4. Необходимо в системе проводить работу по формированию понятийного аппарата курса биологии. Проводить систематическую проверку понимания и усвоения терминов.</a:t>
            </a:r>
          </a:p>
          <a:p>
            <a:r>
              <a:rPr lang="ru-RU" sz="2400" dirty="0"/>
              <a:t>5. Усовершенствовать экспериментальную деятельность на уроках. Учить находить проблему, выдвигать гипотезы, ставить задачи, искать пути решения, наблюдать результаты эксперимента, строить логические рассуждения, делать выводы. Использовать для обучения как реальные, так и виртуальные эксперименты. Формировать у обучающихся алгоритм решения экспериментальных задач.</a:t>
            </a:r>
          </a:p>
          <a:p>
            <a:r>
              <a:rPr lang="ru-RU" sz="2400" dirty="0"/>
              <a:t>6. Уделять больше внимания формированию у обучающихся умений сопоставлять, анализировать, создавать обобщения, устанавливать аналогии, причинно-следственные связи, объяснять при решении проблемных заданий.</a:t>
            </a:r>
          </a:p>
          <a:p>
            <a:r>
              <a:rPr lang="ru-RU" sz="2400" dirty="0"/>
              <a:t>7. Рекомендуется включать задания по формированию естественнонаучной грамотности на применение знаний для решения жизненных задач от личностного до глобальных уровней.</a:t>
            </a:r>
          </a:p>
          <a:p>
            <a:r>
              <a:rPr lang="ru-RU" sz="2400" dirty="0"/>
              <a:t>8. Использовать различные источники информации в том числе интернет ресурсы.</a:t>
            </a:r>
          </a:p>
        </p:txBody>
      </p:sp>
    </p:spTree>
    <p:extLst>
      <p:ext uri="{BB962C8B-B14F-4D97-AF65-F5344CB8AC3E}">
        <p14:creationId xmlns:p14="http://schemas.microsoft.com/office/powerpoint/2010/main" val="1214617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73184" y="237804"/>
            <a:ext cx="2255520" cy="461665"/>
          </a:xfrm>
          <a:prstGeom prst="rect">
            <a:avLst/>
          </a:prstGeom>
          <a:noFill/>
        </p:spPr>
        <p:txBody>
          <a:bodyPr wrap="square" rtlCol="0">
            <a:spAutoFit/>
          </a:bodyPr>
          <a:lstStyle/>
          <a:p>
            <a:r>
              <a:rPr lang="ru-RU" sz="2400" b="1" dirty="0"/>
              <a:t>№18 - 29,25%</a:t>
            </a:r>
          </a:p>
        </p:txBody>
      </p:sp>
      <p:sp>
        <p:nvSpPr>
          <p:cNvPr id="3" name="Прямоугольник 2"/>
          <p:cNvSpPr/>
          <p:nvPr/>
        </p:nvSpPr>
        <p:spPr>
          <a:xfrm>
            <a:off x="182880" y="237804"/>
            <a:ext cx="9278112" cy="1631216"/>
          </a:xfrm>
          <a:prstGeom prst="rect">
            <a:avLst/>
          </a:prstGeom>
        </p:spPr>
        <p:txBody>
          <a:bodyPr wrap="square">
            <a:spAutoFit/>
          </a:bodyPr>
          <a:lstStyle/>
          <a:p>
            <a:r>
              <a:rPr lang="ru-RU" sz="2000" b="1" dirty="0"/>
              <a:t>№18. </a:t>
            </a:r>
            <a:r>
              <a:rPr lang="ru-RU" sz="2000" dirty="0"/>
              <a:t>Какие группы экологических факторов влияют на рост и развитие кубышки?</a:t>
            </a:r>
          </a:p>
          <a:p>
            <a:r>
              <a:rPr lang="ru-RU" sz="2000" dirty="0"/>
              <a:t>Запишите в поле ответа названия двух любых групп экологических факторов.</a:t>
            </a:r>
          </a:p>
          <a:p>
            <a:r>
              <a:rPr lang="ru-RU" sz="2000" dirty="0"/>
              <a:t>Ответ:</a:t>
            </a:r>
          </a:p>
          <a:p>
            <a:r>
              <a:rPr lang="ru-RU" sz="2000" dirty="0"/>
              <a:t>Группа факторов 1. ___________________________________________________</a:t>
            </a:r>
          </a:p>
          <a:p>
            <a:r>
              <a:rPr lang="ru-RU" sz="2000" dirty="0"/>
              <a:t>Группа факторов 2. ___________________________________________________</a:t>
            </a:r>
          </a:p>
        </p:txBody>
      </p:sp>
      <p:sp>
        <p:nvSpPr>
          <p:cNvPr id="4" name="TextBox 3"/>
          <p:cNvSpPr txBox="1"/>
          <p:nvPr/>
        </p:nvSpPr>
        <p:spPr>
          <a:xfrm>
            <a:off x="292608" y="2048256"/>
            <a:ext cx="2194560" cy="1200329"/>
          </a:xfrm>
          <a:prstGeom prst="rect">
            <a:avLst/>
          </a:prstGeom>
          <a:noFill/>
        </p:spPr>
        <p:txBody>
          <a:bodyPr wrap="square" rtlCol="0">
            <a:spAutoFit/>
          </a:bodyPr>
          <a:lstStyle/>
          <a:p>
            <a:r>
              <a:rPr lang="ru-RU" sz="2400" dirty="0"/>
              <a:t>Задание №2 </a:t>
            </a:r>
          </a:p>
          <a:p>
            <a:r>
              <a:rPr lang="ru-RU" sz="2400" dirty="0"/>
              <a:t>2.1. – 62,06%</a:t>
            </a:r>
          </a:p>
          <a:p>
            <a:r>
              <a:rPr lang="ru-RU" sz="2400" dirty="0"/>
              <a:t>2.2. – 29,05%</a:t>
            </a:r>
          </a:p>
        </p:txBody>
      </p:sp>
      <p:sp>
        <p:nvSpPr>
          <p:cNvPr id="5" name="Прямоугольник 4"/>
          <p:cNvSpPr/>
          <p:nvPr/>
        </p:nvSpPr>
        <p:spPr>
          <a:xfrm>
            <a:off x="292608" y="3427821"/>
            <a:ext cx="11533632" cy="1631216"/>
          </a:xfrm>
          <a:prstGeom prst="rect">
            <a:avLst/>
          </a:prstGeom>
        </p:spPr>
        <p:txBody>
          <a:bodyPr wrap="square">
            <a:spAutoFit/>
          </a:bodyPr>
          <a:lstStyle/>
          <a:p>
            <a:r>
              <a:rPr lang="ru-RU" sz="2000" b="1" dirty="0"/>
              <a:t>2.1. </a:t>
            </a:r>
            <a:r>
              <a:rPr lang="ru-RU" sz="2000" dirty="0"/>
              <a:t>У одного растения осины во время плодоношения созревает более тысячи семян, которые распространяются ветром. Найдите в приведённом ниже списке и запишите название этого процесса.</a:t>
            </a:r>
          </a:p>
          <a:p>
            <a:pPr algn="ctr"/>
            <a:r>
              <a:rPr lang="ru-RU" sz="2000" i="1" dirty="0"/>
              <a:t>Рост, раздражимость, движение, размножение</a:t>
            </a:r>
            <a:r>
              <a:rPr lang="ru-RU" sz="2000" dirty="0"/>
              <a:t>.</a:t>
            </a:r>
          </a:p>
          <a:p>
            <a:r>
              <a:rPr lang="ru-RU" sz="2000" dirty="0"/>
              <a:t>Ответ: ______________________________</a:t>
            </a:r>
          </a:p>
          <a:p>
            <a:r>
              <a:rPr lang="ru-RU" sz="2000" b="1" i="1" dirty="0"/>
              <a:t>2.2. В чём заключается значение этого процесса для растения?</a:t>
            </a:r>
          </a:p>
        </p:txBody>
      </p:sp>
    </p:spTree>
    <p:extLst>
      <p:ext uri="{BB962C8B-B14F-4D97-AF65-F5344CB8AC3E}">
        <p14:creationId xmlns:p14="http://schemas.microsoft.com/office/powerpoint/2010/main" val="28378765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562276BE-29E9-407D-8BEB-9DF942FD00F5}"/>
              </a:ext>
            </a:extLst>
          </p:cNvPr>
          <p:cNvGraphicFramePr>
            <a:graphicFrameLocks noGrp="1"/>
          </p:cNvGraphicFramePr>
          <p:nvPr/>
        </p:nvGraphicFramePr>
        <p:xfrm>
          <a:off x="477266" y="291686"/>
          <a:ext cx="11458702" cy="3907155"/>
        </p:xfrm>
        <a:graphic>
          <a:graphicData uri="http://schemas.openxmlformats.org/drawingml/2006/table">
            <a:tbl>
              <a:tblPr/>
              <a:tblGrid>
                <a:gridCol w="1258445">
                  <a:extLst>
                    <a:ext uri="{9D8B030D-6E8A-4147-A177-3AD203B41FA5}">
                      <a16:colId xmlns:a16="http://schemas.microsoft.com/office/drawing/2014/main" val="3143431857"/>
                    </a:ext>
                  </a:extLst>
                </a:gridCol>
                <a:gridCol w="1134662">
                  <a:extLst>
                    <a:ext uri="{9D8B030D-6E8A-4147-A177-3AD203B41FA5}">
                      <a16:colId xmlns:a16="http://schemas.microsoft.com/office/drawing/2014/main" val="3005908492"/>
                    </a:ext>
                  </a:extLst>
                </a:gridCol>
                <a:gridCol w="1469979">
                  <a:extLst>
                    <a:ext uri="{9D8B030D-6E8A-4147-A177-3AD203B41FA5}">
                      <a16:colId xmlns:a16="http://schemas.microsoft.com/office/drawing/2014/main" val="112228242"/>
                    </a:ext>
                  </a:extLst>
                </a:gridCol>
                <a:gridCol w="1402080">
                  <a:extLst>
                    <a:ext uri="{9D8B030D-6E8A-4147-A177-3AD203B41FA5}">
                      <a16:colId xmlns:a16="http://schemas.microsoft.com/office/drawing/2014/main" val="3224171434"/>
                    </a:ext>
                  </a:extLst>
                </a:gridCol>
                <a:gridCol w="1475232">
                  <a:extLst>
                    <a:ext uri="{9D8B030D-6E8A-4147-A177-3AD203B41FA5}">
                      <a16:colId xmlns:a16="http://schemas.microsoft.com/office/drawing/2014/main" val="472175252"/>
                    </a:ext>
                  </a:extLst>
                </a:gridCol>
                <a:gridCol w="1499616">
                  <a:extLst>
                    <a:ext uri="{9D8B030D-6E8A-4147-A177-3AD203B41FA5}">
                      <a16:colId xmlns:a16="http://schemas.microsoft.com/office/drawing/2014/main" val="3000803035"/>
                    </a:ext>
                  </a:extLst>
                </a:gridCol>
                <a:gridCol w="1548384">
                  <a:extLst>
                    <a:ext uri="{9D8B030D-6E8A-4147-A177-3AD203B41FA5}">
                      <a16:colId xmlns:a16="http://schemas.microsoft.com/office/drawing/2014/main" val="956640923"/>
                    </a:ext>
                  </a:extLst>
                </a:gridCol>
                <a:gridCol w="1670304">
                  <a:extLst>
                    <a:ext uri="{9D8B030D-6E8A-4147-A177-3AD203B41FA5}">
                      <a16:colId xmlns:a16="http://schemas.microsoft.com/office/drawing/2014/main" val="1802874761"/>
                    </a:ext>
                  </a:extLst>
                </a:gridCol>
              </a:tblGrid>
              <a:tr h="333687">
                <a:tc gridSpan="8">
                  <a:txBody>
                    <a:bodyPr/>
                    <a:lstStyle/>
                    <a:p>
                      <a:pPr algn="ctr" fontAlgn="t"/>
                      <a:r>
                        <a:rPr lang="ru-RU" sz="2800" b="1" i="0" u="none" strike="noStrike" dirty="0">
                          <a:solidFill>
                            <a:schemeClr val="accent5">
                              <a:lumMod val="75000"/>
                            </a:schemeClr>
                          </a:solidFill>
                          <a:effectLst/>
                          <a:latin typeface="Liberation Serif" panose="02020603050405020304" pitchFamily="18" charset="0"/>
                        </a:rPr>
                        <a:t>Биология ЕГЭ 05.06.2025</a:t>
                      </a:r>
                    </a:p>
                  </a:txBody>
                  <a:tcPr marL="9525" marR="9525" marT="9525" marB="0">
                    <a:lnL>
                      <a:noFill/>
                    </a:lnL>
                    <a:lnR>
                      <a:noFill/>
                    </a:lnR>
                    <a:lnT>
                      <a:noFill/>
                    </a:lnT>
                    <a:lnB>
                      <a:noFill/>
                    </a:lnB>
                  </a:tcPr>
                </a:tc>
                <a:tc hMerge="1">
                  <a:txBody>
                    <a:bodyPr/>
                    <a:lstStyle/>
                    <a:p>
                      <a:endParaRPr lang="ru-RU"/>
                    </a:p>
                  </a:txBody>
                  <a:tcPr>
                    <a:lnL w="12700" cmpd="sng">
                      <a:noFill/>
                      <a:prstDash val="solid"/>
                    </a:ln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436530112"/>
                  </a:ext>
                </a:extLst>
              </a:tr>
              <a:tr h="333687">
                <a:tc gridSpan="8">
                  <a:txBody>
                    <a:bodyPr/>
                    <a:lstStyle/>
                    <a:p>
                      <a:pPr algn="ctr" fontAlgn="t"/>
                      <a:endParaRPr lang="ru-RU" sz="2800" b="0" i="0" u="none" strike="noStrike" dirty="0">
                        <a:solidFill>
                          <a:srgbClr val="000000"/>
                        </a:solidFill>
                        <a:effectLst/>
                        <a:latin typeface="Liberation Serif" panose="02020603050405020304" pitchFamily="18" charset="0"/>
                      </a:endParaRP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lnL w="12700" cmpd="sng">
                      <a:noFill/>
                      <a:prstDash val="solid"/>
                    </a:ln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518115619"/>
                  </a:ext>
                </a:extLst>
              </a:tr>
              <a:tr h="269619">
                <a:tc rowSpan="2">
                  <a:txBody>
                    <a:bodyPr/>
                    <a:lstStyle/>
                    <a:p>
                      <a:pPr algn="ctr" fontAlgn="t"/>
                      <a:endParaRPr lang="ru-RU" sz="2800" b="1" i="0" u="none" strike="noStrike" dirty="0">
                        <a:solidFill>
                          <a:srgbClr val="000000"/>
                        </a:solidFill>
                        <a:effectLst/>
                        <a:latin typeface="Liberation Serif"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2800" b="1" i="0" u="none" strike="noStrike">
                          <a:solidFill>
                            <a:srgbClr val="000000"/>
                          </a:solidFill>
                          <a:effectLst/>
                          <a:latin typeface="Liberation Serif" panose="02020603050405020304" pitchFamily="18" charset="0"/>
                        </a:rPr>
                        <a:t>факт кол-во</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gridSpan="5">
                  <a:txBody>
                    <a:bodyPr/>
                    <a:lstStyle/>
                    <a:p>
                      <a:pPr algn="ctr" fontAlgn="t"/>
                      <a:r>
                        <a:rPr lang="ru-RU" sz="2800" b="1" i="0" u="none" strike="noStrike">
                          <a:solidFill>
                            <a:srgbClr val="000000"/>
                          </a:solidFill>
                          <a:effectLst/>
                          <a:latin typeface="Liberation Serif" panose="02020603050405020304" pitchFamily="18" charset="0"/>
                        </a:rPr>
                        <a:t>Кол-во участников, получивших тестовый балл</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fontAlgn="t"/>
                      <a:r>
                        <a:rPr lang="ru-RU" sz="2800" b="1" i="0" u="none" strike="noStrike" dirty="0">
                          <a:solidFill>
                            <a:srgbClr val="000000"/>
                          </a:solidFill>
                          <a:effectLst/>
                          <a:latin typeface="Liberation Serif" panose="02020603050405020304" pitchFamily="18" charset="0"/>
                        </a:rPr>
                        <a:t>средний балл</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2044080"/>
                  </a:ext>
                </a:extLst>
              </a:tr>
              <a:tr h="269619">
                <a:tc vMerge="1">
                  <a:txBody>
                    <a:bodyPr/>
                    <a:lstStyle/>
                    <a:p>
                      <a:endParaRPr lang="ru-RU"/>
                    </a:p>
                  </a:txBody>
                  <a:tcPr/>
                </a:tc>
                <a:tc vMerge="1">
                  <a:txBody>
                    <a:bodyPr/>
                    <a:lstStyle/>
                    <a:p>
                      <a:endParaRPr lang="ru-RU"/>
                    </a:p>
                  </a:txBody>
                  <a:tcPr/>
                </a:tc>
                <a:tc>
                  <a:txBody>
                    <a:bodyPr/>
                    <a:lstStyle/>
                    <a:p>
                      <a:pPr algn="ctr" fontAlgn="t"/>
                      <a:r>
                        <a:rPr lang="ru-RU" sz="2800" b="1" i="0" u="none" strike="noStrike">
                          <a:solidFill>
                            <a:srgbClr val="000000"/>
                          </a:solidFill>
                          <a:effectLst/>
                          <a:latin typeface="Liberation Serif" panose="02020603050405020304" pitchFamily="18" charset="0"/>
                        </a:rPr>
                        <a:t>ниже </a:t>
                      </a:r>
                      <a:r>
                        <a:rPr lang="en-US" sz="2800" b="1" i="0" u="none" strike="noStrike">
                          <a:solidFill>
                            <a:srgbClr val="000000"/>
                          </a:solidFill>
                          <a:effectLst/>
                          <a:latin typeface="Liberation Serif" panose="02020603050405020304" pitchFamily="18" charset="0"/>
                        </a:rPr>
                        <a:t>min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2800" b="1" i="0" u="none" strike="noStrike">
                          <a:solidFill>
                            <a:srgbClr val="000000"/>
                          </a:solidFill>
                          <a:effectLst/>
                          <a:latin typeface="Liberation Serif" panose="02020603050405020304" pitchFamily="18" charset="0"/>
                        </a:rPr>
                        <a:t>36 - 38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2800" b="1" i="0" u="none" strike="noStrike">
                          <a:solidFill>
                            <a:srgbClr val="000000"/>
                          </a:solidFill>
                          <a:effectLst/>
                          <a:latin typeface="Liberation Serif" panose="02020603050405020304" pitchFamily="18" charset="0"/>
                        </a:rPr>
                        <a:t>39 - 60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2800" b="1" i="0" u="none" strike="noStrike">
                          <a:solidFill>
                            <a:srgbClr val="000000"/>
                          </a:solidFill>
                          <a:effectLst/>
                          <a:latin typeface="Liberation Serif" panose="02020603050405020304" pitchFamily="18" charset="0"/>
                        </a:rPr>
                        <a:t>61 - 80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2800" b="1" i="0" u="none" strike="noStrike" dirty="0">
                          <a:solidFill>
                            <a:srgbClr val="000000"/>
                          </a:solidFill>
                          <a:effectLst/>
                          <a:latin typeface="Liberation Serif" panose="02020603050405020304" pitchFamily="18" charset="0"/>
                        </a:rPr>
                        <a:t>81 - 100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2112192860"/>
                  </a:ext>
                </a:extLst>
              </a:tr>
              <a:tr h="333687">
                <a:tc>
                  <a:txBody>
                    <a:bodyPr/>
                    <a:lstStyle/>
                    <a:p>
                      <a:pPr algn="r" fontAlgn="b"/>
                      <a:r>
                        <a:rPr lang="ru-RU" sz="2800" b="1" i="0" u="none" strike="noStrike">
                          <a:solidFill>
                            <a:srgbClr val="000000"/>
                          </a:solidFill>
                          <a:effectLst/>
                          <a:latin typeface="Liberation Serif" panose="02020603050405020304" pitchFamily="18" charset="0"/>
                        </a:rPr>
                        <a:t>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2800" b="1" i="0" u="none" strike="noStrike">
                          <a:solidFill>
                            <a:srgbClr val="000000"/>
                          </a:solidFill>
                          <a:effectLst/>
                          <a:latin typeface="Liberation Serif" panose="02020603050405020304" pitchFamily="18"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2800" b="1" i="0" u="none" strike="noStrike">
                          <a:solidFill>
                            <a:srgbClr val="000000"/>
                          </a:solidFill>
                          <a:effectLst/>
                          <a:latin typeface="Liberation Serif" panose="02020603050405020304" pitchFamily="18"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2800" b="1" i="0" u="none" strike="noStrike">
                          <a:solidFill>
                            <a:srgbClr val="000000"/>
                          </a:solidFill>
                          <a:effectLst/>
                          <a:latin typeface="Liberation Serif" panose="02020603050405020304" pitchFamily="18"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2800" b="1" i="0" u="none" strike="noStrike">
                          <a:solidFill>
                            <a:srgbClr val="000000"/>
                          </a:solidFill>
                          <a:effectLst/>
                          <a:latin typeface="Liberation Serif" panose="02020603050405020304" pitchFamily="18"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2800" b="1" i="0" u="none" strike="noStrike">
                          <a:solidFill>
                            <a:srgbClr val="000000"/>
                          </a:solidFill>
                          <a:effectLst/>
                          <a:latin typeface="Liberation Serif" panose="02020603050405020304" pitchFamily="18"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2800" b="1" i="0" u="none" strike="noStrike">
                          <a:solidFill>
                            <a:srgbClr val="000000"/>
                          </a:solidFill>
                          <a:effectLst/>
                          <a:latin typeface="Liberation Serif" panose="02020603050405020304" pitchFamily="18"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2800" b="1" i="0" u="none" strike="noStrike" dirty="0">
                          <a:solidFill>
                            <a:srgbClr val="000000"/>
                          </a:solidFill>
                          <a:effectLst/>
                          <a:latin typeface="Liberation Serif" panose="02020603050405020304" pitchFamily="18" charset="0"/>
                        </a:rPr>
                        <a:t>54,2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1490507"/>
                  </a:ext>
                </a:extLst>
              </a:tr>
              <a:tr h="333687">
                <a:tc>
                  <a:txBody>
                    <a:bodyPr/>
                    <a:lstStyle/>
                    <a:p>
                      <a:pPr algn="r" fontAlgn="b"/>
                      <a:r>
                        <a:rPr lang="ru-RU" sz="2800" b="1" i="0" u="none" strike="noStrike">
                          <a:solidFill>
                            <a:srgbClr val="000000"/>
                          </a:solidFill>
                          <a:effectLst/>
                          <a:latin typeface="Liberation Serif" panose="02020603050405020304" pitchFamily="18" charset="0"/>
                        </a:rPr>
                        <a:t>2024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2800" b="1" i="0" u="none" strike="noStrike">
                          <a:solidFill>
                            <a:srgbClr val="000000"/>
                          </a:solidFill>
                          <a:effectLst/>
                          <a:latin typeface="Liberation Serif" panose="02020603050405020304" pitchFamily="18"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2800" b="1" i="0" u="none" strike="noStrike">
                          <a:solidFill>
                            <a:srgbClr val="000000"/>
                          </a:solidFill>
                          <a:effectLst/>
                          <a:latin typeface="Liberation Serif" panose="02020603050405020304" pitchFamily="18"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2800" b="1" i="0" u="none" strike="noStrike">
                          <a:solidFill>
                            <a:srgbClr val="000000"/>
                          </a:solidFill>
                          <a:effectLst/>
                          <a:latin typeface="Liberation Serif" panose="02020603050405020304" pitchFamily="18"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2800" b="1" i="0" u="none" strike="noStrike">
                          <a:solidFill>
                            <a:srgbClr val="000000"/>
                          </a:solidFill>
                          <a:effectLst/>
                          <a:latin typeface="Liberation Serif" panose="02020603050405020304" pitchFamily="18"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2800" b="1" i="0" u="none" strike="noStrike">
                          <a:solidFill>
                            <a:srgbClr val="000000"/>
                          </a:solidFill>
                          <a:effectLst/>
                          <a:latin typeface="Liberation Serif" panose="02020603050405020304" pitchFamily="18"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2800" b="1" i="0" u="none" strike="noStrike">
                          <a:solidFill>
                            <a:srgbClr val="000000"/>
                          </a:solidFill>
                          <a:effectLst/>
                          <a:latin typeface="Liberation Serif" panose="02020603050405020304"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2800" b="1" i="0" u="none" strike="noStrike" dirty="0">
                          <a:solidFill>
                            <a:srgbClr val="000000"/>
                          </a:solidFill>
                          <a:effectLst/>
                          <a:latin typeface="Liberation Serif" panose="02020603050405020304" pitchFamily="18" charset="0"/>
                        </a:rPr>
                        <a:t>56,08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4340691"/>
                  </a:ext>
                </a:extLst>
              </a:tr>
              <a:tr h="333687">
                <a:tc>
                  <a:txBody>
                    <a:bodyPr/>
                    <a:lstStyle/>
                    <a:p>
                      <a:pPr algn="r" fontAlgn="b"/>
                      <a:r>
                        <a:rPr lang="ru-RU" sz="2800" b="1" i="0" u="none" strike="noStrike">
                          <a:solidFill>
                            <a:srgbClr val="000000"/>
                          </a:solidFill>
                          <a:effectLst/>
                          <a:latin typeface="Liberation Serif" panose="02020603050405020304" pitchFamily="18" charset="0"/>
                        </a:rPr>
                        <a:t>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2800" b="1" i="0" u="none" strike="noStrike" dirty="0">
                          <a:solidFill>
                            <a:srgbClr val="000000"/>
                          </a:solidFill>
                          <a:effectLst/>
                          <a:latin typeface="Liberation Serif" panose="02020603050405020304" pitchFamily="18"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2800" b="1" i="0" u="none" strike="noStrike">
                          <a:solidFill>
                            <a:srgbClr val="000000"/>
                          </a:solidFill>
                          <a:effectLst/>
                          <a:latin typeface="Liberation Serif" panose="02020603050405020304" pitchFamily="18"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2800" b="1" i="0" u="none" strike="noStrike">
                          <a:solidFill>
                            <a:srgbClr val="000000"/>
                          </a:solidFill>
                          <a:effectLst/>
                          <a:latin typeface="Liberation Serif" panose="02020603050405020304" pitchFamily="18"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2800" b="1" i="0" u="none" strike="noStrike">
                          <a:solidFill>
                            <a:srgbClr val="000000"/>
                          </a:solidFill>
                          <a:effectLst/>
                          <a:latin typeface="Liberation Serif" panose="02020603050405020304" pitchFamily="18"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2800" b="1" i="0" u="none" strike="noStrike">
                          <a:solidFill>
                            <a:srgbClr val="000000"/>
                          </a:solidFill>
                          <a:effectLst/>
                          <a:latin typeface="Liberation Serif" panose="02020603050405020304" pitchFamily="18"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2800" b="1" i="0" u="none" strike="noStrike">
                          <a:solidFill>
                            <a:srgbClr val="000000"/>
                          </a:solidFill>
                          <a:effectLst/>
                          <a:latin typeface="Liberation Serif" panose="02020603050405020304"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2800" b="1" i="0" u="none" strike="noStrike" dirty="0">
                          <a:solidFill>
                            <a:srgbClr val="000000"/>
                          </a:solidFill>
                          <a:effectLst/>
                          <a:latin typeface="Liberation Serif" panose="02020603050405020304" pitchFamily="18" charset="0"/>
                        </a:rPr>
                        <a:t>52,68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233153"/>
                  </a:ext>
                </a:extLst>
              </a:tr>
            </a:tbl>
          </a:graphicData>
        </a:graphic>
      </p:graphicFrame>
    </p:spTree>
    <p:extLst>
      <p:ext uri="{BB962C8B-B14F-4D97-AF65-F5344CB8AC3E}">
        <p14:creationId xmlns:p14="http://schemas.microsoft.com/office/powerpoint/2010/main" val="4304001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a:extLst>
              <a:ext uri="{FF2B5EF4-FFF2-40B4-BE49-F238E27FC236}">
                <a16:creationId xmlns:a16="http://schemas.microsoft.com/office/drawing/2014/main" id="{284F4C4E-8A67-44AB-90A6-474C9026B902}"/>
              </a:ext>
            </a:extLst>
          </p:cNvPr>
          <p:cNvGraphicFramePr>
            <a:graphicFrameLocks/>
          </p:cNvGraphicFramePr>
          <p:nvPr>
            <p:extLst>
              <p:ext uri="{D42A27DB-BD31-4B8C-83A1-F6EECF244321}">
                <p14:modId xmlns:p14="http://schemas.microsoft.com/office/powerpoint/2010/main" val="2641619567"/>
              </p:ext>
            </p:extLst>
          </p:nvPr>
        </p:nvGraphicFramePr>
        <p:xfrm>
          <a:off x="97536" y="609600"/>
          <a:ext cx="11996928" cy="5815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55281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a:graphicFrameLocks/>
          </p:cNvGraphicFramePr>
          <p:nvPr>
            <p:extLst>
              <p:ext uri="{D42A27DB-BD31-4B8C-83A1-F6EECF244321}">
                <p14:modId xmlns:p14="http://schemas.microsoft.com/office/powerpoint/2010/main" val="1942827092"/>
              </p:ext>
            </p:extLst>
          </p:nvPr>
        </p:nvGraphicFramePr>
        <p:xfrm>
          <a:off x="390144" y="536448"/>
          <a:ext cx="11277600" cy="5169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03365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654E2D-F4FF-47A3-8043-25C706A5A792}"/>
              </a:ext>
            </a:extLst>
          </p:cNvPr>
          <p:cNvSpPr txBox="1"/>
          <p:nvPr/>
        </p:nvSpPr>
        <p:spPr>
          <a:xfrm>
            <a:off x="329184" y="243840"/>
            <a:ext cx="9192768" cy="1815882"/>
          </a:xfrm>
          <a:prstGeom prst="rect">
            <a:avLst/>
          </a:prstGeom>
          <a:noFill/>
        </p:spPr>
        <p:txBody>
          <a:bodyPr wrap="square" rtlCol="0">
            <a:spAutoFit/>
          </a:bodyPr>
          <a:lstStyle/>
          <a:p>
            <a:r>
              <a:rPr lang="ru-RU" sz="2800" b="1" dirty="0">
                <a:solidFill>
                  <a:srgbClr val="00B050"/>
                </a:solidFill>
              </a:rPr>
              <a:t>Выполнение заданий (требования к выполнению):</a:t>
            </a:r>
          </a:p>
          <a:p>
            <a:r>
              <a:rPr lang="ru-RU" sz="2800" dirty="0"/>
              <a:t>Базовый уровень – 90-60%;</a:t>
            </a:r>
          </a:p>
          <a:p>
            <a:r>
              <a:rPr lang="ru-RU" sz="2800" dirty="0"/>
              <a:t>Повышенный уровень – 60-30%</a:t>
            </a:r>
          </a:p>
          <a:p>
            <a:r>
              <a:rPr lang="ru-RU" sz="2800" dirty="0"/>
              <a:t>Высокий – 30 и менее</a:t>
            </a:r>
          </a:p>
        </p:txBody>
      </p:sp>
      <p:sp>
        <p:nvSpPr>
          <p:cNvPr id="3" name="TextBox 2">
            <a:extLst>
              <a:ext uri="{FF2B5EF4-FFF2-40B4-BE49-F238E27FC236}">
                <a16:creationId xmlns:a16="http://schemas.microsoft.com/office/drawing/2014/main" id="{A31F89A5-8E62-44BC-9B5A-3BAE2B06BA8A}"/>
              </a:ext>
            </a:extLst>
          </p:cNvPr>
          <p:cNvSpPr txBox="1"/>
          <p:nvPr/>
        </p:nvSpPr>
        <p:spPr>
          <a:xfrm>
            <a:off x="463296" y="2218944"/>
            <a:ext cx="10728960" cy="3108543"/>
          </a:xfrm>
          <a:prstGeom prst="rect">
            <a:avLst/>
          </a:prstGeom>
          <a:noFill/>
        </p:spPr>
        <p:txBody>
          <a:bodyPr wrap="square" rtlCol="0">
            <a:spAutoFit/>
          </a:bodyPr>
          <a:lstStyle/>
          <a:p>
            <a:r>
              <a:rPr lang="ru-RU" sz="2800" b="1" dirty="0">
                <a:solidFill>
                  <a:srgbClr val="00B050"/>
                </a:solidFill>
              </a:rPr>
              <a:t>Выполнение заданий в пределах требований</a:t>
            </a:r>
          </a:p>
          <a:p>
            <a:r>
              <a:rPr lang="ru-RU" sz="2400" dirty="0"/>
              <a:t> </a:t>
            </a:r>
            <a:r>
              <a:rPr lang="ru-RU" sz="2400" b="1" dirty="0"/>
              <a:t>Базовый уровень</a:t>
            </a:r>
            <a:r>
              <a:rPr lang="ru-RU" sz="2400" dirty="0"/>
              <a:t>: </a:t>
            </a:r>
          </a:p>
          <a:p>
            <a:r>
              <a:rPr lang="ru-RU" sz="2400" dirty="0"/>
              <a:t>Задания –</a:t>
            </a:r>
          </a:p>
          <a:p>
            <a:r>
              <a:rPr lang="ru-RU" sz="2400" b="1" dirty="0"/>
              <a:t>Повышенный уровень:</a:t>
            </a:r>
          </a:p>
          <a:p>
            <a:r>
              <a:rPr lang="ru-RU" sz="2400" dirty="0"/>
              <a:t>Задания – </a:t>
            </a:r>
          </a:p>
          <a:p>
            <a:r>
              <a:rPr lang="ru-RU" sz="2400" b="1" dirty="0"/>
              <a:t>Высокий уровень:</a:t>
            </a:r>
          </a:p>
          <a:p>
            <a:r>
              <a:rPr lang="ru-RU" sz="2400" dirty="0"/>
              <a:t>Задания – </a:t>
            </a:r>
          </a:p>
          <a:p>
            <a:endParaRPr lang="ru-RU" sz="2400" dirty="0"/>
          </a:p>
        </p:txBody>
      </p:sp>
    </p:spTree>
    <p:extLst>
      <p:ext uri="{BB962C8B-B14F-4D97-AF65-F5344CB8AC3E}">
        <p14:creationId xmlns:p14="http://schemas.microsoft.com/office/powerpoint/2010/main" val="41595646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FE163CFC-BB2A-459C-9A0D-52C3A2E3969F}"/>
              </a:ext>
            </a:extLst>
          </p:cNvPr>
          <p:cNvGraphicFramePr>
            <a:graphicFrameLocks noGrp="1"/>
          </p:cNvGraphicFramePr>
          <p:nvPr>
            <p:extLst>
              <p:ext uri="{D42A27DB-BD31-4B8C-83A1-F6EECF244321}">
                <p14:modId xmlns:p14="http://schemas.microsoft.com/office/powerpoint/2010/main" val="1509846694"/>
              </p:ext>
            </p:extLst>
          </p:nvPr>
        </p:nvGraphicFramePr>
        <p:xfrm>
          <a:off x="231648" y="706101"/>
          <a:ext cx="11762232" cy="5407388"/>
        </p:xfrm>
        <a:graphic>
          <a:graphicData uri="http://schemas.openxmlformats.org/drawingml/2006/table">
            <a:tbl>
              <a:tblPr firstRow="1" bandRow="1">
                <a:tableStyleId>{2D5ABB26-0587-4C30-8999-92F81FD0307C}</a:tableStyleId>
              </a:tblPr>
              <a:tblGrid>
                <a:gridCol w="2527422">
                  <a:extLst>
                    <a:ext uri="{9D8B030D-6E8A-4147-A177-3AD203B41FA5}">
                      <a16:colId xmlns:a16="http://schemas.microsoft.com/office/drawing/2014/main" val="1680279354"/>
                    </a:ext>
                  </a:extLst>
                </a:gridCol>
                <a:gridCol w="9234810">
                  <a:extLst>
                    <a:ext uri="{9D8B030D-6E8A-4147-A177-3AD203B41FA5}">
                      <a16:colId xmlns:a16="http://schemas.microsoft.com/office/drawing/2014/main" val="2511028674"/>
                    </a:ext>
                  </a:extLst>
                </a:gridCol>
              </a:tblGrid>
              <a:tr h="363525">
                <a:tc>
                  <a:txBody>
                    <a:bodyPr/>
                    <a:lstStyle/>
                    <a:p>
                      <a:r>
                        <a:rPr lang="ru-RU" sz="2000" dirty="0"/>
                        <a:t>№  / % выполнения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Задание №2 (24,0%)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9083702"/>
                  </a:ext>
                </a:extLst>
              </a:tr>
              <a:tr h="643160">
                <a:tc>
                  <a:txBody>
                    <a:bodyPr/>
                    <a:lstStyle/>
                    <a:p>
                      <a:r>
                        <a:rPr lang="ru-RU" sz="2000" dirty="0"/>
                        <a:t>Формат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Методы биологической науки. Наблюдение, измерение, эксперимент, систематизация, анализ. Множественный выбор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4593551"/>
                  </a:ext>
                </a:extLst>
              </a:tr>
              <a:tr h="1761698">
                <a:tc>
                  <a:txBody>
                    <a:bodyPr/>
                    <a:lstStyle/>
                    <a:p>
                      <a:r>
                        <a:rPr lang="ru-RU" sz="2000" dirty="0"/>
                        <a:t>Содержание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1.3 Методы биологической науки. Наблюдение, измерение, эксперимент, систематизация, </a:t>
                      </a:r>
                      <a:r>
                        <a:rPr lang="ru-RU" sz="2000" dirty="0" err="1"/>
                        <a:t>метаанализ</a:t>
                      </a:r>
                      <a:r>
                        <a:rPr lang="ru-RU" sz="2000" dirty="0"/>
                        <a:t>. Понятие о зависимой и независимой переменной. Планирование эксперимента. Постановка и проверка гипотез. Нулевая гипотеза. Понятие выборки и её достоверность. Разброс в биологических данных. Оценка достоверности полученных результатов. Причины искажения результатов эксперимента. Понятие статистического теста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4500783"/>
                  </a:ext>
                </a:extLst>
              </a:tr>
              <a:tr h="2389868">
                <a:tc>
                  <a:txBody>
                    <a:bodyPr/>
                    <a:lstStyle/>
                    <a:p>
                      <a:r>
                        <a:rPr lang="ru-RU" sz="2000" dirty="0"/>
                        <a:t>Пример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2000" dirty="0"/>
                        <a:t>Испытуемый пробежал 3 километра в быстром темпе. Как после этого</a:t>
                      </a:r>
                    </a:p>
                    <a:p>
                      <a:r>
                        <a:rPr lang="ru-RU" sz="2000" dirty="0"/>
                        <a:t>изменились объём крови в сосудах скелетных мышц и объём крови в сосудах</a:t>
                      </a:r>
                    </a:p>
                    <a:p>
                      <a:r>
                        <a:rPr lang="ru-RU" sz="2000" dirty="0"/>
                        <a:t>стенок желудка испытуемого?</a:t>
                      </a:r>
                    </a:p>
                    <a:p>
                      <a:r>
                        <a:rPr lang="ru-RU" sz="2000" dirty="0"/>
                        <a:t>Для каждой величины определите соответствующий характер её изменения:</a:t>
                      </a:r>
                    </a:p>
                    <a:p>
                      <a:r>
                        <a:rPr lang="ru-RU" sz="2000" dirty="0"/>
                        <a:t>1) увеличилась</a:t>
                      </a:r>
                    </a:p>
                    <a:p>
                      <a:r>
                        <a:rPr lang="ru-RU" sz="2000" dirty="0"/>
                        <a:t>2) уменьшилась</a:t>
                      </a:r>
                    </a:p>
                    <a:p>
                      <a:r>
                        <a:rPr lang="ru-RU" sz="2000" dirty="0"/>
                        <a:t>3) не изменилась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8050938"/>
                  </a:ext>
                </a:extLst>
              </a:tr>
            </a:tbl>
          </a:graphicData>
        </a:graphic>
      </p:graphicFrame>
      <p:sp>
        <p:nvSpPr>
          <p:cNvPr id="4" name="Прямоугольник 3"/>
          <p:cNvSpPr/>
          <p:nvPr/>
        </p:nvSpPr>
        <p:spPr>
          <a:xfrm>
            <a:off x="341376" y="182880"/>
            <a:ext cx="10107168" cy="523220"/>
          </a:xfrm>
          <a:prstGeom prst="rect">
            <a:avLst/>
          </a:prstGeom>
        </p:spPr>
        <p:txBody>
          <a:bodyPr wrap="square">
            <a:spAutoFit/>
          </a:bodyPr>
          <a:lstStyle/>
          <a:p>
            <a:pPr lvl="0">
              <a:defRPr/>
            </a:pPr>
            <a:r>
              <a:rPr lang="ru-RU" sz="2800" b="1" dirty="0">
                <a:solidFill>
                  <a:srgbClr val="00B050"/>
                </a:solidFill>
              </a:rPr>
              <a:t>Задания, набравшие наименьшие баллы</a:t>
            </a:r>
          </a:p>
        </p:txBody>
      </p:sp>
      <p:sp>
        <p:nvSpPr>
          <p:cNvPr id="5" name="TextBox 4"/>
          <p:cNvSpPr txBox="1"/>
          <p:nvPr/>
        </p:nvSpPr>
        <p:spPr>
          <a:xfrm>
            <a:off x="231648" y="6113489"/>
            <a:ext cx="11253216" cy="646331"/>
          </a:xfrm>
          <a:prstGeom prst="rect">
            <a:avLst/>
          </a:prstGeom>
          <a:noFill/>
        </p:spPr>
        <p:txBody>
          <a:bodyPr wrap="square" rtlCol="0">
            <a:spAutoFit/>
          </a:bodyPr>
          <a:lstStyle/>
          <a:p>
            <a:r>
              <a:rPr lang="ru-RU" b="1" dirty="0">
                <a:solidFill>
                  <a:srgbClr val="00B050"/>
                </a:solidFill>
              </a:rPr>
              <a:t>Проблема: </a:t>
            </a:r>
            <a:r>
              <a:rPr lang="ru-RU" dirty="0"/>
              <a:t>большой объем знаний из разных областей биологии, которые необходимы для выполнения задания; установление причинно-следственных связей.</a:t>
            </a:r>
          </a:p>
        </p:txBody>
      </p:sp>
    </p:spTree>
    <p:extLst>
      <p:ext uri="{BB962C8B-B14F-4D97-AF65-F5344CB8AC3E}">
        <p14:creationId xmlns:p14="http://schemas.microsoft.com/office/powerpoint/2010/main" val="19339172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FE163CFC-BB2A-459C-9A0D-52C3A2E3969F}"/>
              </a:ext>
            </a:extLst>
          </p:cNvPr>
          <p:cNvGraphicFramePr>
            <a:graphicFrameLocks noGrp="1"/>
          </p:cNvGraphicFramePr>
          <p:nvPr>
            <p:extLst>
              <p:ext uri="{D42A27DB-BD31-4B8C-83A1-F6EECF244321}">
                <p14:modId xmlns:p14="http://schemas.microsoft.com/office/powerpoint/2010/main" val="1620612654"/>
              </p:ext>
            </p:extLst>
          </p:nvPr>
        </p:nvGraphicFramePr>
        <p:xfrm>
          <a:off x="301752" y="326009"/>
          <a:ext cx="11801856" cy="6400462"/>
        </p:xfrm>
        <a:graphic>
          <a:graphicData uri="http://schemas.openxmlformats.org/drawingml/2006/table">
            <a:tbl>
              <a:tblPr firstRow="1" bandRow="1">
                <a:tableStyleId>{2D5ABB26-0587-4C30-8999-92F81FD0307C}</a:tableStyleId>
              </a:tblPr>
              <a:tblGrid>
                <a:gridCol w="2535936">
                  <a:extLst>
                    <a:ext uri="{9D8B030D-6E8A-4147-A177-3AD203B41FA5}">
                      <a16:colId xmlns:a16="http://schemas.microsoft.com/office/drawing/2014/main" val="1680279354"/>
                    </a:ext>
                  </a:extLst>
                </a:gridCol>
                <a:gridCol w="9265920">
                  <a:extLst>
                    <a:ext uri="{9D8B030D-6E8A-4147-A177-3AD203B41FA5}">
                      <a16:colId xmlns:a16="http://schemas.microsoft.com/office/drawing/2014/main" val="2511028674"/>
                    </a:ext>
                  </a:extLst>
                </a:gridCol>
              </a:tblGrid>
              <a:tr h="370840">
                <a:tc>
                  <a:txBody>
                    <a:bodyPr/>
                    <a:lstStyle/>
                    <a:p>
                      <a:r>
                        <a:rPr lang="ru-RU" sz="2000" dirty="0"/>
                        <a:t>№  / % выполнения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Задание №7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9083702"/>
                  </a:ext>
                </a:extLst>
              </a:tr>
              <a:tr h="370840">
                <a:tc>
                  <a:txBody>
                    <a:bodyPr/>
                    <a:lstStyle/>
                    <a:p>
                      <a:r>
                        <a:rPr lang="ru-RU" sz="2000" dirty="0"/>
                        <a:t>Формат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Клетка как биологическая система. Организм как биологическая система. Селекция. Биотехнология. Множественный выбор (с рисунком и без рисунка)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4593551"/>
                  </a:ext>
                </a:extLst>
              </a:tr>
              <a:tr h="439590">
                <a:tc>
                  <a:txBody>
                    <a:bodyPr/>
                    <a:lstStyle/>
                    <a:p>
                      <a:r>
                        <a:rPr lang="ru-RU" sz="2000" dirty="0"/>
                        <a:t>Содержание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Клетка как биологическая система</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Организм как биологическая система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4500783"/>
                  </a:ext>
                </a:extLst>
              </a:tr>
              <a:tr h="4602142">
                <a:tc>
                  <a:txBody>
                    <a:bodyPr/>
                    <a:lstStyle/>
                    <a:p>
                      <a:r>
                        <a:rPr lang="ru-RU" sz="2000" dirty="0"/>
                        <a:t>Пример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000" dirty="0"/>
                    </a:p>
                    <a:p>
                      <a:endParaRPr lang="ru-RU" sz="2000" dirty="0"/>
                    </a:p>
                    <a:p>
                      <a:endParaRPr lang="ru-RU" sz="2000" dirty="0"/>
                    </a:p>
                    <a:p>
                      <a:endParaRPr lang="ru-RU" sz="2000" dirty="0"/>
                    </a:p>
                    <a:p>
                      <a:endParaRPr lang="ru-RU" sz="2000" dirty="0"/>
                    </a:p>
                    <a:p>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8050938"/>
                  </a:ext>
                </a:extLst>
              </a:tr>
            </a:tbl>
          </a:graphicData>
        </a:graphic>
      </p:graphicFrame>
      <p:pic>
        <p:nvPicPr>
          <p:cNvPr id="3" name="Рисунок 2"/>
          <p:cNvPicPr>
            <a:picLocks noChangeAspect="1"/>
          </p:cNvPicPr>
          <p:nvPr/>
        </p:nvPicPr>
        <p:blipFill rotWithShape="1">
          <a:blip r:embed="rId2"/>
          <a:srcRect l="12101" t="19844" r="27400" b="49589"/>
          <a:stretch/>
        </p:blipFill>
        <p:spPr>
          <a:xfrm>
            <a:off x="2926080" y="2139231"/>
            <a:ext cx="7707960" cy="3115521"/>
          </a:xfrm>
          <a:prstGeom prst="rect">
            <a:avLst/>
          </a:prstGeom>
        </p:spPr>
      </p:pic>
    </p:spTree>
    <p:extLst>
      <p:ext uri="{BB962C8B-B14F-4D97-AF65-F5344CB8AC3E}">
        <p14:creationId xmlns:p14="http://schemas.microsoft.com/office/powerpoint/2010/main" val="39497705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58496" y="91020"/>
            <a:ext cx="5827776" cy="3537257"/>
          </a:xfrm>
          <a:prstGeom prst="rect">
            <a:avLst/>
          </a:prstGeom>
        </p:spPr>
      </p:pic>
      <p:sp>
        <p:nvSpPr>
          <p:cNvPr id="3" name="Прямоугольник 2"/>
          <p:cNvSpPr/>
          <p:nvPr/>
        </p:nvSpPr>
        <p:spPr>
          <a:xfrm>
            <a:off x="6035040" y="151489"/>
            <a:ext cx="5839968" cy="3416320"/>
          </a:xfrm>
          <a:prstGeom prst="rect">
            <a:avLst/>
          </a:prstGeom>
        </p:spPr>
        <p:txBody>
          <a:bodyPr wrap="square">
            <a:spAutoFit/>
          </a:bodyPr>
          <a:lstStyle/>
          <a:p>
            <a:r>
              <a:rPr lang="ru-RU" dirty="0"/>
              <a:t>Выберите три верных ответа из шести и запишите в таблицу цифры, под которыми они указаны.</a:t>
            </a:r>
          </a:p>
          <a:p>
            <a:r>
              <a:rPr lang="ru-RU" dirty="0"/>
              <a:t>Какие из перечисленных ниже примеров относятся к хромосомным мутациям?</a:t>
            </a:r>
          </a:p>
          <a:p>
            <a:r>
              <a:rPr lang="ru-RU" dirty="0"/>
              <a:t>1) разворот участка хромосомы</a:t>
            </a:r>
          </a:p>
          <a:p>
            <a:r>
              <a:rPr lang="ru-RU" dirty="0"/>
              <a:t>2) перенос участка хромосомы на негомологичную хромосому</a:t>
            </a:r>
          </a:p>
          <a:p>
            <a:r>
              <a:rPr lang="ru-RU" dirty="0"/>
              <a:t>3) возникновение стоп-кодона в середине гена</a:t>
            </a:r>
          </a:p>
          <a:p>
            <a:r>
              <a:rPr lang="ru-RU" dirty="0"/>
              <a:t>4) выпадение протяжённого участка хромосомы</a:t>
            </a:r>
          </a:p>
          <a:p>
            <a:r>
              <a:rPr lang="ru-RU" dirty="0"/>
              <a:t>5) появление лишней хромосомы в геноме</a:t>
            </a:r>
          </a:p>
          <a:p>
            <a:r>
              <a:rPr lang="ru-RU" dirty="0"/>
              <a:t>6) обмен участками гомологичных хромосом в профазе мейоза</a:t>
            </a:r>
          </a:p>
        </p:txBody>
      </p:sp>
      <p:sp>
        <p:nvSpPr>
          <p:cNvPr id="4" name="TextBox 3"/>
          <p:cNvSpPr txBox="1"/>
          <p:nvPr/>
        </p:nvSpPr>
        <p:spPr>
          <a:xfrm>
            <a:off x="426720" y="3913632"/>
            <a:ext cx="11558016" cy="1631216"/>
          </a:xfrm>
          <a:prstGeom prst="rect">
            <a:avLst/>
          </a:prstGeom>
          <a:noFill/>
        </p:spPr>
        <p:txBody>
          <a:bodyPr wrap="square" rtlCol="0">
            <a:spAutoFit/>
          </a:bodyPr>
          <a:lstStyle/>
          <a:p>
            <a:r>
              <a:rPr lang="ru-RU" sz="2000" b="1" dirty="0">
                <a:solidFill>
                  <a:srgbClr val="00B050"/>
                </a:solidFill>
              </a:rPr>
              <a:t>Проблема: </a:t>
            </a:r>
          </a:p>
          <a:p>
            <a:r>
              <a:rPr lang="ru-RU" sz="2000" dirty="0"/>
              <a:t>сложный материал для учащихся;</a:t>
            </a:r>
          </a:p>
          <a:p>
            <a:r>
              <a:rPr lang="ru-RU" sz="2000" dirty="0"/>
              <a:t>Большой объем знаний для выполнения задания;</a:t>
            </a:r>
          </a:p>
          <a:p>
            <a:r>
              <a:rPr lang="ru-RU" sz="2000" dirty="0"/>
              <a:t>Если есть рисунок, то необходимо правильно определить объект и детали его строения, функции, физиологическое состояние  и т.п.</a:t>
            </a:r>
          </a:p>
        </p:txBody>
      </p:sp>
    </p:spTree>
    <p:extLst>
      <p:ext uri="{BB962C8B-B14F-4D97-AF65-F5344CB8AC3E}">
        <p14:creationId xmlns:p14="http://schemas.microsoft.com/office/powerpoint/2010/main" val="15505505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FE163CFC-BB2A-459C-9A0D-52C3A2E3969F}"/>
              </a:ext>
            </a:extLst>
          </p:cNvPr>
          <p:cNvGraphicFramePr>
            <a:graphicFrameLocks noGrp="1"/>
          </p:cNvGraphicFramePr>
          <p:nvPr>
            <p:extLst>
              <p:ext uri="{D42A27DB-BD31-4B8C-83A1-F6EECF244321}">
                <p14:modId xmlns:p14="http://schemas.microsoft.com/office/powerpoint/2010/main" val="4282817808"/>
              </p:ext>
            </p:extLst>
          </p:nvPr>
        </p:nvGraphicFramePr>
        <p:xfrm>
          <a:off x="185928" y="91441"/>
          <a:ext cx="12006072" cy="4446981"/>
        </p:xfrm>
        <a:graphic>
          <a:graphicData uri="http://schemas.openxmlformats.org/drawingml/2006/table">
            <a:tbl>
              <a:tblPr firstRow="1" bandRow="1">
                <a:tableStyleId>{2D5ABB26-0587-4C30-8999-92F81FD0307C}</a:tableStyleId>
              </a:tblPr>
              <a:tblGrid>
                <a:gridCol w="2285247">
                  <a:extLst>
                    <a:ext uri="{9D8B030D-6E8A-4147-A177-3AD203B41FA5}">
                      <a16:colId xmlns:a16="http://schemas.microsoft.com/office/drawing/2014/main" val="1680279354"/>
                    </a:ext>
                  </a:extLst>
                </a:gridCol>
                <a:gridCol w="9720825">
                  <a:extLst>
                    <a:ext uri="{9D8B030D-6E8A-4147-A177-3AD203B41FA5}">
                      <a16:colId xmlns:a16="http://schemas.microsoft.com/office/drawing/2014/main" val="2511028674"/>
                    </a:ext>
                  </a:extLst>
                </a:gridCol>
              </a:tblGrid>
              <a:tr h="639081">
                <a:tc>
                  <a:txBody>
                    <a:bodyPr/>
                    <a:lstStyle/>
                    <a:p>
                      <a:r>
                        <a:rPr lang="ru-RU" sz="2000" dirty="0"/>
                        <a:t>№  / % выполнения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Задание №8 (8%) (из 25 человека только 2 выполнили правильно на 2 балла+ 13 частично – 1 балл)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9083702"/>
                  </a:ext>
                </a:extLst>
              </a:tr>
              <a:tr h="639081">
                <a:tc>
                  <a:txBody>
                    <a:bodyPr/>
                    <a:lstStyle/>
                    <a:p>
                      <a:r>
                        <a:rPr lang="ru-RU" sz="2000" dirty="0"/>
                        <a:t>Формат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Клетка как биологическая система. Организм как биологическая система. Селекция. Биотехнология. Установление последовательности (без рисунка)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4593551"/>
                  </a:ext>
                </a:extLst>
              </a:tr>
              <a:tr h="639081">
                <a:tc>
                  <a:txBody>
                    <a:bodyPr/>
                    <a:lstStyle/>
                    <a:p>
                      <a:r>
                        <a:rPr lang="ru-RU" sz="2000" dirty="0"/>
                        <a:t>Содержание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Клетка как биологическая система</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Организм как биологическая система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4500783"/>
                  </a:ext>
                </a:extLst>
              </a:tr>
              <a:tr h="2343861">
                <a:tc>
                  <a:txBody>
                    <a:bodyPr/>
                    <a:lstStyle/>
                    <a:p>
                      <a:r>
                        <a:rPr lang="ru-RU" sz="2000" dirty="0"/>
                        <a:t>Пример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2000" b="1" i="1" dirty="0"/>
                        <a:t>Установите последовательность </a:t>
                      </a:r>
                      <a:r>
                        <a:rPr lang="ru-RU" sz="2000" dirty="0"/>
                        <a:t>действий селекционера, использующего</a:t>
                      </a:r>
                    </a:p>
                    <a:p>
                      <a:r>
                        <a:rPr lang="ru-RU" sz="2000" dirty="0"/>
                        <a:t>индивидуальный отбор для получения сорта устойчивой к полеганию пшеницы. </a:t>
                      </a:r>
                    </a:p>
                    <a:p>
                      <a:r>
                        <a:rPr lang="ru-RU" sz="2000" dirty="0"/>
                        <a:t>1) самоопыление растений</a:t>
                      </a:r>
                    </a:p>
                    <a:p>
                      <a:r>
                        <a:rPr lang="ru-RU" sz="2000" dirty="0"/>
                        <a:t>2) увеличение площадей, занятых под посев опытным сортом</a:t>
                      </a:r>
                    </a:p>
                    <a:p>
                      <a:r>
                        <a:rPr lang="ru-RU" sz="2000" dirty="0"/>
                        <a:t>3) испытание гомозиготного потомства на урожайность и устойчивость к полеганию</a:t>
                      </a:r>
                    </a:p>
                    <a:p>
                      <a:r>
                        <a:rPr lang="ru-RU" sz="2000" dirty="0"/>
                        <a:t>4) отбор растений с нужным признаком</a:t>
                      </a:r>
                    </a:p>
                    <a:p>
                      <a:r>
                        <a:rPr lang="ru-RU" sz="2000" dirty="0"/>
                        <a:t>5) получение гомозиготного потомства</a:t>
                      </a:r>
                      <a:endParaRPr lang="ru-RU"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8050938"/>
                  </a:ext>
                </a:extLst>
              </a:tr>
            </a:tbl>
          </a:graphicData>
        </a:graphic>
      </p:graphicFrame>
      <p:sp>
        <p:nvSpPr>
          <p:cNvPr id="3" name="Прямоугольник 2"/>
          <p:cNvSpPr/>
          <p:nvPr/>
        </p:nvSpPr>
        <p:spPr>
          <a:xfrm>
            <a:off x="280416" y="4776139"/>
            <a:ext cx="11423904" cy="1631216"/>
          </a:xfrm>
          <a:prstGeom prst="rect">
            <a:avLst/>
          </a:prstGeom>
        </p:spPr>
        <p:txBody>
          <a:bodyPr wrap="square">
            <a:spAutoFit/>
          </a:bodyPr>
          <a:lstStyle/>
          <a:p>
            <a:r>
              <a:rPr lang="ru-RU" sz="2000" b="1" dirty="0">
                <a:solidFill>
                  <a:srgbClr val="00B050"/>
                </a:solidFill>
              </a:rPr>
              <a:t>Проблемы:</a:t>
            </a:r>
          </a:p>
          <a:p>
            <a:r>
              <a:rPr lang="ru-RU" sz="2000" dirty="0"/>
              <a:t>сложный материал для учащихся;</a:t>
            </a:r>
          </a:p>
          <a:p>
            <a:r>
              <a:rPr lang="ru-RU" sz="2000" dirty="0"/>
              <a:t>большой объем знаний для выполнения задания;</a:t>
            </a:r>
          </a:p>
          <a:p>
            <a:r>
              <a:rPr lang="ru-RU" sz="2000" dirty="0"/>
              <a:t>необходимость сформированных представлений о последовательности различных процессов, методов и т.п.</a:t>
            </a:r>
          </a:p>
        </p:txBody>
      </p:sp>
    </p:spTree>
    <p:extLst>
      <p:ext uri="{BB962C8B-B14F-4D97-AF65-F5344CB8AC3E}">
        <p14:creationId xmlns:p14="http://schemas.microsoft.com/office/powerpoint/2010/main" val="9813020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FE163CFC-BB2A-459C-9A0D-52C3A2E3969F}"/>
              </a:ext>
            </a:extLst>
          </p:cNvPr>
          <p:cNvGraphicFramePr>
            <a:graphicFrameLocks noGrp="1"/>
          </p:cNvGraphicFramePr>
          <p:nvPr>
            <p:extLst>
              <p:ext uri="{D42A27DB-BD31-4B8C-83A1-F6EECF244321}">
                <p14:modId xmlns:p14="http://schemas.microsoft.com/office/powerpoint/2010/main" val="61263802"/>
              </p:ext>
            </p:extLst>
          </p:nvPr>
        </p:nvGraphicFramePr>
        <p:xfrm>
          <a:off x="301752" y="326009"/>
          <a:ext cx="11801856" cy="6139012"/>
        </p:xfrm>
        <a:graphic>
          <a:graphicData uri="http://schemas.openxmlformats.org/drawingml/2006/table">
            <a:tbl>
              <a:tblPr firstRow="1" bandRow="1">
                <a:tableStyleId>{2D5ABB26-0587-4C30-8999-92F81FD0307C}</a:tableStyleId>
              </a:tblPr>
              <a:tblGrid>
                <a:gridCol w="2535936">
                  <a:extLst>
                    <a:ext uri="{9D8B030D-6E8A-4147-A177-3AD203B41FA5}">
                      <a16:colId xmlns:a16="http://schemas.microsoft.com/office/drawing/2014/main" val="1680279354"/>
                    </a:ext>
                  </a:extLst>
                </a:gridCol>
                <a:gridCol w="9265920">
                  <a:extLst>
                    <a:ext uri="{9D8B030D-6E8A-4147-A177-3AD203B41FA5}">
                      <a16:colId xmlns:a16="http://schemas.microsoft.com/office/drawing/2014/main" val="2511028674"/>
                    </a:ext>
                  </a:extLst>
                </a:gridCol>
              </a:tblGrid>
              <a:tr h="370840">
                <a:tc>
                  <a:txBody>
                    <a:bodyPr/>
                    <a:lstStyle/>
                    <a:p>
                      <a:r>
                        <a:rPr lang="ru-RU" sz="2000" dirty="0"/>
                        <a:t>№  / % выполнения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Задание №10 (28%)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9083702"/>
                  </a:ext>
                </a:extLst>
              </a:tr>
              <a:tr h="370840">
                <a:tc>
                  <a:txBody>
                    <a:bodyPr/>
                    <a:lstStyle/>
                    <a:p>
                      <a:r>
                        <a:rPr lang="ru-RU" sz="2000" dirty="0"/>
                        <a:t>Формат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Многообразие организмов. Грибы, Растения. Животные. </a:t>
                      </a:r>
                      <a:r>
                        <a:rPr lang="ru-RU" sz="2000" i="1" dirty="0"/>
                        <a:t>Установление соответствия</a:t>
                      </a:r>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4593551"/>
                  </a:ext>
                </a:extLst>
              </a:tr>
              <a:tr h="439590">
                <a:tc>
                  <a:txBody>
                    <a:bodyPr/>
                    <a:lstStyle/>
                    <a:p>
                      <a:r>
                        <a:rPr lang="ru-RU" sz="2000" dirty="0"/>
                        <a:t>Содержание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Система и многообразие органического мира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4500783"/>
                  </a:ext>
                </a:extLst>
              </a:tr>
              <a:tr h="4602142">
                <a:tc>
                  <a:txBody>
                    <a:bodyPr/>
                    <a:lstStyle/>
                    <a:p>
                      <a:r>
                        <a:rPr lang="ru-RU" sz="2000" dirty="0"/>
                        <a:t>Пример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000" dirty="0"/>
                    </a:p>
                    <a:p>
                      <a:endParaRPr lang="ru-RU" sz="2000" dirty="0"/>
                    </a:p>
                    <a:p>
                      <a:endParaRPr lang="ru-RU" sz="2000" dirty="0"/>
                    </a:p>
                    <a:p>
                      <a:endParaRPr lang="ru-RU" sz="2000" dirty="0"/>
                    </a:p>
                    <a:p>
                      <a:endParaRPr lang="ru-RU" sz="2000" dirty="0"/>
                    </a:p>
                    <a:p>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8050938"/>
                  </a:ext>
                </a:extLst>
              </a:tr>
            </a:tbl>
          </a:graphicData>
        </a:graphic>
      </p:graphicFrame>
      <p:pic>
        <p:nvPicPr>
          <p:cNvPr id="4" name="Рисунок 3"/>
          <p:cNvPicPr>
            <a:picLocks noChangeAspect="1"/>
          </p:cNvPicPr>
          <p:nvPr/>
        </p:nvPicPr>
        <p:blipFill rotWithShape="1">
          <a:blip r:embed="rId2"/>
          <a:srcRect l="38762" t="16897" r="7492" b="7574"/>
          <a:stretch/>
        </p:blipFill>
        <p:spPr>
          <a:xfrm>
            <a:off x="3080796" y="1926335"/>
            <a:ext cx="4014948" cy="4513775"/>
          </a:xfrm>
          <a:prstGeom prst="rect">
            <a:avLst/>
          </a:prstGeom>
        </p:spPr>
      </p:pic>
      <p:sp>
        <p:nvSpPr>
          <p:cNvPr id="5" name="TextBox 4"/>
          <p:cNvSpPr txBox="1"/>
          <p:nvPr/>
        </p:nvSpPr>
        <p:spPr>
          <a:xfrm>
            <a:off x="7290816" y="2072640"/>
            <a:ext cx="4511040" cy="2862322"/>
          </a:xfrm>
          <a:prstGeom prst="rect">
            <a:avLst/>
          </a:prstGeom>
          <a:noFill/>
        </p:spPr>
        <p:txBody>
          <a:bodyPr wrap="square" rtlCol="0">
            <a:spAutoFit/>
          </a:bodyPr>
          <a:lstStyle/>
          <a:p>
            <a:r>
              <a:rPr lang="ru-RU" b="1" dirty="0">
                <a:solidFill>
                  <a:srgbClr val="00B050"/>
                </a:solidFill>
              </a:rPr>
              <a:t>Проблемы: </a:t>
            </a:r>
          </a:p>
          <a:p>
            <a:r>
              <a:rPr lang="ru-RU" dirty="0"/>
              <a:t>работа рисунком, необходимо правильно определить объекты, процессы , явления на рисунке к заданию  №9;</a:t>
            </a:r>
          </a:p>
          <a:p>
            <a:r>
              <a:rPr lang="ru-RU" dirty="0"/>
              <a:t>Иногда качество рисунков затрудняет определение частей объекта;</a:t>
            </a:r>
          </a:p>
          <a:p>
            <a:r>
              <a:rPr lang="ru-RU" dirty="0"/>
              <a:t>Неравноценные задания в разных вариантах</a:t>
            </a:r>
          </a:p>
          <a:p>
            <a:endParaRPr lang="ru-RU" dirty="0"/>
          </a:p>
          <a:p>
            <a:endParaRPr lang="ru-RU" dirty="0"/>
          </a:p>
        </p:txBody>
      </p:sp>
    </p:spTree>
    <p:extLst>
      <p:ext uri="{BB962C8B-B14F-4D97-AF65-F5344CB8AC3E}">
        <p14:creationId xmlns:p14="http://schemas.microsoft.com/office/powerpoint/2010/main" val="31212758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FE163CFC-BB2A-459C-9A0D-52C3A2E3969F}"/>
              </a:ext>
            </a:extLst>
          </p:cNvPr>
          <p:cNvGraphicFramePr>
            <a:graphicFrameLocks noGrp="1"/>
          </p:cNvGraphicFramePr>
          <p:nvPr>
            <p:extLst>
              <p:ext uri="{D42A27DB-BD31-4B8C-83A1-F6EECF244321}">
                <p14:modId xmlns:p14="http://schemas.microsoft.com/office/powerpoint/2010/main" val="3756998443"/>
              </p:ext>
            </p:extLst>
          </p:nvPr>
        </p:nvGraphicFramePr>
        <p:xfrm>
          <a:off x="301752" y="326009"/>
          <a:ext cx="11801856" cy="6139012"/>
        </p:xfrm>
        <a:graphic>
          <a:graphicData uri="http://schemas.openxmlformats.org/drawingml/2006/table">
            <a:tbl>
              <a:tblPr firstRow="1" bandRow="1">
                <a:tableStyleId>{2D5ABB26-0587-4C30-8999-92F81FD0307C}</a:tableStyleId>
              </a:tblPr>
              <a:tblGrid>
                <a:gridCol w="2535936">
                  <a:extLst>
                    <a:ext uri="{9D8B030D-6E8A-4147-A177-3AD203B41FA5}">
                      <a16:colId xmlns:a16="http://schemas.microsoft.com/office/drawing/2014/main" val="1680279354"/>
                    </a:ext>
                  </a:extLst>
                </a:gridCol>
                <a:gridCol w="9265920">
                  <a:extLst>
                    <a:ext uri="{9D8B030D-6E8A-4147-A177-3AD203B41FA5}">
                      <a16:colId xmlns:a16="http://schemas.microsoft.com/office/drawing/2014/main" val="2511028674"/>
                    </a:ext>
                  </a:extLst>
                </a:gridCol>
              </a:tblGrid>
              <a:tr h="370840">
                <a:tc>
                  <a:txBody>
                    <a:bodyPr/>
                    <a:lstStyle/>
                    <a:p>
                      <a:r>
                        <a:rPr lang="ru-RU" sz="2000" dirty="0"/>
                        <a:t>№  / % выполнения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Задание №11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9083702"/>
                  </a:ext>
                </a:extLst>
              </a:tr>
              <a:tr h="370840">
                <a:tc>
                  <a:txBody>
                    <a:bodyPr/>
                    <a:lstStyle/>
                    <a:p>
                      <a:r>
                        <a:rPr lang="ru-RU" sz="2000" dirty="0"/>
                        <a:t>Формат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Многообразие организмов. Грибы. Растения. Животные. Множественный выбор </a:t>
                      </a:r>
                      <a:r>
                        <a:rPr lang="ru-RU" sz="2000" i="1" dirty="0"/>
                        <a:t>(с рисунком и без рисунка)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4593551"/>
                  </a:ext>
                </a:extLst>
              </a:tr>
              <a:tr h="439590">
                <a:tc>
                  <a:txBody>
                    <a:bodyPr/>
                    <a:lstStyle/>
                    <a:p>
                      <a:r>
                        <a:rPr lang="ru-RU" sz="2000" dirty="0"/>
                        <a:t>Содержание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Система и многообразие органического мира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4500783"/>
                  </a:ext>
                </a:extLst>
              </a:tr>
              <a:tr h="4602142">
                <a:tc>
                  <a:txBody>
                    <a:bodyPr/>
                    <a:lstStyle/>
                    <a:p>
                      <a:r>
                        <a:rPr lang="ru-RU" sz="2000" dirty="0"/>
                        <a:t>Пример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2000" dirty="0"/>
                        <a:t>Какие утверждения о корнях и корневых системах растений являются</a:t>
                      </a:r>
                    </a:p>
                    <a:p>
                      <a:r>
                        <a:rPr lang="ru-RU" sz="2000" dirty="0"/>
                        <a:t>верными?</a:t>
                      </a:r>
                    </a:p>
                    <a:p>
                      <a:r>
                        <a:rPr lang="ru-RU" sz="2000" dirty="0"/>
                        <a:t>1) Ткани корня начинают дифференцироваться в зоне деления.</a:t>
                      </a:r>
                    </a:p>
                    <a:p>
                      <a:r>
                        <a:rPr lang="ru-RU" sz="2000" dirty="0"/>
                        <a:t>2) От стебля могут отходить корни, называемые боковыми.</a:t>
                      </a:r>
                    </a:p>
                    <a:p>
                      <a:r>
                        <a:rPr lang="ru-RU" sz="2000" dirty="0"/>
                        <a:t>3) Корни не нуждаются в поступлении кислорода извне.</a:t>
                      </a:r>
                    </a:p>
                    <a:p>
                      <a:r>
                        <a:rPr lang="ru-RU" sz="2000" dirty="0"/>
                        <a:t>4) Для большинства двудольных растений характерна стержневая корневая</a:t>
                      </a:r>
                    </a:p>
                    <a:p>
                      <a:r>
                        <a:rPr lang="ru-RU" sz="2000" dirty="0"/>
                        <a:t>система.</a:t>
                      </a:r>
                    </a:p>
                    <a:p>
                      <a:r>
                        <a:rPr lang="ru-RU" sz="2000" dirty="0"/>
                        <a:t>5) Частью корнеплода является видоизменный корень.</a:t>
                      </a:r>
                    </a:p>
                    <a:p>
                      <a:r>
                        <a:rPr lang="ru-RU" sz="2000" dirty="0"/>
                        <a:t>6) Корневые волоски – это выросты клеток покровной ткани корня.</a:t>
                      </a:r>
                    </a:p>
                    <a:p>
                      <a:endParaRPr lang="ru-RU" sz="2000" dirty="0"/>
                    </a:p>
                    <a:p>
                      <a:endParaRPr lang="ru-RU" sz="2000" dirty="0"/>
                    </a:p>
                    <a:p>
                      <a:endParaRPr lang="ru-RU" sz="2000" dirty="0"/>
                    </a:p>
                    <a:p>
                      <a:endParaRPr lang="ru-RU" sz="2000" dirty="0"/>
                    </a:p>
                    <a:p>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8050938"/>
                  </a:ext>
                </a:extLst>
              </a:tr>
            </a:tbl>
          </a:graphicData>
        </a:graphic>
      </p:graphicFrame>
    </p:spTree>
    <p:extLst>
      <p:ext uri="{BB962C8B-B14F-4D97-AF65-F5344CB8AC3E}">
        <p14:creationId xmlns:p14="http://schemas.microsoft.com/office/powerpoint/2010/main" val="1496178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648" y="182880"/>
            <a:ext cx="11716512" cy="6186309"/>
          </a:xfrm>
          <a:prstGeom prst="rect">
            <a:avLst/>
          </a:prstGeom>
          <a:noFill/>
        </p:spPr>
        <p:txBody>
          <a:bodyPr wrap="square" rtlCol="0">
            <a:spAutoFit/>
          </a:bodyPr>
          <a:lstStyle/>
          <a:p>
            <a:r>
              <a:rPr lang="ru-RU" b="1" dirty="0"/>
              <a:t>№13 – 31,81%</a:t>
            </a:r>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r>
              <a:rPr lang="ru-RU" sz="2000" b="1" dirty="0"/>
              <a:t>№1.2 – 37,25%</a:t>
            </a:r>
          </a:p>
          <a:p>
            <a:r>
              <a:rPr lang="ru-RU" sz="2000" b="1" dirty="0"/>
              <a:t>№1.3 – 36,78%</a:t>
            </a:r>
          </a:p>
          <a:p>
            <a:r>
              <a:rPr lang="ru-RU" sz="2000" b="1" dirty="0"/>
              <a:t>1.2. </a:t>
            </a:r>
            <a:r>
              <a:rPr lang="ru-RU" sz="2000" dirty="0"/>
              <a:t>Два из изображённых на фотографиях объекта объединены общим признаком.</a:t>
            </a:r>
          </a:p>
          <a:p>
            <a:r>
              <a:rPr lang="ru-RU" sz="2000" dirty="0"/>
              <a:t>Выпишите название объекта, </a:t>
            </a:r>
            <a:r>
              <a:rPr lang="ru-RU" sz="2000" b="1" dirty="0"/>
              <a:t>«выпадающего» из общего ряда</a:t>
            </a:r>
            <a:r>
              <a:rPr lang="ru-RU" sz="2000" dirty="0"/>
              <a:t>. Объясните свой выбор.</a:t>
            </a:r>
          </a:p>
          <a:p>
            <a:r>
              <a:rPr lang="ru-RU" sz="2000" b="1" dirty="0"/>
              <a:t>1.3. </a:t>
            </a:r>
            <a:r>
              <a:rPr lang="ru-RU" sz="2000" dirty="0"/>
              <a:t>В приведённом ниже списке даны характеристики объектов живой природы. Все они, за</a:t>
            </a:r>
          </a:p>
          <a:p>
            <a:r>
              <a:rPr lang="ru-RU" sz="2000" dirty="0"/>
              <a:t>исключением одной, относятся к характеристикам объекта, изображённого в задании 1.1 над буквой А. </a:t>
            </a:r>
          </a:p>
          <a:p>
            <a:r>
              <a:rPr lang="ru-RU" sz="2000" dirty="0"/>
              <a:t>Выпишите эту характеристику, которая «выпадает» из общего ряда. </a:t>
            </a:r>
          </a:p>
          <a:p>
            <a:r>
              <a:rPr lang="ru-RU" sz="2000" dirty="0"/>
              <a:t>Объясните свой выбор.</a:t>
            </a:r>
          </a:p>
          <a:p>
            <a:pPr algn="ctr"/>
            <a:r>
              <a:rPr lang="ru-RU" sz="2000" i="1" dirty="0"/>
              <a:t>Неограниченный рост, активный образ жизни, клеточное строение, размножение спорами.</a:t>
            </a:r>
          </a:p>
        </p:txBody>
      </p:sp>
      <p:pic>
        <p:nvPicPr>
          <p:cNvPr id="3" name="Рисунок 2"/>
          <p:cNvPicPr>
            <a:picLocks noChangeAspect="1"/>
          </p:cNvPicPr>
          <p:nvPr/>
        </p:nvPicPr>
        <p:blipFill rotWithShape="1">
          <a:blip r:embed="rId2"/>
          <a:srcRect l="12259" t="20520" r="876" b="35478"/>
          <a:stretch/>
        </p:blipFill>
        <p:spPr>
          <a:xfrm>
            <a:off x="2987040" y="182880"/>
            <a:ext cx="8772720" cy="3555074"/>
          </a:xfrm>
          <a:prstGeom prst="rect">
            <a:avLst/>
          </a:prstGeom>
        </p:spPr>
      </p:pic>
    </p:spTree>
    <p:extLst>
      <p:ext uri="{BB962C8B-B14F-4D97-AF65-F5344CB8AC3E}">
        <p14:creationId xmlns:p14="http://schemas.microsoft.com/office/powerpoint/2010/main" val="12980238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6837" t="13608" r="11065" b="35305"/>
          <a:stretch/>
        </p:blipFill>
        <p:spPr>
          <a:xfrm>
            <a:off x="158495" y="0"/>
            <a:ext cx="5730773" cy="2852928"/>
          </a:xfrm>
          <a:prstGeom prst="rect">
            <a:avLst/>
          </a:prstGeom>
        </p:spPr>
      </p:pic>
      <p:sp>
        <p:nvSpPr>
          <p:cNvPr id="3" name="Прямоугольник 2"/>
          <p:cNvSpPr/>
          <p:nvPr/>
        </p:nvSpPr>
        <p:spPr>
          <a:xfrm>
            <a:off x="5889268" y="133802"/>
            <a:ext cx="6096000" cy="2585323"/>
          </a:xfrm>
          <a:prstGeom prst="rect">
            <a:avLst/>
          </a:prstGeom>
        </p:spPr>
        <p:txBody>
          <a:bodyPr>
            <a:spAutoFit/>
          </a:bodyPr>
          <a:lstStyle/>
          <a:p>
            <a:r>
              <a:rPr lang="ru-RU" dirty="0"/>
              <a:t>Выберите три верных ответа из шести и запишите в таблицу цифры, под которыми они указаны.</a:t>
            </a:r>
          </a:p>
          <a:p>
            <a:r>
              <a:rPr lang="ru-RU" dirty="0"/>
              <a:t>Для папоротников характерно:</a:t>
            </a:r>
          </a:p>
          <a:p>
            <a:r>
              <a:rPr lang="ru-RU" dirty="0"/>
              <a:t>1) формирование простых плодов</a:t>
            </a:r>
          </a:p>
          <a:p>
            <a:r>
              <a:rPr lang="ru-RU" dirty="0"/>
              <a:t>2) наличие стадии протонемы</a:t>
            </a:r>
          </a:p>
          <a:p>
            <a:r>
              <a:rPr lang="ru-RU" dirty="0"/>
              <a:t>3) преобладание спорофита в жизненном цикле</a:t>
            </a:r>
          </a:p>
          <a:p>
            <a:r>
              <a:rPr lang="ru-RU" dirty="0"/>
              <a:t>4) развитие листовидного органа – вайи</a:t>
            </a:r>
          </a:p>
          <a:p>
            <a:r>
              <a:rPr lang="ru-RU" dirty="0"/>
              <a:t>5) прикрепление взрослого растения ризоидами</a:t>
            </a:r>
          </a:p>
          <a:p>
            <a:r>
              <a:rPr lang="ru-RU" dirty="0"/>
              <a:t>6) наличие сосудов в проводящей ткани</a:t>
            </a:r>
          </a:p>
        </p:txBody>
      </p:sp>
      <p:pic>
        <p:nvPicPr>
          <p:cNvPr id="4" name="Рисунок 3"/>
          <p:cNvPicPr>
            <a:picLocks noChangeAspect="1"/>
          </p:cNvPicPr>
          <p:nvPr/>
        </p:nvPicPr>
        <p:blipFill rotWithShape="1">
          <a:blip r:embed="rId3"/>
          <a:srcRect l="16047" t="53970" r="9683" b="17602"/>
          <a:stretch/>
        </p:blipFill>
        <p:spPr>
          <a:xfrm>
            <a:off x="292608" y="2986730"/>
            <a:ext cx="9118533" cy="2792278"/>
          </a:xfrm>
          <a:prstGeom prst="rect">
            <a:avLst/>
          </a:prstGeom>
        </p:spPr>
      </p:pic>
    </p:spTree>
    <p:extLst>
      <p:ext uri="{BB962C8B-B14F-4D97-AF65-F5344CB8AC3E}">
        <p14:creationId xmlns:p14="http://schemas.microsoft.com/office/powerpoint/2010/main" val="24090620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728" y="103692"/>
            <a:ext cx="5547360" cy="3139321"/>
          </a:xfrm>
          <a:prstGeom prst="rect">
            <a:avLst/>
          </a:prstGeom>
        </p:spPr>
        <p:txBody>
          <a:bodyPr wrap="square">
            <a:spAutoFit/>
          </a:bodyPr>
          <a:lstStyle/>
          <a:p>
            <a:r>
              <a:rPr lang="ru-RU" dirty="0"/>
              <a:t>Выберите три верных ответа из шести и запишите в таблицу цифры, под которыми они указаны.</a:t>
            </a:r>
          </a:p>
          <a:p>
            <a:r>
              <a:rPr lang="ru-RU" dirty="0"/>
              <a:t>Какие признаки являются общими для амфибий и рептилий?</a:t>
            </a:r>
          </a:p>
          <a:p>
            <a:r>
              <a:rPr lang="ru-RU" dirty="0"/>
              <a:t>1) смешанная кровь в большом круге кровообращения</a:t>
            </a:r>
          </a:p>
          <a:p>
            <a:r>
              <a:rPr lang="ru-RU" dirty="0"/>
              <a:t>2) наличие грудной клетки</a:t>
            </a:r>
          </a:p>
          <a:p>
            <a:r>
              <a:rPr lang="ru-RU" dirty="0"/>
              <a:t>3) развитие с метаморфозом</a:t>
            </a:r>
          </a:p>
          <a:p>
            <a:r>
              <a:rPr lang="ru-RU" dirty="0"/>
              <a:t>4) кожное дыхание</a:t>
            </a:r>
          </a:p>
          <a:p>
            <a:r>
              <a:rPr lang="ru-RU" dirty="0"/>
              <a:t>5) </a:t>
            </a:r>
            <a:r>
              <a:rPr lang="ru-RU" dirty="0" err="1"/>
              <a:t>холоднокровность</a:t>
            </a:r>
            <a:endParaRPr lang="ru-RU" dirty="0"/>
          </a:p>
          <a:p>
            <a:r>
              <a:rPr lang="ru-RU" dirty="0"/>
              <a:t>6) костный скелет</a:t>
            </a:r>
          </a:p>
        </p:txBody>
      </p:sp>
      <p:sp>
        <p:nvSpPr>
          <p:cNvPr id="3" name="TextBox 2"/>
          <p:cNvSpPr txBox="1"/>
          <p:nvPr/>
        </p:nvSpPr>
        <p:spPr>
          <a:xfrm>
            <a:off x="231648" y="4966144"/>
            <a:ext cx="10850880" cy="1631216"/>
          </a:xfrm>
          <a:prstGeom prst="rect">
            <a:avLst/>
          </a:prstGeom>
          <a:noFill/>
        </p:spPr>
        <p:txBody>
          <a:bodyPr wrap="square" rtlCol="0">
            <a:spAutoFit/>
          </a:bodyPr>
          <a:lstStyle/>
          <a:p>
            <a:r>
              <a:rPr lang="ru-RU" sz="2000" b="1" dirty="0">
                <a:solidFill>
                  <a:srgbClr val="00B050"/>
                </a:solidFill>
              </a:rPr>
              <a:t>Проблемы:</a:t>
            </a:r>
          </a:p>
          <a:p>
            <a:r>
              <a:rPr lang="ru-RU" sz="2000" dirty="0"/>
              <a:t>Правильное чтение и понимание условия задания;</a:t>
            </a:r>
          </a:p>
          <a:p>
            <a:r>
              <a:rPr lang="ru-RU" sz="2000" dirty="0"/>
              <a:t>Если есть рисунок, то правильное понимание изображенного и соотнесение рисунка с предложенными вариантами ответа.</a:t>
            </a:r>
          </a:p>
          <a:p>
            <a:r>
              <a:rPr lang="ru-RU" sz="2000" dirty="0"/>
              <a:t>Большой объем знаний.</a:t>
            </a:r>
          </a:p>
        </p:txBody>
      </p:sp>
      <p:sp>
        <p:nvSpPr>
          <p:cNvPr id="4" name="Прямоугольник 3"/>
          <p:cNvSpPr/>
          <p:nvPr/>
        </p:nvSpPr>
        <p:spPr>
          <a:xfrm>
            <a:off x="6096000" y="0"/>
            <a:ext cx="6096000" cy="3693319"/>
          </a:xfrm>
          <a:prstGeom prst="rect">
            <a:avLst/>
          </a:prstGeom>
        </p:spPr>
        <p:txBody>
          <a:bodyPr>
            <a:spAutoFit/>
          </a:bodyPr>
          <a:lstStyle/>
          <a:p>
            <a:r>
              <a:rPr lang="ru-RU" dirty="0"/>
              <a:t>Выберите три верных ответа и запишите в таблицу цифры, под которыми они указаны.</a:t>
            </a:r>
          </a:p>
          <a:p>
            <a:r>
              <a:rPr lang="ru-RU" dirty="0"/>
              <a:t>Какие утверждения о жизненном цикле малярийного плазмодия являются верными?</a:t>
            </a:r>
          </a:p>
          <a:p>
            <a:r>
              <a:rPr lang="ru-RU" dirty="0"/>
              <a:t>1) Человек является окончательным хозяином.</a:t>
            </a:r>
          </a:p>
          <a:p>
            <a:r>
              <a:rPr lang="ru-RU" dirty="0"/>
              <a:t>2) Плазмодии вызывают гемолиз эритроцитов.</a:t>
            </a:r>
          </a:p>
          <a:p>
            <a:r>
              <a:rPr lang="ru-RU" dirty="0"/>
              <a:t>3) Передача паразита происходит воздушно-капельным путём.</a:t>
            </a:r>
          </a:p>
          <a:p>
            <a:r>
              <a:rPr lang="ru-RU" dirty="0"/>
              <a:t>4) Плазмодии размножаются в организме комара половым способом.</a:t>
            </a:r>
          </a:p>
          <a:p>
            <a:r>
              <a:rPr lang="ru-RU" dirty="0"/>
              <a:t>5) Переносчиками являются любые виды комаров.</a:t>
            </a:r>
          </a:p>
          <a:p>
            <a:r>
              <a:rPr lang="ru-RU" dirty="0"/>
              <a:t>6) В эритроцитах происходит множественное деление плазмодиев</a:t>
            </a:r>
          </a:p>
        </p:txBody>
      </p:sp>
    </p:spTree>
    <p:extLst>
      <p:ext uri="{BB962C8B-B14F-4D97-AF65-F5344CB8AC3E}">
        <p14:creationId xmlns:p14="http://schemas.microsoft.com/office/powerpoint/2010/main" val="35670455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FE163CFC-BB2A-459C-9A0D-52C3A2E3969F}"/>
              </a:ext>
            </a:extLst>
          </p:cNvPr>
          <p:cNvGraphicFramePr>
            <a:graphicFrameLocks noGrp="1"/>
          </p:cNvGraphicFramePr>
          <p:nvPr>
            <p:extLst>
              <p:ext uri="{D42A27DB-BD31-4B8C-83A1-F6EECF244321}">
                <p14:modId xmlns:p14="http://schemas.microsoft.com/office/powerpoint/2010/main" val="3164121906"/>
              </p:ext>
            </p:extLst>
          </p:nvPr>
        </p:nvGraphicFramePr>
        <p:xfrm>
          <a:off x="301752" y="326009"/>
          <a:ext cx="11801856" cy="5834212"/>
        </p:xfrm>
        <a:graphic>
          <a:graphicData uri="http://schemas.openxmlformats.org/drawingml/2006/table">
            <a:tbl>
              <a:tblPr firstRow="1" bandRow="1">
                <a:tableStyleId>{2D5ABB26-0587-4C30-8999-92F81FD0307C}</a:tableStyleId>
              </a:tblPr>
              <a:tblGrid>
                <a:gridCol w="2295144">
                  <a:extLst>
                    <a:ext uri="{9D8B030D-6E8A-4147-A177-3AD203B41FA5}">
                      <a16:colId xmlns:a16="http://schemas.microsoft.com/office/drawing/2014/main" val="1680279354"/>
                    </a:ext>
                  </a:extLst>
                </a:gridCol>
                <a:gridCol w="9506712">
                  <a:extLst>
                    <a:ext uri="{9D8B030D-6E8A-4147-A177-3AD203B41FA5}">
                      <a16:colId xmlns:a16="http://schemas.microsoft.com/office/drawing/2014/main" val="2511028674"/>
                    </a:ext>
                  </a:extLst>
                </a:gridCol>
              </a:tblGrid>
              <a:tr h="370840">
                <a:tc>
                  <a:txBody>
                    <a:bodyPr/>
                    <a:lstStyle/>
                    <a:p>
                      <a:r>
                        <a:rPr lang="ru-RU" sz="2000" dirty="0"/>
                        <a:t>№  / % выполнения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Задание № 15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9083702"/>
                  </a:ext>
                </a:extLst>
              </a:tr>
              <a:tr h="370840">
                <a:tc>
                  <a:txBody>
                    <a:bodyPr/>
                    <a:lstStyle/>
                    <a:p>
                      <a:r>
                        <a:rPr lang="ru-RU" sz="2000" dirty="0"/>
                        <a:t>Формат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Организм человека. Множественный выбор (с рисунком и без рисунка)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4593551"/>
                  </a:ext>
                </a:extLst>
              </a:tr>
              <a:tr h="439590">
                <a:tc>
                  <a:txBody>
                    <a:bodyPr/>
                    <a:lstStyle/>
                    <a:p>
                      <a:r>
                        <a:rPr lang="ru-RU" sz="2000" dirty="0"/>
                        <a:t>Содержание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Организм человека и его здоровье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4500783"/>
                  </a:ext>
                </a:extLst>
              </a:tr>
              <a:tr h="4602142">
                <a:tc>
                  <a:txBody>
                    <a:bodyPr/>
                    <a:lstStyle/>
                    <a:p>
                      <a:r>
                        <a:rPr lang="ru-RU" sz="2000" dirty="0"/>
                        <a:t>Пример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2000" dirty="0"/>
                        <a:t>Выберите три верных ответа и запишите в таблицу цифры, под которыми они</a:t>
                      </a:r>
                    </a:p>
                    <a:p>
                      <a:r>
                        <a:rPr lang="ru-RU" sz="2000" dirty="0"/>
                        <a:t>указаны.</a:t>
                      </a:r>
                    </a:p>
                    <a:p>
                      <a:r>
                        <a:rPr lang="ru-RU" sz="2000" dirty="0"/>
                        <a:t>Какова роль печени в организме взрослого человека?</a:t>
                      </a:r>
                    </a:p>
                    <a:p>
                      <a:r>
                        <a:rPr lang="ru-RU" sz="2000" dirty="0"/>
                        <a:t>1) вырабатывает желчь</a:t>
                      </a:r>
                    </a:p>
                    <a:p>
                      <a:r>
                        <a:rPr lang="ru-RU" sz="2000" dirty="0"/>
                        <a:t>2) выполняет барьерную функцию</a:t>
                      </a:r>
                    </a:p>
                    <a:p>
                      <a:r>
                        <a:rPr lang="ru-RU" sz="2000" dirty="0"/>
                        <a:t>3) обеспечивает синтез гормона роста (</a:t>
                      </a:r>
                      <a:r>
                        <a:rPr lang="ru-RU" sz="2000" dirty="0" err="1"/>
                        <a:t>соматотропина</a:t>
                      </a:r>
                      <a:r>
                        <a:rPr lang="ru-RU" sz="2000" dirty="0"/>
                        <a:t>)</a:t>
                      </a:r>
                    </a:p>
                    <a:p>
                      <a:r>
                        <a:rPr lang="ru-RU" sz="2000" dirty="0"/>
                        <a:t>4) вырабатывает пищеварительные ферменты</a:t>
                      </a:r>
                    </a:p>
                    <a:p>
                      <a:r>
                        <a:rPr lang="ru-RU" sz="2000" dirty="0"/>
                        <a:t>5) синтезирует гликоген</a:t>
                      </a:r>
                    </a:p>
                    <a:p>
                      <a:r>
                        <a:rPr lang="ru-RU" sz="2000" dirty="0"/>
                        <a:t>6) образует лейкоциты</a:t>
                      </a:r>
                    </a:p>
                    <a:p>
                      <a:endParaRPr lang="ru-RU" sz="2000" dirty="0"/>
                    </a:p>
                    <a:p>
                      <a:endParaRPr lang="ru-RU" sz="2000" dirty="0"/>
                    </a:p>
                    <a:p>
                      <a:endParaRPr lang="ru-RU" sz="2000" dirty="0"/>
                    </a:p>
                    <a:p>
                      <a:endParaRPr lang="ru-RU" sz="2000" dirty="0"/>
                    </a:p>
                    <a:p>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8050938"/>
                  </a:ext>
                </a:extLst>
              </a:tr>
            </a:tbl>
          </a:graphicData>
        </a:graphic>
      </p:graphicFrame>
    </p:spTree>
    <p:extLst>
      <p:ext uri="{BB962C8B-B14F-4D97-AF65-F5344CB8AC3E}">
        <p14:creationId xmlns:p14="http://schemas.microsoft.com/office/powerpoint/2010/main" val="14136425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9747" t="13969" r="29943" b="49845"/>
          <a:stretch/>
        </p:blipFill>
        <p:spPr>
          <a:xfrm>
            <a:off x="146304" y="109728"/>
            <a:ext cx="5842000" cy="2804160"/>
          </a:xfrm>
          <a:prstGeom prst="rect">
            <a:avLst/>
          </a:prstGeom>
        </p:spPr>
      </p:pic>
      <p:sp>
        <p:nvSpPr>
          <p:cNvPr id="3" name="Прямоугольник 2"/>
          <p:cNvSpPr/>
          <p:nvPr/>
        </p:nvSpPr>
        <p:spPr>
          <a:xfrm>
            <a:off x="6327648" y="109728"/>
            <a:ext cx="5279136" cy="2031325"/>
          </a:xfrm>
          <a:prstGeom prst="rect">
            <a:avLst/>
          </a:prstGeom>
        </p:spPr>
        <p:txBody>
          <a:bodyPr wrap="square">
            <a:spAutoFit/>
          </a:bodyPr>
          <a:lstStyle/>
          <a:p>
            <a:r>
              <a:rPr lang="ru-RU" dirty="0"/>
              <a:t>Функциями гортани являются</a:t>
            </a:r>
          </a:p>
          <a:p>
            <a:r>
              <a:rPr lang="ru-RU" dirty="0"/>
              <a:t>1) защита дыхательных путей от инородных тел</a:t>
            </a:r>
          </a:p>
          <a:p>
            <a:r>
              <a:rPr lang="ru-RU" dirty="0"/>
              <a:t>2) обоняние</a:t>
            </a:r>
          </a:p>
          <a:p>
            <a:r>
              <a:rPr lang="ru-RU" dirty="0"/>
              <a:t>3) извлечение звука</a:t>
            </a:r>
          </a:p>
          <a:p>
            <a:r>
              <a:rPr lang="ru-RU" dirty="0"/>
              <a:t>4) газообмен между внутренней и внешней средой</a:t>
            </a:r>
          </a:p>
          <a:p>
            <a:r>
              <a:rPr lang="ru-RU" dirty="0"/>
              <a:t>5) соединение глотки с трахеей</a:t>
            </a:r>
          </a:p>
          <a:p>
            <a:r>
              <a:rPr lang="ru-RU" dirty="0"/>
              <a:t>6) продвижение пищевого комка</a:t>
            </a:r>
          </a:p>
        </p:txBody>
      </p:sp>
      <p:pic>
        <p:nvPicPr>
          <p:cNvPr id="4" name="Рисунок 3"/>
          <p:cNvPicPr>
            <a:picLocks noChangeAspect="1"/>
          </p:cNvPicPr>
          <p:nvPr/>
        </p:nvPicPr>
        <p:blipFill rotWithShape="1">
          <a:blip r:embed="rId3"/>
          <a:srcRect l="14455" t="15643" r="10297" b="15050"/>
          <a:stretch/>
        </p:blipFill>
        <p:spPr>
          <a:xfrm>
            <a:off x="146304" y="3169919"/>
            <a:ext cx="4901184" cy="3611399"/>
          </a:xfrm>
          <a:prstGeom prst="rect">
            <a:avLst/>
          </a:prstGeom>
        </p:spPr>
      </p:pic>
      <p:sp>
        <p:nvSpPr>
          <p:cNvPr id="5" name="TextBox 4"/>
          <p:cNvSpPr txBox="1"/>
          <p:nvPr/>
        </p:nvSpPr>
        <p:spPr>
          <a:xfrm>
            <a:off x="5681472" y="2755392"/>
            <a:ext cx="6205728" cy="2893100"/>
          </a:xfrm>
          <a:prstGeom prst="rect">
            <a:avLst/>
          </a:prstGeom>
          <a:noFill/>
        </p:spPr>
        <p:txBody>
          <a:bodyPr wrap="square" rtlCol="0">
            <a:spAutoFit/>
          </a:bodyPr>
          <a:lstStyle/>
          <a:p>
            <a:r>
              <a:rPr lang="ru-RU" sz="2000" b="1" dirty="0">
                <a:solidFill>
                  <a:srgbClr val="00B050"/>
                </a:solidFill>
              </a:rPr>
              <a:t>Проблемы:</a:t>
            </a:r>
          </a:p>
          <a:p>
            <a:r>
              <a:rPr lang="ru-RU" dirty="0"/>
              <a:t>Знание терминов;</a:t>
            </a:r>
          </a:p>
          <a:p>
            <a:r>
              <a:rPr lang="ru-RU" dirty="0"/>
              <a:t>Распознавание на рисунках структур организма человека и соотносить с предложенными вариантами ответа;</a:t>
            </a:r>
          </a:p>
          <a:p>
            <a:r>
              <a:rPr lang="ru-RU" dirty="0"/>
              <a:t>выявлять причинно-следственные связи между</a:t>
            </a:r>
          </a:p>
          <a:p>
            <a:r>
              <a:rPr lang="ru-RU" dirty="0"/>
              <a:t>объектами, процессами и явлениями; </a:t>
            </a:r>
          </a:p>
          <a:p>
            <a:r>
              <a:rPr lang="ru-RU" dirty="0"/>
              <a:t>делать выводы и прогнозы на основании</a:t>
            </a:r>
          </a:p>
          <a:p>
            <a:r>
              <a:rPr lang="ru-RU" dirty="0"/>
              <a:t>полученных результатов;</a:t>
            </a:r>
          </a:p>
          <a:p>
            <a:r>
              <a:rPr lang="ru-RU" dirty="0"/>
              <a:t>устанавливать взаимосвязи между строением и функциями органов и систем органов человека</a:t>
            </a:r>
          </a:p>
        </p:txBody>
      </p:sp>
    </p:spTree>
    <p:extLst>
      <p:ext uri="{BB962C8B-B14F-4D97-AF65-F5344CB8AC3E}">
        <p14:creationId xmlns:p14="http://schemas.microsoft.com/office/powerpoint/2010/main" val="41340036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FE163CFC-BB2A-459C-9A0D-52C3A2E3969F}"/>
              </a:ext>
            </a:extLst>
          </p:cNvPr>
          <p:cNvGraphicFramePr>
            <a:graphicFrameLocks noGrp="1"/>
          </p:cNvGraphicFramePr>
          <p:nvPr>
            <p:extLst>
              <p:ext uri="{D42A27DB-BD31-4B8C-83A1-F6EECF244321}">
                <p14:modId xmlns:p14="http://schemas.microsoft.com/office/powerpoint/2010/main" val="3047256394"/>
              </p:ext>
            </p:extLst>
          </p:nvPr>
        </p:nvGraphicFramePr>
        <p:xfrm>
          <a:off x="301752" y="179705"/>
          <a:ext cx="11801856" cy="6505110"/>
        </p:xfrm>
        <a:graphic>
          <a:graphicData uri="http://schemas.openxmlformats.org/drawingml/2006/table">
            <a:tbl>
              <a:tblPr firstRow="1" bandRow="1">
                <a:tableStyleId>{2D5ABB26-0587-4C30-8999-92F81FD0307C}</a:tableStyleId>
              </a:tblPr>
              <a:tblGrid>
                <a:gridCol w="2535936">
                  <a:extLst>
                    <a:ext uri="{9D8B030D-6E8A-4147-A177-3AD203B41FA5}">
                      <a16:colId xmlns:a16="http://schemas.microsoft.com/office/drawing/2014/main" val="1680279354"/>
                    </a:ext>
                  </a:extLst>
                </a:gridCol>
                <a:gridCol w="9265920">
                  <a:extLst>
                    <a:ext uri="{9D8B030D-6E8A-4147-A177-3AD203B41FA5}">
                      <a16:colId xmlns:a16="http://schemas.microsoft.com/office/drawing/2014/main" val="2511028674"/>
                    </a:ext>
                  </a:extLst>
                </a:gridCol>
              </a:tblGrid>
              <a:tr h="370840">
                <a:tc>
                  <a:txBody>
                    <a:bodyPr/>
                    <a:lstStyle/>
                    <a:p>
                      <a:r>
                        <a:rPr lang="ru-RU" sz="2000" dirty="0"/>
                        <a:t>№  / % выполнения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Задание №16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9083702"/>
                  </a:ext>
                </a:extLst>
              </a:tr>
              <a:tr h="370840">
                <a:tc>
                  <a:txBody>
                    <a:bodyPr/>
                    <a:lstStyle/>
                    <a:p>
                      <a:r>
                        <a:rPr lang="ru-RU" sz="2000" dirty="0"/>
                        <a:t>Формат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Организм человека. Установление последовательности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4593551"/>
                  </a:ext>
                </a:extLst>
              </a:tr>
              <a:tr h="439590">
                <a:tc>
                  <a:txBody>
                    <a:bodyPr/>
                    <a:lstStyle/>
                    <a:p>
                      <a:r>
                        <a:rPr lang="ru-RU" sz="2000" dirty="0"/>
                        <a:t>Содержание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Организм человека и его здоровье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4500783"/>
                  </a:ext>
                </a:extLst>
              </a:tr>
              <a:tr h="4602142">
                <a:tc>
                  <a:txBody>
                    <a:bodyPr/>
                    <a:lstStyle/>
                    <a:p>
                      <a:r>
                        <a:rPr lang="ru-RU" sz="2000" dirty="0"/>
                        <a:t>Пример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2000" dirty="0"/>
                        <a:t>Установите последовательность передачи звукового сигнала в организме</a:t>
                      </a:r>
                    </a:p>
                    <a:p>
                      <a:r>
                        <a:rPr lang="ru-RU" sz="2000" dirty="0"/>
                        <a:t>человека. </a:t>
                      </a:r>
                    </a:p>
                    <a:p>
                      <a:r>
                        <a:rPr lang="ru-RU" sz="2000" dirty="0"/>
                        <a:t>1) слуховая зона коры больших полушарий</a:t>
                      </a:r>
                    </a:p>
                    <a:p>
                      <a:r>
                        <a:rPr lang="ru-RU" sz="2000" dirty="0"/>
                        <a:t>2) жидкость в улитке</a:t>
                      </a:r>
                    </a:p>
                    <a:p>
                      <a:r>
                        <a:rPr lang="ru-RU" sz="2000" dirty="0"/>
                        <a:t>3) мембрана овального окна</a:t>
                      </a:r>
                    </a:p>
                    <a:p>
                      <a:r>
                        <a:rPr lang="ru-RU" sz="2000" dirty="0"/>
                        <a:t>4) волосковые клетки</a:t>
                      </a:r>
                    </a:p>
                    <a:p>
                      <a:r>
                        <a:rPr lang="ru-RU" sz="2000" dirty="0"/>
                        <a:t>5) слуховые косточки</a:t>
                      </a:r>
                    </a:p>
                    <a:p>
                      <a:r>
                        <a:rPr lang="ru-RU" sz="2000" dirty="0"/>
                        <a:t>6) преддверно-улитковый нерв</a:t>
                      </a:r>
                    </a:p>
                    <a:p>
                      <a:endParaRPr lang="ru-RU" sz="2000" dirty="0"/>
                    </a:p>
                    <a:p>
                      <a:r>
                        <a:rPr lang="ru-RU" sz="2000" dirty="0"/>
                        <a:t>Установите последовательность расположения элементов дыхательной</a:t>
                      </a:r>
                    </a:p>
                    <a:p>
                      <a:r>
                        <a:rPr lang="ru-RU" sz="2000" dirty="0"/>
                        <a:t>системы человека, начиная от периферии к центру тела. </a:t>
                      </a:r>
                    </a:p>
                    <a:p>
                      <a:r>
                        <a:rPr lang="ru-RU" sz="2000" dirty="0"/>
                        <a:t>1) плевральная полость</a:t>
                      </a:r>
                    </a:p>
                    <a:p>
                      <a:r>
                        <a:rPr lang="ru-RU" sz="2000" dirty="0"/>
                        <a:t>2) межрёберные мышцы</a:t>
                      </a:r>
                    </a:p>
                    <a:p>
                      <a:r>
                        <a:rPr lang="ru-RU" sz="2000" dirty="0"/>
                        <a:t>3) лёгочная плевра</a:t>
                      </a:r>
                    </a:p>
                    <a:p>
                      <a:r>
                        <a:rPr lang="ru-RU" sz="2000" dirty="0"/>
                        <a:t>4) альвеолярный эпителий</a:t>
                      </a:r>
                    </a:p>
                    <a:p>
                      <a:r>
                        <a:rPr lang="ru-RU" sz="2000" dirty="0"/>
                        <a:t>5) пристеночная плевра</a:t>
                      </a:r>
                    </a:p>
                    <a:p>
                      <a:r>
                        <a:rPr lang="ru-RU" sz="2000" dirty="0"/>
                        <a:t>6) полость альвеолы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8050938"/>
                  </a:ext>
                </a:extLst>
              </a:tr>
            </a:tbl>
          </a:graphicData>
        </a:graphic>
      </p:graphicFrame>
    </p:spTree>
    <p:extLst>
      <p:ext uri="{BB962C8B-B14F-4D97-AF65-F5344CB8AC3E}">
        <p14:creationId xmlns:p14="http://schemas.microsoft.com/office/powerpoint/2010/main" val="38456277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456" y="87112"/>
            <a:ext cx="6205728" cy="2585323"/>
          </a:xfrm>
          <a:prstGeom prst="rect">
            <a:avLst/>
          </a:prstGeom>
        </p:spPr>
        <p:txBody>
          <a:bodyPr wrap="square">
            <a:spAutoFit/>
          </a:bodyPr>
          <a:lstStyle/>
          <a:p>
            <a:r>
              <a:rPr lang="ru-RU" dirty="0"/>
              <a:t>Установите последовательность событий, происходящих во время менструального цикла, начиная с секреции гипофизом фолликулостимулирующего гормона. Запишите в таблице соответствующую последовательность цифр.</a:t>
            </a:r>
          </a:p>
          <a:p>
            <a:r>
              <a:rPr lang="ru-RU" dirty="0"/>
              <a:t>1) образование доминантного фолликула в яичниках</a:t>
            </a:r>
          </a:p>
          <a:p>
            <a:r>
              <a:rPr lang="ru-RU" dirty="0"/>
              <a:t>2) формирование жёлтого тела</a:t>
            </a:r>
          </a:p>
          <a:p>
            <a:r>
              <a:rPr lang="ru-RU" dirty="0"/>
              <a:t>3) овуляция</a:t>
            </a:r>
          </a:p>
          <a:p>
            <a:r>
              <a:rPr lang="ru-RU" dirty="0"/>
              <a:t>4) максимум выработки прогестерона</a:t>
            </a:r>
          </a:p>
          <a:p>
            <a:r>
              <a:rPr lang="ru-RU" dirty="0"/>
              <a:t>5) отслойка эндометрия матки</a:t>
            </a:r>
          </a:p>
        </p:txBody>
      </p:sp>
      <p:sp>
        <p:nvSpPr>
          <p:cNvPr id="3" name="Прямоугольник 2"/>
          <p:cNvSpPr/>
          <p:nvPr/>
        </p:nvSpPr>
        <p:spPr>
          <a:xfrm>
            <a:off x="121920" y="2863471"/>
            <a:ext cx="6096000" cy="2031325"/>
          </a:xfrm>
          <a:prstGeom prst="rect">
            <a:avLst/>
          </a:prstGeom>
        </p:spPr>
        <p:txBody>
          <a:bodyPr>
            <a:spAutoFit/>
          </a:bodyPr>
          <a:lstStyle/>
          <a:p>
            <a:r>
              <a:rPr lang="ru-RU" dirty="0"/>
              <a:t>Установите последовательность процессов, происходящих при сокращении сердца, начиная с систолы предсердий. </a:t>
            </a:r>
          </a:p>
          <a:p>
            <a:r>
              <a:rPr lang="ru-RU" dirty="0"/>
              <a:t>1) систола желудочков</a:t>
            </a:r>
          </a:p>
          <a:p>
            <a:r>
              <a:rPr lang="ru-RU" dirty="0"/>
              <a:t>2) захлопывание полулунных клапанов</a:t>
            </a:r>
          </a:p>
          <a:p>
            <a:r>
              <a:rPr lang="ru-RU" dirty="0"/>
              <a:t>3) увеличение давления в предсердиях</a:t>
            </a:r>
          </a:p>
          <a:p>
            <a:r>
              <a:rPr lang="ru-RU" dirty="0"/>
              <a:t>4) движение крови через створчатые клапаны</a:t>
            </a:r>
          </a:p>
          <a:p>
            <a:r>
              <a:rPr lang="ru-RU" dirty="0"/>
              <a:t>5) заполнение желудочков кровью</a:t>
            </a:r>
          </a:p>
        </p:txBody>
      </p:sp>
      <p:sp>
        <p:nvSpPr>
          <p:cNvPr id="4" name="Прямоугольник 3"/>
          <p:cNvSpPr/>
          <p:nvPr/>
        </p:nvSpPr>
        <p:spPr>
          <a:xfrm>
            <a:off x="384048" y="5085832"/>
            <a:ext cx="11667744" cy="1631216"/>
          </a:xfrm>
          <a:prstGeom prst="rect">
            <a:avLst/>
          </a:prstGeom>
        </p:spPr>
        <p:txBody>
          <a:bodyPr wrap="square">
            <a:spAutoFit/>
          </a:bodyPr>
          <a:lstStyle/>
          <a:p>
            <a:r>
              <a:rPr lang="ru-RU" sz="2000" b="1" dirty="0">
                <a:solidFill>
                  <a:srgbClr val="00B050"/>
                </a:solidFill>
              </a:rPr>
              <a:t>Проблемы:</a:t>
            </a:r>
          </a:p>
          <a:p>
            <a:r>
              <a:rPr lang="ru-RU" sz="2000" dirty="0"/>
              <a:t>Знание процессов, строения организма человека;</a:t>
            </a:r>
          </a:p>
          <a:p>
            <a:r>
              <a:rPr lang="ru-RU" sz="2000" dirty="0"/>
              <a:t>Умение представлять объект в пространстве или изменения во времени;</a:t>
            </a:r>
          </a:p>
          <a:p>
            <a:r>
              <a:rPr lang="ru-RU" sz="2000" dirty="0"/>
              <a:t>Введение заданий на знание строения и функционирования половой системы (в том числе и гуморальная регуляция процессов)</a:t>
            </a:r>
          </a:p>
        </p:txBody>
      </p:sp>
      <p:sp>
        <p:nvSpPr>
          <p:cNvPr id="5" name="Прямоугольник 4"/>
          <p:cNvSpPr/>
          <p:nvPr/>
        </p:nvSpPr>
        <p:spPr>
          <a:xfrm>
            <a:off x="6729984" y="87112"/>
            <a:ext cx="5010912" cy="2308324"/>
          </a:xfrm>
          <a:prstGeom prst="rect">
            <a:avLst/>
          </a:prstGeom>
        </p:spPr>
        <p:txBody>
          <a:bodyPr wrap="square">
            <a:spAutoFit/>
          </a:bodyPr>
          <a:lstStyle/>
          <a:p>
            <a:r>
              <a:rPr lang="ru-RU" dirty="0"/>
              <a:t>Установите последовательность соподчинения элементов, начиная с наибольшего.</a:t>
            </a:r>
          </a:p>
          <a:p>
            <a:r>
              <a:rPr lang="ru-RU" dirty="0"/>
              <a:t>1) внутренняя среда организма</a:t>
            </a:r>
          </a:p>
          <a:p>
            <a:r>
              <a:rPr lang="ru-RU" dirty="0"/>
              <a:t>2) форменные элементы</a:t>
            </a:r>
          </a:p>
          <a:p>
            <a:r>
              <a:rPr lang="ru-RU" dirty="0"/>
              <a:t>3) ядро</a:t>
            </a:r>
          </a:p>
          <a:p>
            <a:r>
              <a:rPr lang="ru-RU" dirty="0"/>
              <a:t>4) кровь</a:t>
            </a:r>
          </a:p>
          <a:p>
            <a:r>
              <a:rPr lang="ru-RU" dirty="0"/>
              <a:t>5) лимфоцит</a:t>
            </a:r>
          </a:p>
          <a:p>
            <a:r>
              <a:rPr lang="ru-RU" dirty="0"/>
              <a:t>6) ДНК</a:t>
            </a:r>
          </a:p>
        </p:txBody>
      </p:sp>
    </p:spTree>
    <p:extLst>
      <p:ext uri="{BB962C8B-B14F-4D97-AF65-F5344CB8AC3E}">
        <p14:creationId xmlns:p14="http://schemas.microsoft.com/office/powerpoint/2010/main" val="31557890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FE163CFC-BB2A-459C-9A0D-52C3A2E3969F}"/>
              </a:ext>
            </a:extLst>
          </p:cNvPr>
          <p:cNvGraphicFramePr>
            <a:graphicFrameLocks noGrp="1"/>
          </p:cNvGraphicFramePr>
          <p:nvPr>
            <p:extLst>
              <p:ext uri="{D42A27DB-BD31-4B8C-83A1-F6EECF244321}">
                <p14:modId xmlns:p14="http://schemas.microsoft.com/office/powerpoint/2010/main" val="2757697100"/>
              </p:ext>
            </p:extLst>
          </p:nvPr>
        </p:nvGraphicFramePr>
        <p:xfrm>
          <a:off x="301752" y="326009"/>
          <a:ext cx="11801856" cy="6139012"/>
        </p:xfrm>
        <a:graphic>
          <a:graphicData uri="http://schemas.openxmlformats.org/drawingml/2006/table">
            <a:tbl>
              <a:tblPr firstRow="1" bandRow="1">
                <a:tableStyleId>{2D5ABB26-0587-4C30-8999-92F81FD0307C}</a:tableStyleId>
              </a:tblPr>
              <a:tblGrid>
                <a:gridCol w="2535936">
                  <a:extLst>
                    <a:ext uri="{9D8B030D-6E8A-4147-A177-3AD203B41FA5}">
                      <a16:colId xmlns:a16="http://schemas.microsoft.com/office/drawing/2014/main" val="1680279354"/>
                    </a:ext>
                  </a:extLst>
                </a:gridCol>
                <a:gridCol w="9265920">
                  <a:extLst>
                    <a:ext uri="{9D8B030D-6E8A-4147-A177-3AD203B41FA5}">
                      <a16:colId xmlns:a16="http://schemas.microsoft.com/office/drawing/2014/main" val="2511028674"/>
                    </a:ext>
                  </a:extLst>
                </a:gridCol>
              </a:tblGrid>
              <a:tr h="370840">
                <a:tc>
                  <a:txBody>
                    <a:bodyPr/>
                    <a:lstStyle/>
                    <a:p>
                      <a:r>
                        <a:rPr lang="ru-RU" sz="2000" dirty="0"/>
                        <a:t>№  / % выполнения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Задание №20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9083702"/>
                  </a:ext>
                </a:extLst>
              </a:tr>
              <a:tr h="370840">
                <a:tc>
                  <a:txBody>
                    <a:bodyPr/>
                    <a:lstStyle/>
                    <a:p>
                      <a:r>
                        <a:rPr lang="ru-RU" sz="2000" dirty="0"/>
                        <a:t>Формат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Общебиологические закономерности. Человек и его здоровье.</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000" i="1" dirty="0"/>
                        <a:t>Работа с таблицей (с рисунком и без рисунка)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4593551"/>
                  </a:ext>
                </a:extLst>
              </a:tr>
              <a:tr h="439590">
                <a:tc>
                  <a:txBody>
                    <a:bodyPr/>
                    <a:lstStyle/>
                    <a:p>
                      <a:r>
                        <a:rPr lang="ru-RU" sz="2000" dirty="0"/>
                        <a:t>Содержание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Все темы, кроме «Биология как наука. Живые системы и их изучение»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4500783"/>
                  </a:ext>
                </a:extLst>
              </a:tr>
              <a:tr h="4602142">
                <a:tc>
                  <a:txBody>
                    <a:bodyPr/>
                    <a:lstStyle/>
                    <a:p>
                      <a:r>
                        <a:rPr lang="ru-RU" sz="2000" dirty="0"/>
                        <a:t>Пример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000" dirty="0"/>
                    </a:p>
                    <a:p>
                      <a:endParaRPr lang="ru-RU" sz="2000" dirty="0"/>
                    </a:p>
                    <a:p>
                      <a:endParaRPr lang="ru-RU" sz="2000" dirty="0"/>
                    </a:p>
                    <a:p>
                      <a:endParaRPr lang="ru-RU" sz="2000" dirty="0"/>
                    </a:p>
                    <a:p>
                      <a:endParaRPr lang="ru-RU" sz="2000" dirty="0"/>
                    </a:p>
                    <a:p>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8050938"/>
                  </a:ext>
                </a:extLst>
              </a:tr>
            </a:tbl>
          </a:graphicData>
        </a:graphic>
      </p:graphicFrame>
      <p:pic>
        <p:nvPicPr>
          <p:cNvPr id="4" name="Рисунок 3"/>
          <p:cNvPicPr>
            <a:picLocks noChangeAspect="1"/>
          </p:cNvPicPr>
          <p:nvPr/>
        </p:nvPicPr>
        <p:blipFill rotWithShape="1">
          <a:blip r:embed="rId2"/>
          <a:srcRect l="14549" t="16716" r="9344" b="9310"/>
          <a:stretch/>
        </p:blipFill>
        <p:spPr>
          <a:xfrm>
            <a:off x="2987040" y="1889759"/>
            <a:ext cx="5754624" cy="4474681"/>
          </a:xfrm>
          <a:prstGeom prst="rect">
            <a:avLst/>
          </a:prstGeom>
        </p:spPr>
      </p:pic>
    </p:spTree>
    <p:extLst>
      <p:ext uri="{BB962C8B-B14F-4D97-AF65-F5344CB8AC3E}">
        <p14:creationId xmlns:p14="http://schemas.microsoft.com/office/powerpoint/2010/main" val="27763123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16057" t="25540" r="10298" b="24766"/>
          <a:stretch/>
        </p:blipFill>
        <p:spPr>
          <a:xfrm>
            <a:off x="207264" y="134112"/>
            <a:ext cx="8108080" cy="4376928"/>
          </a:xfrm>
          <a:prstGeom prst="rect">
            <a:avLst/>
          </a:prstGeom>
        </p:spPr>
      </p:pic>
    </p:spTree>
    <p:extLst>
      <p:ext uri="{BB962C8B-B14F-4D97-AF65-F5344CB8AC3E}">
        <p14:creationId xmlns:p14="http://schemas.microsoft.com/office/powerpoint/2010/main" val="3464029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340766" y="97536"/>
            <a:ext cx="5851234" cy="6510528"/>
          </a:xfrm>
          <a:prstGeom prst="rect">
            <a:avLst/>
          </a:prstGeom>
        </p:spPr>
      </p:pic>
      <p:pic>
        <p:nvPicPr>
          <p:cNvPr id="3" name="Рисунок 2"/>
          <p:cNvPicPr>
            <a:picLocks noChangeAspect="1"/>
          </p:cNvPicPr>
          <p:nvPr/>
        </p:nvPicPr>
        <p:blipFill rotWithShape="1">
          <a:blip r:embed="rId3"/>
          <a:srcRect l="13670" t="10569" r="8497" b="12958"/>
          <a:stretch/>
        </p:blipFill>
        <p:spPr>
          <a:xfrm>
            <a:off x="109728" y="0"/>
            <a:ext cx="5847622" cy="4596384"/>
          </a:xfrm>
          <a:prstGeom prst="rect">
            <a:avLst/>
          </a:prstGeom>
        </p:spPr>
      </p:pic>
      <p:sp>
        <p:nvSpPr>
          <p:cNvPr id="4" name="TextBox 3"/>
          <p:cNvSpPr txBox="1"/>
          <p:nvPr/>
        </p:nvSpPr>
        <p:spPr>
          <a:xfrm>
            <a:off x="109728" y="4706112"/>
            <a:ext cx="6144768" cy="2308324"/>
          </a:xfrm>
          <a:prstGeom prst="rect">
            <a:avLst/>
          </a:prstGeom>
          <a:noFill/>
        </p:spPr>
        <p:txBody>
          <a:bodyPr wrap="square" rtlCol="0">
            <a:spAutoFit/>
          </a:bodyPr>
          <a:lstStyle/>
          <a:p>
            <a:r>
              <a:rPr lang="ru-RU" b="1" dirty="0">
                <a:solidFill>
                  <a:srgbClr val="00B050"/>
                </a:solidFill>
              </a:rPr>
              <a:t>Проблемы: </a:t>
            </a:r>
            <a:r>
              <a:rPr lang="ru-RU" b="1" dirty="0"/>
              <a:t>ошибки при заполнении таблицы и последующем переносе в бланки ответов</a:t>
            </a:r>
          </a:p>
          <a:p>
            <a:r>
              <a:rPr lang="ru-RU" dirty="0"/>
              <a:t>выявлять причинно-следственные связи между</a:t>
            </a:r>
          </a:p>
          <a:p>
            <a:r>
              <a:rPr lang="ru-RU" dirty="0"/>
              <a:t>объектами, процессами и явлениями; </a:t>
            </a:r>
          </a:p>
          <a:p>
            <a:r>
              <a:rPr lang="ru-RU" dirty="0"/>
              <a:t>делать выводы и прогнозы на основании</a:t>
            </a:r>
          </a:p>
          <a:p>
            <a:r>
              <a:rPr lang="ru-RU" dirty="0"/>
              <a:t>полученных результатов;</a:t>
            </a:r>
          </a:p>
          <a:p>
            <a:r>
              <a:rPr lang="ru-RU" dirty="0"/>
              <a:t>устанавливать взаимосвязи между явления и объектами</a:t>
            </a:r>
          </a:p>
          <a:p>
            <a:endParaRPr lang="ru-RU" dirty="0"/>
          </a:p>
        </p:txBody>
      </p:sp>
    </p:spTree>
    <p:extLst>
      <p:ext uri="{BB962C8B-B14F-4D97-AF65-F5344CB8AC3E}">
        <p14:creationId xmlns:p14="http://schemas.microsoft.com/office/powerpoint/2010/main" val="28157620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870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072" y="0"/>
            <a:ext cx="3925824" cy="677108"/>
          </a:xfrm>
          <a:prstGeom prst="rect">
            <a:avLst/>
          </a:prstGeom>
          <a:noFill/>
        </p:spPr>
        <p:txBody>
          <a:bodyPr wrap="square" rtlCol="0">
            <a:spAutoFit/>
          </a:bodyPr>
          <a:lstStyle/>
          <a:p>
            <a:r>
              <a:rPr lang="ru-RU" sz="2000" b="1" dirty="0">
                <a:solidFill>
                  <a:srgbClr val="00B050"/>
                </a:solidFill>
              </a:rPr>
              <a:t>Задание №6 – 36, 17%</a:t>
            </a:r>
          </a:p>
          <a:p>
            <a:endParaRPr lang="ru-RU" dirty="0"/>
          </a:p>
        </p:txBody>
      </p:sp>
      <p:pic>
        <p:nvPicPr>
          <p:cNvPr id="3" name="Рисунок 2"/>
          <p:cNvPicPr>
            <a:picLocks noChangeAspect="1"/>
          </p:cNvPicPr>
          <p:nvPr/>
        </p:nvPicPr>
        <p:blipFill rotWithShape="1">
          <a:blip r:embed="rId2"/>
          <a:srcRect l="13158" t="28928" r="6657" b="19989"/>
          <a:stretch/>
        </p:blipFill>
        <p:spPr>
          <a:xfrm>
            <a:off x="195072" y="472667"/>
            <a:ext cx="6368838" cy="3245894"/>
          </a:xfrm>
          <a:prstGeom prst="rect">
            <a:avLst/>
          </a:prstGeom>
        </p:spPr>
      </p:pic>
      <p:sp>
        <p:nvSpPr>
          <p:cNvPr id="4" name="TextBox 3"/>
          <p:cNvSpPr txBox="1"/>
          <p:nvPr/>
        </p:nvSpPr>
        <p:spPr>
          <a:xfrm>
            <a:off x="195072" y="4027160"/>
            <a:ext cx="2755392" cy="400110"/>
          </a:xfrm>
          <a:prstGeom prst="rect">
            <a:avLst/>
          </a:prstGeom>
          <a:noFill/>
        </p:spPr>
        <p:txBody>
          <a:bodyPr wrap="square" rtlCol="0">
            <a:spAutoFit/>
          </a:bodyPr>
          <a:lstStyle/>
          <a:p>
            <a:r>
              <a:rPr lang="ru-RU" sz="2000" b="1" dirty="0">
                <a:solidFill>
                  <a:srgbClr val="00B050"/>
                </a:solidFill>
              </a:rPr>
              <a:t>Задание 5.2. - 42,75%</a:t>
            </a:r>
          </a:p>
        </p:txBody>
      </p:sp>
      <p:sp>
        <p:nvSpPr>
          <p:cNvPr id="5" name="Прямоугольник 4"/>
          <p:cNvSpPr/>
          <p:nvPr/>
        </p:nvSpPr>
        <p:spPr>
          <a:xfrm>
            <a:off x="2804160" y="4191228"/>
            <a:ext cx="8997696" cy="2246769"/>
          </a:xfrm>
          <a:prstGeom prst="rect">
            <a:avLst/>
          </a:prstGeom>
        </p:spPr>
        <p:txBody>
          <a:bodyPr wrap="square">
            <a:spAutoFit/>
          </a:bodyPr>
          <a:lstStyle/>
          <a:p>
            <a:r>
              <a:rPr lang="ru-RU" sz="2000" dirty="0"/>
              <a:t>5.2. Сделайте описание лемминга по следующему плану.</a:t>
            </a:r>
          </a:p>
          <a:p>
            <a:r>
              <a:rPr lang="ru-RU" sz="2000" dirty="0"/>
              <a:t>А) Какую среду обитания освоил лемминг?</a:t>
            </a:r>
          </a:p>
          <a:p>
            <a:r>
              <a:rPr lang="ru-RU" sz="2000" dirty="0"/>
              <a:t>Ответ: ____________________________________</a:t>
            </a:r>
          </a:p>
          <a:p>
            <a:r>
              <a:rPr lang="ru-RU" sz="2000" dirty="0"/>
              <a:t>Б) Густая шерсть – это приспособление к каким условиям обитания?</a:t>
            </a:r>
          </a:p>
          <a:p>
            <a:r>
              <a:rPr lang="ru-RU" sz="2000" dirty="0"/>
              <a:t>Ответ: ____________________________________</a:t>
            </a:r>
          </a:p>
          <a:p>
            <a:r>
              <a:rPr lang="ru-RU" sz="2000" dirty="0"/>
              <a:t>В) Какие отношения сложились между леммингом и песцом в природе?</a:t>
            </a:r>
          </a:p>
          <a:p>
            <a:r>
              <a:rPr lang="ru-RU" sz="2000" dirty="0"/>
              <a:t>Ответ: ____________________________________</a:t>
            </a:r>
          </a:p>
        </p:txBody>
      </p:sp>
      <p:sp>
        <p:nvSpPr>
          <p:cNvPr id="6" name="Прямоугольник 5"/>
          <p:cNvSpPr/>
          <p:nvPr/>
        </p:nvSpPr>
        <p:spPr>
          <a:xfrm>
            <a:off x="6242304" y="338554"/>
            <a:ext cx="5681472" cy="1754326"/>
          </a:xfrm>
          <a:prstGeom prst="rect">
            <a:avLst/>
          </a:prstGeom>
        </p:spPr>
        <p:txBody>
          <a:bodyPr wrap="square">
            <a:spAutoFit/>
          </a:bodyPr>
          <a:lstStyle/>
          <a:p>
            <a:r>
              <a:rPr lang="ru-RU" b="1" dirty="0">
                <a:solidFill>
                  <a:srgbClr val="00B050"/>
                </a:solidFill>
              </a:rPr>
              <a:t>Задание 4.1. – 44, 27%</a:t>
            </a:r>
          </a:p>
          <a:p>
            <a:r>
              <a:rPr lang="ru-RU" dirty="0"/>
              <a:t>Перед Вами изображение норвежского лемминга.</a:t>
            </a:r>
          </a:p>
          <a:p>
            <a:r>
              <a:rPr lang="ru-RU" dirty="0"/>
              <a:t>4.1. Для какого природного сообщества характерно это животное?</a:t>
            </a:r>
          </a:p>
          <a:p>
            <a:r>
              <a:rPr lang="ru-RU" dirty="0"/>
              <a:t>4.2. Напишите название одного животного, которое обитает в сообществе вместе с леммингом </a:t>
            </a:r>
            <a:r>
              <a:rPr lang="ru-RU" b="1" dirty="0">
                <a:solidFill>
                  <a:srgbClr val="00B050"/>
                </a:solidFill>
              </a:rPr>
              <a:t>(69,57%)</a:t>
            </a:r>
          </a:p>
        </p:txBody>
      </p:sp>
    </p:spTree>
    <p:extLst>
      <p:ext uri="{BB962C8B-B14F-4D97-AF65-F5344CB8AC3E}">
        <p14:creationId xmlns:p14="http://schemas.microsoft.com/office/powerpoint/2010/main" val="37393331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FE163CFC-BB2A-459C-9A0D-52C3A2E3969F}"/>
              </a:ext>
            </a:extLst>
          </p:cNvPr>
          <p:cNvGraphicFramePr>
            <a:graphicFrameLocks noGrp="1"/>
          </p:cNvGraphicFramePr>
          <p:nvPr>
            <p:extLst>
              <p:ext uri="{D42A27DB-BD31-4B8C-83A1-F6EECF244321}">
                <p14:modId xmlns:p14="http://schemas.microsoft.com/office/powerpoint/2010/main" val="4029048830"/>
              </p:ext>
            </p:extLst>
          </p:nvPr>
        </p:nvGraphicFramePr>
        <p:xfrm>
          <a:off x="301752" y="326009"/>
          <a:ext cx="11801856" cy="6139012"/>
        </p:xfrm>
        <a:graphic>
          <a:graphicData uri="http://schemas.openxmlformats.org/drawingml/2006/table">
            <a:tbl>
              <a:tblPr firstRow="1" bandRow="1">
                <a:tableStyleId>{2D5ABB26-0587-4C30-8999-92F81FD0307C}</a:tableStyleId>
              </a:tblPr>
              <a:tblGrid>
                <a:gridCol w="2535936">
                  <a:extLst>
                    <a:ext uri="{9D8B030D-6E8A-4147-A177-3AD203B41FA5}">
                      <a16:colId xmlns:a16="http://schemas.microsoft.com/office/drawing/2014/main" val="1680279354"/>
                    </a:ext>
                  </a:extLst>
                </a:gridCol>
                <a:gridCol w="9265920">
                  <a:extLst>
                    <a:ext uri="{9D8B030D-6E8A-4147-A177-3AD203B41FA5}">
                      <a16:colId xmlns:a16="http://schemas.microsoft.com/office/drawing/2014/main" val="2511028674"/>
                    </a:ext>
                  </a:extLst>
                </a:gridCol>
              </a:tblGrid>
              <a:tr h="370840">
                <a:tc>
                  <a:txBody>
                    <a:bodyPr/>
                    <a:lstStyle/>
                    <a:p>
                      <a:r>
                        <a:rPr lang="ru-RU" sz="2000" dirty="0"/>
                        <a:t>№  / % выполнения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Задание №22 (34,7%)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9083702"/>
                  </a:ext>
                </a:extLst>
              </a:tr>
              <a:tr h="370840">
                <a:tc>
                  <a:txBody>
                    <a:bodyPr/>
                    <a:lstStyle/>
                    <a:p>
                      <a:r>
                        <a:rPr lang="ru-RU" sz="2000" dirty="0"/>
                        <a:t>Формат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Применение биологических знаний в практических ситуациях, анализ экспериментальных данных </a:t>
                      </a:r>
                      <a:r>
                        <a:rPr lang="ru-RU" sz="2000" i="1" dirty="0"/>
                        <a:t>(методология эксперимента)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4593551"/>
                  </a:ext>
                </a:extLst>
              </a:tr>
              <a:tr h="439590">
                <a:tc>
                  <a:txBody>
                    <a:bodyPr/>
                    <a:lstStyle/>
                    <a:p>
                      <a:r>
                        <a:rPr lang="ru-RU" sz="2000" dirty="0"/>
                        <a:t>Содержание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Все темы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4500783"/>
                  </a:ext>
                </a:extLst>
              </a:tr>
              <a:tr h="4602142">
                <a:tc>
                  <a:txBody>
                    <a:bodyPr/>
                    <a:lstStyle/>
                    <a:p>
                      <a:r>
                        <a:rPr lang="ru-RU" sz="2000" dirty="0"/>
                        <a:t>Пример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000" dirty="0"/>
                    </a:p>
                    <a:p>
                      <a:endParaRPr lang="ru-RU" sz="2000" dirty="0"/>
                    </a:p>
                    <a:p>
                      <a:endParaRPr lang="ru-RU" sz="2000" dirty="0"/>
                    </a:p>
                    <a:p>
                      <a:endParaRPr lang="ru-RU" sz="2000" dirty="0"/>
                    </a:p>
                    <a:p>
                      <a:endParaRPr lang="ru-RU" sz="2000" dirty="0"/>
                    </a:p>
                    <a:p>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8050938"/>
                  </a:ext>
                </a:extLst>
              </a:tr>
            </a:tbl>
          </a:graphicData>
        </a:graphic>
      </p:graphicFrame>
      <p:pic>
        <p:nvPicPr>
          <p:cNvPr id="3" name="Рисунок 2"/>
          <p:cNvPicPr>
            <a:picLocks noChangeAspect="1"/>
          </p:cNvPicPr>
          <p:nvPr/>
        </p:nvPicPr>
        <p:blipFill rotWithShape="1">
          <a:blip r:embed="rId2"/>
          <a:srcRect l="11212" t="12944" r="26405" b="7013"/>
          <a:stretch/>
        </p:blipFill>
        <p:spPr>
          <a:xfrm>
            <a:off x="2913888" y="1914144"/>
            <a:ext cx="4323509" cy="4437888"/>
          </a:xfrm>
          <a:prstGeom prst="rect">
            <a:avLst/>
          </a:prstGeom>
        </p:spPr>
      </p:pic>
      <p:pic>
        <p:nvPicPr>
          <p:cNvPr id="4" name="Рисунок 3"/>
          <p:cNvPicPr>
            <a:picLocks noChangeAspect="1"/>
          </p:cNvPicPr>
          <p:nvPr/>
        </p:nvPicPr>
        <p:blipFill rotWithShape="1">
          <a:blip r:embed="rId3"/>
          <a:srcRect l="12321" t="18284" r="9366" b="4554"/>
          <a:stretch/>
        </p:blipFill>
        <p:spPr>
          <a:xfrm>
            <a:off x="7412737" y="1813347"/>
            <a:ext cx="4673914" cy="3684143"/>
          </a:xfrm>
          <a:prstGeom prst="rect">
            <a:avLst/>
          </a:prstGeom>
        </p:spPr>
      </p:pic>
    </p:spTree>
    <p:extLst>
      <p:ext uri="{BB962C8B-B14F-4D97-AF65-F5344CB8AC3E}">
        <p14:creationId xmlns:p14="http://schemas.microsoft.com/office/powerpoint/2010/main" val="14351017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5D589F-E096-48D2-B919-46F57035DD09}"/>
              </a:ext>
            </a:extLst>
          </p:cNvPr>
          <p:cNvSpPr txBox="1"/>
          <p:nvPr/>
        </p:nvSpPr>
        <p:spPr>
          <a:xfrm>
            <a:off x="280416" y="116991"/>
            <a:ext cx="11436096" cy="3170099"/>
          </a:xfrm>
          <a:prstGeom prst="rect">
            <a:avLst/>
          </a:prstGeom>
          <a:noFill/>
        </p:spPr>
        <p:txBody>
          <a:bodyPr wrap="square">
            <a:spAutoFit/>
          </a:bodyPr>
          <a:lstStyle/>
          <a:p>
            <a:r>
              <a:rPr lang="ru-RU" sz="2000" b="1" dirty="0">
                <a:solidFill>
                  <a:srgbClr val="00B050"/>
                </a:solidFill>
              </a:rPr>
              <a:t>Из ФИПИ.</a:t>
            </a:r>
          </a:p>
          <a:p>
            <a:r>
              <a:rPr lang="ru-RU" sz="2000" dirty="0"/>
              <a:t>Участники экзамена затруднялись определить уровни организации живых систем на примерах, их свойства по описанию. Наибольшие затруднения вызвало заданий, требовавшее по описанию определить такой признак живой материи, как дискретность. </a:t>
            </a:r>
          </a:p>
          <a:p>
            <a:r>
              <a:rPr lang="ru-RU" sz="2000" dirty="0"/>
              <a:t>Формулирование одной или двух нулевых гипотез, оценка критериев достоверности результатов эксперимента вызывают определенные затруднения у участников экзамена. Наибольшие трудности фиксировались при выполнении введенной в 2024 г. разновидности заданий на обнаружение ошибок в постановке предложенного отрицательного контроля эксперимента. </a:t>
            </a:r>
          </a:p>
          <a:p>
            <a:r>
              <a:rPr lang="ru-RU" sz="2000" dirty="0"/>
              <a:t>Следует также отметить, что задания с требованием формулирования одной нулевой гипотезы и двух нулевых гипотез не показали заметных различий в средних процентах выполнения</a:t>
            </a:r>
          </a:p>
        </p:txBody>
      </p:sp>
    </p:spTree>
    <p:extLst>
      <p:ext uri="{BB962C8B-B14F-4D97-AF65-F5344CB8AC3E}">
        <p14:creationId xmlns:p14="http://schemas.microsoft.com/office/powerpoint/2010/main" val="21827986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FE163CFC-BB2A-459C-9A0D-52C3A2E3969F}"/>
              </a:ext>
            </a:extLst>
          </p:cNvPr>
          <p:cNvGraphicFramePr>
            <a:graphicFrameLocks noGrp="1"/>
          </p:cNvGraphicFramePr>
          <p:nvPr>
            <p:extLst>
              <p:ext uri="{D42A27DB-BD31-4B8C-83A1-F6EECF244321}">
                <p14:modId xmlns:p14="http://schemas.microsoft.com/office/powerpoint/2010/main" val="2878585978"/>
              </p:ext>
            </p:extLst>
          </p:nvPr>
        </p:nvGraphicFramePr>
        <p:xfrm>
          <a:off x="301752" y="326009"/>
          <a:ext cx="11801856" cy="6139012"/>
        </p:xfrm>
        <a:graphic>
          <a:graphicData uri="http://schemas.openxmlformats.org/drawingml/2006/table">
            <a:tbl>
              <a:tblPr firstRow="1" bandRow="1">
                <a:tableStyleId>{2D5ABB26-0587-4C30-8999-92F81FD0307C}</a:tableStyleId>
              </a:tblPr>
              <a:tblGrid>
                <a:gridCol w="2535936">
                  <a:extLst>
                    <a:ext uri="{9D8B030D-6E8A-4147-A177-3AD203B41FA5}">
                      <a16:colId xmlns:a16="http://schemas.microsoft.com/office/drawing/2014/main" val="1680279354"/>
                    </a:ext>
                  </a:extLst>
                </a:gridCol>
                <a:gridCol w="9265920">
                  <a:extLst>
                    <a:ext uri="{9D8B030D-6E8A-4147-A177-3AD203B41FA5}">
                      <a16:colId xmlns:a16="http://schemas.microsoft.com/office/drawing/2014/main" val="2511028674"/>
                    </a:ext>
                  </a:extLst>
                </a:gridCol>
              </a:tblGrid>
              <a:tr h="370840">
                <a:tc>
                  <a:txBody>
                    <a:bodyPr/>
                    <a:lstStyle/>
                    <a:p>
                      <a:r>
                        <a:rPr lang="ru-RU" sz="2000" dirty="0"/>
                        <a:t>№  / % выполнения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Задание №23 (29,3%)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9083702"/>
                  </a:ext>
                </a:extLst>
              </a:tr>
              <a:tr h="370840">
                <a:tc>
                  <a:txBody>
                    <a:bodyPr/>
                    <a:lstStyle/>
                    <a:p>
                      <a:r>
                        <a:rPr lang="ru-RU" sz="2000" dirty="0"/>
                        <a:t>Формат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Применение биологических знаний в практических ситуациях, анализ экспериментальных данных (выводы по результатам эксперимента и прогнозы)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4593551"/>
                  </a:ext>
                </a:extLst>
              </a:tr>
              <a:tr h="439590">
                <a:tc>
                  <a:txBody>
                    <a:bodyPr/>
                    <a:lstStyle/>
                    <a:p>
                      <a:r>
                        <a:rPr lang="ru-RU" sz="2000" dirty="0"/>
                        <a:t>Содержание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Все темы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4500783"/>
                  </a:ext>
                </a:extLst>
              </a:tr>
              <a:tr h="4602142">
                <a:tc>
                  <a:txBody>
                    <a:bodyPr/>
                    <a:lstStyle/>
                    <a:p>
                      <a:r>
                        <a:rPr lang="ru-RU" sz="2000" dirty="0"/>
                        <a:t>Пример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2000" dirty="0"/>
                        <a:t>Почему при увеличении концентрации углекислого газа свыше 0,1 %</a:t>
                      </a:r>
                    </a:p>
                    <a:p>
                      <a:r>
                        <a:rPr lang="ru-RU" sz="2000" dirty="0"/>
                        <a:t>скорость фотосинтеза не растёт? Как изменится скорость фотосинтеза, если</a:t>
                      </a:r>
                    </a:p>
                    <a:p>
                      <a:r>
                        <a:rPr lang="ru-RU" sz="2000" dirty="0"/>
                        <a:t>сильно снизить температуру в теплице? Объясните причину изменения.</a:t>
                      </a:r>
                    </a:p>
                    <a:p>
                      <a:r>
                        <a:rPr lang="ru-RU" sz="2000" dirty="0"/>
                        <a:t>Какую роль играет углекислый газ в процессе фотосинтеза?</a:t>
                      </a:r>
                    </a:p>
                    <a:p>
                      <a:endParaRPr lang="ru-RU" sz="2000" dirty="0"/>
                    </a:p>
                    <a:p>
                      <a:endParaRPr lang="ru-RU" sz="2000" dirty="0"/>
                    </a:p>
                    <a:p>
                      <a:r>
                        <a:rPr lang="ru-RU" sz="2000" dirty="0"/>
                        <a:t>Объясните, как формируется устойчивость микроорганизмов к </a:t>
                      </a:r>
                      <a:r>
                        <a:rPr lang="ru-RU" sz="2000" dirty="0" err="1"/>
                        <a:t>антибио</a:t>
                      </a:r>
                      <a:r>
                        <a:rPr lang="ru-RU" sz="2000" dirty="0"/>
                        <a:t>-</a:t>
                      </a:r>
                    </a:p>
                    <a:p>
                      <a:r>
                        <a:rPr lang="ru-RU" sz="2000" dirty="0"/>
                        <a:t>тикам. Почему для большинства антибиотиков устойчивость со временем</a:t>
                      </a:r>
                    </a:p>
                    <a:p>
                      <a:r>
                        <a:rPr lang="ru-RU" sz="2000" dirty="0"/>
                        <a:t>повышалась?</a:t>
                      </a:r>
                    </a:p>
                    <a:p>
                      <a:endParaRPr lang="ru-RU" sz="2000" dirty="0"/>
                    </a:p>
                    <a:p>
                      <a:endParaRPr lang="ru-RU" sz="2000" dirty="0"/>
                    </a:p>
                    <a:p>
                      <a:endParaRPr lang="ru-RU" sz="2000" dirty="0"/>
                    </a:p>
                    <a:p>
                      <a:endParaRPr lang="ru-RU" sz="2000" dirty="0"/>
                    </a:p>
                    <a:p>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8050938"/>
                  </a:ext>
                </a:extLst>
              </a:tr>
            </a:tbl>
          </a:graphicData>
        </a:graphic>
      </p:graphicFrame>
    </p:spTree>
    <p:extLst>
      <p:ext uri="{BB962C8B-B14F-4D97-AF65-F5344CB8AC3E}">
        <p14:creationId xmlns:p14="http://schemas.microsoft.com/office/powerpoint/2010/main" val="2605020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FE163CFC-BB2A-459C-9A0D-52C3A2E3969F}"/>
              </a:ext>
            </a:extLst>
          </p:cNvPr>
          <p:cNvGraphicFramePr>
            <a:graphicFrameLocks noGrp="1"/>
          </p:cNvGraphicFramePr>
          <p:nvPr>
            <p:extLst>
              <p:ext uri="{D42A27DB-BD31-4B8C-83A1-F6EECF244321}">
                <p14:modId xmlns:p14="http://schemas.microsoft.com/office/powerpoint/2010/main" val="3445431401"/>
              </p:ext>
            </p:extLst>
          </p:nvPr>
        </p:nvGraphicFramePr>
        <p:xfrm>
          <a:off x="301752" y="326009"/>
          <a:ext cx="11801856" cy="5834212"/>
        </p:xfrm>
        <a:graphic>
          <a:graphicData uri="http://schemas.openxmlformats.org/drawingml/2006/table">
            <a:tbl>
              <a:tblPr firstRow="1" bandRow="1">
                <a:tableStyleId>{2D5ABB26-0587-4C30-8999-92F81FD0307C}</a:tableStyleId>
              </a:tblPr>
              <a:tblGrid>
                <a:gridCol w="2535936">
                  <a:extLst>
                    <a:ext uri="{9D8B030D-6E8A-4147-A177-3AD203B41FA5}">
                      <a16:colId xmlns:a16="http://schemas.microsoft.com/office/drawing/2014/main" val="1680279354"/>
                    </a:ext>
                  </a:extLst>
                </a:gridCol>
                <a:gridCol w="9265920">
                  <a:extLst>
                    <a:ext uri="{9D8B030D-6E8A-4147-A177-3AD203B41FA5}">
                      <a16:colId xmlns:a16="http://schemas.microsoft.com/office/drawing/2014/main" val="2511028674"/>
                    </a:ext>
                  </a:extLst>
                </a:gridCol>
              </a:tblGrid>
              <a:tr h="370840">
                <a:tc>
                  <a:txBody>
                    <a:bodyPr/>
                    <a:lstStyle/>
                    <a:p>
                      <a:r>
                        <a:rPr lang="ru-RU" sz="2000" dirty="0"/>
                        <a:t>№  / % выполнения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Задание №24 (33,3%)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9083702"/>
                  </a:ext>
                </a:extLst>
              </a:tr>
              <a:tr h="370840">
                <a:tc>
                  <a:txBody>
                    <a:bodyPr/>
                    <a:lstStyle/>
                    <a:p>
                      <a:r>
                        <a:rPr lang="ru-RU" sz="2000" dirty="0"/>
                        <a:t>Формат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Задание с изображением биологического объекта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4593551"/>
                  </a:ext>
                </a:extLst>
              </a:tr>
              <a:tr h="439590">
                <a:tc>
                  <a:txBody>
                    <a:bodyPr/>
                    <a:lstStyle/>
                    <a:p>
                      <a:r>
                        <a:rPr lang="ru-RU" sz="2000" dirty="0"/>
                        <a:t>Содержание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Все темы, кроме блока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4500783"/>
                  </a:ext>
                </a:extLst>
              </a:tr>
              <a:tr h="4602142">
                <a:tc>
                  <a:txBody>
                    <a:bodyPr/>
                    <a:lstStyle/>
                    <a:p>
                      <a:r>
                        <a:rPr lang="ru-RU" sz="2000" dirty="0"/>
                        <a:t>Пример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2000" dirty="0"/>
                    </a:p>
                    <a:p>
                      <a:endParaRPr lang="ru-RU" sz="2000" dirty="0"/>
                    </a:p>
                    <a:p>
                      <a:endParaRPr lang="ru-RU" sz="2000" dirty="0"/>
                    </a:p>
                    <a:p>
                      <a:endParaRPr lang="ru-RU" sz="2000" dirty="0"/>
                    </a:p>
                    <a:p>
                      <a:endParaRPr lang="ru-RU" sz="2000" dirty="0"/>
                    </a:p>
                    <a:p>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8050938"/>
                  </a:ext>
                </a:extLst>
              </a:tr>
            </a:tbl>
          </a:graphicData>
        </a:graphic>
      </p:graphicFrame>
      <p:pic>
        <p:nvPicPr>
          <p:cNvPr id="3" name="Рисунок 2"/>
          <p:cNvPicPr>
            <a:picLocks noChangeAspect="1"/>
          </p:cNvPicPr>
          <p:nvPr/>
        </p:nvPicPr>
        <p:blipFill rotWithShape="1">
          <a:blip r:embed="rId2"/>
          <a:srcRect l="31155" t="33301" r="5060" b="16676"/>
          <a:stretch/>
        </p:blipFill>
        <p:spPr>
          <a:xfrm>
            <a:off x="2938272" y="1652058"/>
            <a:ext cx="6869306" cy="4309829"/>
          </a:xfrm>
          <a:prstGeom prst="rect">
            <a:avLst/>
          </a:prstGeom>
        </p:spPr>
      </p:pic>
    </p:spTree>
    <p:extLst>
      <p:ext uri="{BB962C8B-B14F-4D97-AF65-F5344CB8AC3E}">
        <p14:creationId xmlns:p14="http://schemas.microsoft.com/office/powerpoint/2010/main" val="28381497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8843" t="18792" r="23703" b="5304"/>
          <a:stretch/>
        </p:blipFill>
        <p:spPr>
          <a:xfrm>
            <a:off x="207264" y="219455"/>
            <a:ext cx="7010400" cy="6310881"/>
          </a:xfrm>
          <a:prstGeom prst="rect">
            <a:avLst/>
          </a:prstGeom>
        </p:spPr>
      </p:pic>
    </p:spTree>
    <p:extLst>
      <p:ext uri="{BB962C8B-B14F-4D97-AF65-F5344CB8AC3E}">
        <p14:creationId xmlns:p14="http://schemas.microsoft.com/office/powerpoint/2010/main" val="892355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FE163CFC-BB2A-459C-9A0D-52C3A2E3969F}"/>
              </a:ext>
            </a:extLst>
          </p:cNvPr>
          <p:cNvGraphicFramePr>
            <a:graphicFrameLocks noGrp="1"/>
          </p:cNvGraphicFramePr>
          <p:nvPr>
            <p:extLst>
              <p:ext uri="{D42A27DB-BD31-4B8C-83A1-F6EECF244321}">
                <p14:modId xmlns:p14="http://schemas.microsoft.com/office/powerpoint/2010/main" val="23945270"/>
              </p:ext>
            </p:extLst>
          </p:nvPr>
        </p:nvGraphicFramePr>
        <p:xfrm>
          <a:off x="301752" y="326009"/>
          <a:ext cx="11801856" cy="6095662"/>
        </p:xfrm>
        <a:graphic>
          <a:graphicData uri="http://schemas.openxmlformats.org/drawingml/2006/table">
            <a:tbl>
              <a:tblPr firstRow="1" bandRow="1">
                <a:tableStyleId>{2D5ABB26-0587-4C30-8999-92F81FD0307C}</a:tableStyleId>
              </a:tblPr>
              <a:tblGrid>
                <a:gridCol w="2535936">
                  <a:extLst>
                    <a:ext uri="{9D8B030D-6E8A-4147-A177-3AD203B41FA5}">
                      <a16:colId xmlns:a16="http://schemas.microsoft.com/office/drawing/2014/main" val="1680279354"/>
                    </a:ext>
                  </a:extLst>
                </a:gridCol>
                <a:gridCol w="9265920">
                  <a:extLst>
                    <a:ext uri="{9D8B030D-6E8A-4147-A177-3AD203B41FA5}">
                      <a16:colId xmlns:a16="http://schemas.microsoft.com/office/drawing/2014/main" val="2511028674"/>
                    </a:ext>
                  </a:extLst>
                </a:gridCol>
              </a:tblGrid>
              <a:tr h="370840">
                <a:tc>
                  <a:txBody>
                    <a:bodyPr/>
                    <a:lstStyle/>
                    <a:p>
                      <a:r>
                        <a:rPr lang="ru-RU" sz="2000" dirty="0"/>
                        <a:t>№  / % выполнения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Задание №25 (18,7%)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9083702"/>
                  </a:ext>
                </a:extLst>
              </a:tr>
              <a:tr h="370840">
                <a:tc>
                  <a:txBody>
                    <a:bodyPr/>
                    <a:lstStyle/>
                    <a:p>
                      <a:r>
                        <a:rPr lang="ru-RU" sz="2000" dirty="0"/>
                        <a:t>Формат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Обобщение и применение знаний о человеке и многообразии организмов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4593551"/>
                  </a:ext>
                </a:extLst>
              </a:tr>
              <a:tr h="439590">
                <a:tc>
                  <a:txBody>
                    <a:bodyPr/>
                    <a:lstStyle/>
                    <a:p>
                      <a:r>
                        <a:rPr lang="ru-RU" sz="2000" dirty="0"/>
                        <a:t>Содержание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Многообразие живых организмов.</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Человек и его здоровье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4500783"/>
                  </a:ext>
                </a:extLst>
              </a:tr>
              <a:tr h="4602142">
                <a:tc>
                  <a:txBody>
                    <a:bodyPr/>
                    <a:lstStyle/>
                    <a:p>
                      <a:r>
                        <a:rPr lang="ru-RU" sz="2000" dirty="0"/>
                        <a:t>Пример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2000" dirty="0"/>
                        <a:t>Если сравнить сердца у китообразных и наземных млекопитающих,</a:t>
                      </a:r>
                    </a:p>
                    <a:p>
                      <a:r>
                        <a:rPr lang="ru-RU" sz="2000" dirty="0"/>
                        <a:t>то окажется, что у многих китов правый желудочек развит существенно</a:t>
                      </a:r>
                    </a:p>
                    <a:p>
                      <a:r>
                        <a:rPr lang="ru-RU" sz="2000" dirty="0"/>
                        <a:t>лучше левого, тогда как у наземных млекопитающих левый желудочек</a:t>
                      </a:r>
                    </a:p>
                    <a:p>
                      <a:r>
                        <a:rPr lang="ru-RU" sz="2000" dirty="0"/>
                        <a:t>заметно толще правого. Как можно объяснить данную закономерность?</a:t>
                      </a:r>
                    </a:p>
                    <a:p>
                      <a:r>
                        <a:rPr lang="ru-RU" sz="2000" dirty="0"/>
                        <a:t>При погружении у китообразных снижается общее потребление кислорода</a:t>
                      </a:r>
                    </a:p>
                    <a:p>
                      <a:r>
                        <a:rPr lang="ru-RU" sz="2000" dirty="0"/>
                        <a:t>за счёт уменьшения кровоснабжения скелетных мышц. Как при этом</a:t>
                      </a:r>
                    </a:p>
                    <a:p>
                      <a:r>
                        <a:rPr lang="ru-RU" sz="2000" dirty="0"/>
                        <a:t>изменяется частота сердечных сокращений? За счёт каких адаптаций</a:t>
                      </a:r>
                    </a:p>
                    <a:p>
                      <a:r>
                        <a:rPr lang="ru-RU" sz="2000" dirty="0"/>
                        <a:t>и процессов в скелетной мускулатуре продолжает вырабатываться АТФ</a:t>
                      </a:r>
                    </a:p>
                    <a:p>
                      <a:r>
                        <a:rPr lang="ru-RU" sz="2000" dirty="0"/>
                        <a:t>во время погружения?</a:t>
                      </a:r>
                    </a:p>
                    <a:p>
                      <a:endParaRPr lang="ru-RU" sz="2000" dirty="0"/>
                    </a:p>
                    <a:p>
                      <a:endParaRPr lang="ru-RU" sz="2000" dirty="0"/>
                    </a:p>
                    <a:p>
                      <a:endParaRPr lang="ru-RU" sz="2000" dirty="0"/>
                    </a:p>
                    <a:p>
                      <a:endParaRPr lang="ru-RU" sz="2000" dirty="0"/>
                    </a:p>
                    <a:p>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8050938"/>
                  </a:ext>
                </a:extLst>
              </a:tr>
            </a:tbl>
          </a:graphicData>
        </a:graphic>
      </p:graphicFrame>
    </p:spTree>
    <p:extLst>
      <p:ext uri="{BB962C8B-B14F-4D97-AF65-F5344CB8AC3E}">
        <p14:creationId xmlns:p14="http://schemas.microsoft.com/office/powerpoint/2010/main" val="23175198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FE163CFC-BB2A-459C-9A0D-52C3A2E3969F}"/>
              </a:ext>
            </a:extLst>
          </p:cNvPr>
          <p:cNvGraphicFramePr>
            <a:graphicFrameLocks noGrp="1"/>
          </p:cNvGraphicFramePr>
          <p:nvPr>
            <p:extLst>
              <p:ext uri="{D42A27DB-BD31-4B8C-83A1-F6EECF244321}">
                <p14:modId xmlns:p14="http://schemas.microsoft.com/office/powerpoint/2010/main" val="2961884205"/>
              </p:ext>
            </p:extLst>
          </p:nvPr>
        </p:nvGraphicFramePr>
        <p:xfrm>
          <a:off x="301752" y="326009"/>
          <a:ext cx="11801856" cy="6443812"/>
        </p:xfrm>
        <a:graphic>
          <a:graphicData uri="http://schemas.openxmlformats.org/drawingml/2006/table">
            <a:tbl>
              <a:tblPr firstRow="1" bandRow="1">
                <a:tableStyleId>{2D5ABB26-0587-4C30-8999-92F81FD0307C}</a:tableStyleId>
              </a:tblPr>
              <a:tblGrid>
                <a:gridCol w="2535936">
                  <a:extLst>
                    <a:ext uri="{9D8B030D-6E8A-4147-A177-3AD203B41FA5}">
                      <a16:colId xmlns:a16="http://schemas.microsoft.com/office/drawing/2014/main" val="1680279354"/>
                    </a:ext>
                  </a:extLst>
                </a:gridCol>
                <a:gridCol w="9265920">
                  <a:extLst>
                    <a:ext uri="{9D8B030D-6E8A-4147-A177-3AD203B41FA5}">
                      <a16:colId xmlns:a16="http://schemas.microsoft.com/office/drawing/2014/main" val="2511028674"/>
                    </a:ext>
                  </a:extLst>
                </a:gridCol>
              </a:tblGrid>
              <a:tr h="370840">
                <a:tc>
                  <a:txBody>
                    <a:bodyPr/>
                    <a:lstStyle/>
                    <a:p>
                      <a:r>
                        <a:rPr lang="ru-RU" sz="2000" dirty="0"/>
                        <a:t>№  / % выполнения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Задание №26 (18,7%)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9083702"/>
                  </a:ext>
                </a:extLst>
              </a:tr>
              <a:tr h="370840">
                <a:tc>
                  <a:txBody>
                    <a:bodyPr/>
                    <a:lstStyle/>
                    <a:p>
                      <a:r>
                        <a:rPr lang="ru-RU" sz="2000" dirty="0"/>
                        <a:t>Формат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Обобщение и применение знаний по общей биологии (клетке, организму, эволюции органического мира и экологических закономерностях) в новой ситуации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4593551"/>
                  </a:ext>
                </a:extLst>
              </a:tr>
              <a:tr h="439590">
                <a:tc>
                  <a:txBody>
                    <a:bodyPr/>
                    <a:lstStyle/>
                    <a:p>
                      <a:r>
                        <a:rPr lang="ru-RU" sz="2000" dirty="0"/>
                        <a:t>Содержание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Все темы, кроме блока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4500783"/>
                  </a:ext>
                </a:extLst>
              </a:tr>
              <a:tr h="4602142">
                <a:tc>
                  <a:txBody>
                    <a:bodyPr/>
                    <a:lstStyle/>
                    <a:p>
                      <a:r>
                        <a:rPr lang="ru-RU" sz="2000" dirty="0"/>
                        <a:t>Пример задания</a:t>
                      </a:r>
                    </a:p>
                    <a:p>
                      <a:endParaRPr lang="ru-RU" sz="2000" dirty="0"/>
                    </a:p>
                    <a:p>
                      <a:endParaRPr lang="ru-RU" sz="2000" dirty="0"/>
                    </a:p>
                    <a:p>
                      <a:endParaRPr lang="ru-RU" sz="2000" dirty="0"/>
                    </a:p>
                    <a:p>
                      <a:endParaRPr lang="ru-RU" sz="2000" dirty="0"/>
                    </a:p>
                    <a:p>
                      <a:r>
                        <a:rPr lang="ru-RU" sz="2000" dirty="0"/>
                        <a:t>На 3 балла не написал никто.</a:t>
                      </a:r>
                    </a:p>
                    <a:p>
                      <a:r>
                        <a:rPr lang="ru-RU" sz="2000" dirty="0"/>
                        <a:t>На 2 балла – 4 человека</a:t>
                      </a:r>
                    </a:p>
                    <a:p>
                      <a:r>
                        <a:rPr lang="ru-RU" sz="2000" dirty="0"/>
                        <a:t>1 балл – 6 человек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2000" dirty="0"/>
                        <a:t>В современной биологии существует концепция гандикапа, согласно которой</a:t>
                      </a:r>
                    </a:p>
                    <a:p>
                      <a:r>
                        <a:rPr lang="ru-RU" sz="2000" dirty="0"/>
                        <a:t>вредные для выживания признаки, например длинный хвост у павлина, могут</a:t>
                      </a:r>
                    </a:p>
                    <a:p>
                      <a:r>
                        <a:rPr lang="ru-RU" sz="2000" dirty="0"/>
                        <a:t>демонстрировать качество генома самца. Благодаря какой форме</a:t>
                      </a:r>
                    </a:p>
                    <a:p>
                      <a:r>
                        <a:rPr lang="ru-RU" sz="2000" dirty="0"/>
                        <a:t>естественного отбора возможно сохранение данного признака? Почему</a:t>
                      </a:r>
                    </a:p>
                    <a:p>
                      <a:r>
                        <a:rPr lang="ru-RU" sz="2000" dirty="0"/>
                        <a:t>данный признак сохраняется у павлина? Как связано наличие длинного</a:t>
                      </a:r>
                    </a:p>
                    <a:p>
                      <a:r>
                        <a:rPr lang="ru-RU" sz="2000" dirty="0"/>
                        <a:t>хвоста с качеством генотипа самца?</a:t>
                      </a:r>
                    </a:p>
                    <a:p>
                      <a:endParaRPr lang="ru-RU" sz="2000" dirty="0"/>
                    </a:p>
                    <a:p>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8050938"/>
                  </a:ext>
                </a:extLst>
              </a:tr>
            </a:tbl>
          </a:graphicData>
        </a:graphic>
      </p:graphicFrame>
    </p:spTree>
    <p:extLst>
      <p:ext uri="{BB962C8B-B14F-4D97-AF65-F5344CB8AC3E}">
        <p14:creationId xmlns:p14="http://schemas.microsoft.com/office/powerpoint/2010/main" val="15813769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2880" y="243840"/>
            <a:ext cx="11558016" cy="6186309"/>
          </a:xfrm>
          <a:prstGeom prst="rect">
            <a:avLst/>
          </a:prstGeom>
        </p:spPr>
        <p:txBody>
          <a:bodyPr wrap="square">
            <a:spAutoFit/>
          </a:bodyPr>
          <a:lstStyle/>
          <a:p>
            <a:r>
              <a:rPr lang="ru-RU" dirty="0"/>
              <a:t>Ещё со времён Дарвина было известно, что для получения нового сорта или новой породы необходимо использовать дикого предка (дикий тип) организма. Если же вместо него использовать другие сорта (породы) или линии, в которых множество раз происходил инбридинг (близкородственное скрещивание), то желаемого эффекта селекционер может не достигнуть.</a:t>
            </a:r>
          </a:p>
          <a:p>
            <a:r>
              <a:rPr lang="ru-RU" dirty="0"/>
              <a:t>Как можно объяснить данный факт? Почему даже в инбредных линиях спустя множество поколений постепенно повышается эффективность отбора (наследуемое и направленное изменение признака в поколениях)?</a:t>
            </a:r>
          </a:p>
          <a:p>
            <a:r>
              <a:rPr lang="ru-RU" dirty="0"/>
              <a:t>Элементы ответа:</a:t>
            </a:r>
          </a:p>
          <a:p>
            <a:r>
              <a:rPr lang="ru-RU" dirty="0"/>
              <a:t>1) у дикого типа организма имеются разнообразные аллели по большинству генов</a:t>
            </a:r>
          </a:p>
          <a:p>
            <a:r>
              <a:rPr lang="ru-RU" dirty="0"/>
              <a:t>ИЛИ</a:t>
            </a:r>
          </a:p>
          <a:p>
            <a:r>
              <a:rPr lang="ru-RU" dirty="0"/>
              <a:t>1) для образования нового сорта (породы) необходимо генетическое разнообразие (внутривидовая изменчивость); разнообразие аллелей); </a:t>
            </a:r>
          </a:p>
          <a:p>
            <a:r>
              <a:rPr lang="ru-RU" dirty="0"/>
              <a:t>2) у инбредных линий (сортов; пород) большинство генов находится в гомозиготном состоянии</a:t>
            </a:r>
          </a:p>
          <a:p>
            <a:r>
              <a:rPr lang="ru-RU" dirty="0"/>
              <a:t>ИЛИ</a:t>
            </a:r>
          </a:p>
          <a:p>
            <a:r>
              <a:rPr lang="ru-RU" dirty="0"/>
              <a:t>2) при множественном инбридинге линия теряет изменчивость (становится генетически идентичной);</a:t>
            </a:r>
          </a:p>
          <a:p>
            <a:r>
              <a:rPr lang="ru-RU" dirty="0"/>
              <a:t>3) у инбредных линий (сортов; пород) отсутствует материал для отбора</a:t>
            </a:r>
          </a:p>
          <a:p>
            <a:r>
              <a:rPr lang="ru-RU" dirty="0"/>
              <a:t>ИЛИ</a:t>
            </a:r>
          </a:p>
          <a:p>
            <a:r>
              <a:rPr lang="ru-RU" dirty="0"/>
              <a:t>3) в инбредных линиях (сортах; породах) недостаточное для отбора (отсутствует) аллельное разнообразие;</a:t>
            </a:r>
          </a:p>
          <a:p>
            <a:r>
              <a:rPr lang="ru-RU" dirty="0"/>
              <a:t>4) за множество поколений произойдут мутации</a:t>
            </a:r>
          </a:p>
          <a:p>
            <a:r>
              <a:rPr lang="ru-RU" dirty="0"/>
              <a:t>ИЛИ</a:t>
            </a:r>
          </a:p>
          <a:p>
            <a:r>
              <a:rPr lang="ru-RU" dirty="0"/>
              <a:t>4) за множество поколений в результате мутационного процесса возникнет разнообразие аллелей;</a:t>
            </a:r>
          </a:p>
          <a:p>
            <a:r>
              <a:rPr lang="ru-RU" dirty="0"/>
              <a:t>5) за множество поколений за счёт комбинаций генов возникнут новые признаки;</a:t>
            </a:r>
          </a:p>
          <a:p>
            <a:r>
              <a:rPr lang="ru-RU" dirty="0"/>
              <a:t>6) в результате возникнет материал для отбора (</a:t>
            </a:r>
            <a:r>
              <a:rPr lang="ru-RU" b="1" dirty="0"/>
              <a:t>здание выполнено ОЧЕНЬ плохо)</a:t>
            </a:r>
            <a:endParaRPr lang="ru-RU" dirty="0"/>
          </a:p>
        </p:txBody>
      </p:sp>
    </p:spTree>
    <p:extLst>
      <p:ext uri="{BB962C8B-B14F-4D97-AF65-F5344CB8AC3E}">
        <p14:creationId xmlns:p14="http://schemas.microsoft.com/office/powerpoint/2010/main" val="16631404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4112" y="92368"/>
            <a:ext cx="8302752" cy="2585323"/>
          </a:xfrm>
          <a:prstGeom prst="rect">
            <a:avLst/>
          </a:prstGeom>
        </p:spPr>
        <p:txBody>
          <a:bodyPr wrap="square">
            <a:spAutoFit/>
          </a:bodyPr>
          <a:lstStyle/>
          <a:p>
            <a:r>
              <a:rPr lang="ru-RU" dirty="0" err="1"/>
              <a:t>Титикакский</a:t>
            </a:r>
            <a:r>
              <a:rPr lang="ru-RU" dirty="0"/>
              <a:t> свистун (</a:t>
            </a:r>
            <a:r>
              <a:rPr lang="ru-RU" dirty="0" err="1"/>
              <a:t>Telmatobius</a:t>
            </a:r>
            <a:r>
              <a:rPr lang="ru-RU" dirty="0"/>
              <a:t> </a:t>
            </a:r>
            <a:r>
              <a:rPr lang="ru-RU" dirty="0" err="1"/>
              <a:t>culeus</a:t>
            </a:r>
            <a:r>
              <a:rPr lang="ru-RU" dirty="0"/>
              <a:t>) - это амфибия, населяющая высокогорное холодное озеро Титикака в Южной Америке (3800 метров над уровнем моря). У свистуна на коже имеются многочисленные складки с развитой капиллярной сетью сосудов. Как связано наличие складок со средой обитания амфибии? Примерно через каждые 30 минут свистун расправляет конечности и активно двигает телом в воде. В чем причина такого поведения? В результате периодического загрязнения озера органикой в нем иногда наблюдается резкое увеличение количества одноклеточных водорослей. Почему во время таких вспышек ночью множество свистунов может погибнуть?</a:t>
            </a:r>
          </a:p>
        </p:txBody>
      </p:sp>
      <p:pic>
        <p:nvPicPr>
          <p:cNvPr id="4" name="Рисунок 3"/>
          <p:cNvPicPr>
            <a:picLocks noChangeAspect="1"/>
          </p:cNvPicPr>
          <p:nvPr/>
        </p:nvPicPr>
        <p:blipFill>
          <a:blip r:embed="rId2"/>
          <a:stretch>
            <a:fillRect/>
          </a:stretch>
        </p:blipFill>
        <p:spPr>
          <a:xfrm>
            <a:off x="8982837" y="257746"/>
            <a:ext cx="3028950" cy="3343275"/>
          </a:xfrm>
          <a:prstGeom prst="rect">
            <a:avLst/>
          </a:prstGeom>
        </p:spPr>
      </p:pic>
      <p:sp>
        <p:nvSpPr>
          <p:cNvPr id="5" name="Прямоугольник 4"/>
          <p:cNvSpPr/>
          <p:nvPr/>
        </p:nvSpPr>
        <p:spPr>
          <a:xfrm>
            <a:off x="134112" y="3023444"/>
            <a:ext cx="9553765" cy="3693319"/>
          </a:xfrm>
          <a:prstGeom prst="rect">
            <a:avLst/>
          </a:prstGeom>
        </p:spPr>
        <p:txBody>
          <a:bodyPr wrap="square">
            <a:spAutoFit/>
          </a:bodyPr>
          <a:lstStyle/>
          <a:p>
            <a:r>
              <a:rPr lang="ru-RU" dirty="0"/>
              <a:t>Элементы ключа:</a:t>
            </a:r>
          </a:p>
          <a:p>
            <a:r>
              <a:rPr lang="ru-RU" dirty="0"/>
              <a:t>1) в холодной воде высокая растворимость кислорода</a:t>
            </a:r>
          </a:p>
          <a:p>
            <a:r>
              <a:rPr lang="ru-RU" dirty="0"/>
              <a:t>ИЛИ 1) в атмосферном воздухе недостаточно кислорода (атмосферный воздух разрежен; низкое парциальное давление кислорода);</a:t>
            </a:r>
          </a:p>
          <a:p>
            <a:r>
              <a:rPr lang="ru-RU" dirty="0"/>
              <a:t>2) свистун не способен эффективно осуществлять газообмен при помощи легких;</a:t>
            </a:r>
          </a:p>
          <a:p>
            <a:r>
              <a:rPr lang="ru-RU" dirty="0"/>
              <a:t>3) развитие складок (и густой капиллярной сети в них) приводит к увеличению эффективности газообмена;</a:t>
            </a:r>
          </a:p>
          <a:p>
            <a:r>
              <a:rPr lang="ru-RU" dirty="0"/>
              <a:t>4) активные движения позволяют обогащенной кислородом воде омыть кожу</a:t>
            </a:r>
          </a:p>
          <a:p>
            <a:r>
              <a:rPr lang="ru-RU" dirty="0"/>
              <a:t>ИЛИ 4) активные движения позволяют свистуну согреться;</a:t>
            </a:r>
          </a:p>
          <a:p>
            <a:r>
              <a:rPr lang="ru-RU" dirty="0"/>
              <a:t>5) ночью одноклеточные водоросли потребляют кислород</a:t>
            </a:r>
          </a:p>
          <a:p>
            <a:r>
              <a:rPr lang="ru-RU" dirty="0"/>
              <a:t>ИЛИ 5) ночью водоросли дышат (осуществляют кислородное дыхание); </a:t>
            </a:r>
          </a:p>
          <a:p>
            <a:r>
              <a:rPr lang="ru-RU" dirty="0"/>
              <a:t>6) уменьшение количества (концентрации) кислорода в воде приводит к нарушению дыхания (вызывает удушье) у свистунов.</a:t>
            </a:r>
          </a:p>
        </p:txBody>
      </p:sp>
    </p:spTree>
    <p:extLst>
      <p:ext uri="{BB962C8B-B14F-4D97-AF65-F5344CB8AC3E}">
        <p14:creationId xmlns:p14="http://schemas.microsoft.com/office/powerpoint/2010/main" val="7131745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FE163CFC-BB2A-459C-9A0D-52C3A2E3969F}"/>
              </a:ext>
            </a:extLst>
          </p:cNvPr>
          <p:cNvGraphicFramePr>
            <a:graphicFrameLocks noGrp="1"/>
          </p:cNvGraphicFramePr>
          <p:nvPr>
            <p:extLst>
              <p:ext uri="{D42A27DB-BD31-4B8C-83A1-F6EECF244321}">
                <p14:modId xmlns:p14="http://schemas.microsoft.com/office/powerpoint/2010/main" val="3509654029"/>
              </p:ext>
            </p:extLst>
          </p:nvPr>
        </p:nvGraphicFramePr>
        <p:xfrm>
          <a:off x="301752" y="326009"/>
          <a:ext cx="11801856" cy="6400462"/>
        </p:xfrm>
        <a:graphic>
          <a:graphicData uri="http://schemas.openxmlformats.org/drawingml/2006/table">
            <a:tbl>
              <a:tblPr firstRow="1" bandRow="1">
                <a:tableStyleId>{2D5ABB26-0587-4C30-8999-92F81FD0307C}</a:tableStyleId>
              </a:tblPr>
              <a:tblGrid>
                <a:gridCol w="2535936">
                  <a:extLst>
                    <a:ext uri="{9D8B030D-6E8A-4147-A177-3AD203B41FA5}">
                      <a16:colId xmlns:a16="http://schemas.microsoft.com/office/drawing/2014/main" val="1680279354"/>
                    </a:ext>
                  </a:extLst>
                </a:gridCol>
                <a:gridCol w="9265920">
                  <a:extLst>
                    <a:ext uri="{9D8B030D-6E8A-4147-A177-3AD203B41FA5}">
                      <a16:colId xmlns:a16="http://schemas.microsoft.com/office/drawing/2014/main" val="2511028674"/>
                    </a:ext>
                  </a:extLst>
                </a:gridCol>
              </a:tblGrid>
              <a:tr h="370840">
                <a:tc>
                  <a:txBody>
                    <a:bodyPr/>
                    <a:lstStyle/>
                    <a:p>
                      <a:r>
                        <a:rPr lang="ru-RU" sz="2000" dirty="0"/>
                        <a:t>№  / % выполнения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Задание №27 (22,7%)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9083702"/>
                  </a:ext>
                </a:extLst>
              </a:tr>
              <a:tr h="370840">
                <a:tc>
                  <a:txBody>
                    <a:bodyPr/>
                    <a:lstStyle/>
                    <a:p>
                      <a:r>
                        <a:rPr lang="ru-RU" sz="2000" dirty="0"/>
                        <a:t>Формат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Решение задач по цитологии и эволюции органического мира на применение знаний в новой ситуации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4593551"/>
                  </a:ext>
                </a:extLst>
              </a:tr>
              <a:tr h="439590">
                <a:tc>
                  <a:txBody>
                    <a:bodyPr/>
                    <a:lstStyle/>
                    <a:p>
                      <a:r>
                        <a:rPr lang="ru-RU" sz="2000" dirty="0"/>
                        <a:t>Содержание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Клетка как биологическая система. Популяция как элементарная единица эволюции.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4500783"/>
                  </a:ext>
                </a:extLst>
              </a:tr>
              <a:tr h="4602142">
                <a:tc>
                  <a:txBody>
                    <a:bodyPr/>
                    <a:lstStyle/>
                    <a:p>
                      <a:r>
                        <a:rPr lang="ru-RU" sz="2000" dirty="0"/>
                        <a:t>Пример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2000" dirty="0"/>
                        <a:t>Известно, что синтез нуклеиновых кислот начинается с 5ʹ конца, рибосома движется по </a:t>
                      </a:r>
                      <a:r>
                        <a:rPr lang="ru-RU" sz="2000" dirty="0" err="1"/>
                        <a:t>иРНК</a:t>
                      </a:r>
                      <a:r>
                        <a:rPr lang="ru-RU" sz="2000" dirty="0"/>
                        <a:t> в направлении от 5ʹ к 3ʹ концу, а все виды РНК синтезируются на ДНК-матрице. Фрагмент молекулы ДНК, на которой синтезируется участок центральной петли </a:t>
                      </a:r>
                      <a:r>
                        <a:rPr lang="ru-RU" sz="2000" dirty="0" err="1"/>
                        <a:t>тРНК</a:t>
                      </a:r>
                      <a:r>
                        <a:rPr lang="ru-RU" sz="2000" dirty="0"/>
                        <a:t>, имеет следующую последовательность нуклеотидов (нижняя цепь матричная):</a:t>
                      </a:r>
                    </a:p>
                    <a:p>
                      <a:r>
                        <a:rPr lang="ru-RU" sz="2000" dirty="0"/>
                        <a:t>5ʹ-ЦГААГГТГАЦААТГТ-3ʹ</a:t>
                      </a:r>
                    </a:p>
                    <a:p>
                      <a:r>
                        <a:rPr lang="ru-RU" sz="2000" dirty="0"/>
                        <a:t>3ʹ-ГЦТТЦЦАЦТГТТАЦА-5ʹ</a:t>
                      </a:r>
                    </a:p>
                    <a:p>
                      <a:r>
                        <a:rPr lang="ru-RU" sz="2000" dirty="0"/>
                        <a:t>Установите нуклеотидную последовательность участка </a:t>
                      </a:r>
                      <a:r>
                        <a:rPr lang="ru-RU" sz="2000" dirty="0" err="1"/>
                        <a:t>тРНК</a:t>
                      </a:r>
                      <a:r>
                        <a:rPr lang="ru-RU" sz="2000" dirty="0"/>
                        <a:t>, который синтезируется на данном фрагменте, и определите аминокислоту, которую будет переносить эта </a:t>
                      </a:r>
                      <a:r>
                        <a:rPr lang="ru-RU" sz="2000" dirty="0" err="1"/>
                        <a:t>тРНК</a:t>
                      </a:r>
                      <a:r>
                        <a:rPr lang="ru-RU" sz="2000" dirty="0"/>
                        <a:t> в процессе биосинтеза белка, если третий триплет с 5ʹ конца соответствует антикодону </a:t>
                      </a:r>
                      <a:r>
                        <a:rPr lang="ru-RU" sz="2000" dirty="0" err="1"/>
                        <a:t>тРНК</a:t>
                      </a:r>
                      <a:r>
                        <a:rPr lang="ru-RU" sz="2000" dirty="0"/>
                        <a:t>. Ответ поясните. Для решения задания используйте таблицу генетического кода. При написании нуклеиновых кислот указывайте направление цепи.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8050938"/>
                  </a:ext>
                </a:extLst>
              </a:tr>
            </a:tbl>
          </a:graphicData>
        </a:graphic>
      </p:graphicFrame>
    </p:spTree>
    <p:extLst>
      <p:ext uri="{BB962C8B-B14F-4D97-AF65-F5344CB8AC3E}">
        <p14:creationId xmlns:p14="http://schemas.microsoft.com/office/powerpoint/2010/main" val="4113311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2608" y="197346"/>
            <a:ext cx="11801856" cy="4708981"/>
          </a:xfrm>
          <a:prstGeom prst="rect">
            <a:avLst/>
          </a:prstGeom>
        </p:spPr>
        <p:txBody>
          <a:bodyPr wrap="square">
            <a:spAutoFit/>
          </a:bodyPr>
          <a:lstStyle/>
          <a:p>
            <a:r>
              <a:rPr lang="ru-RU" sz="2000" b="1" dirty="0">
                <a:solidFill>
                  <a:srgbClr val="00B050"/>
                </a:solidFill>
              </a:rPr>
              <a:t>12.1.  (59,19%) </a:t>
            </a:r>
            <a:r>
              <a:rPr lang="ru-RU" sz="2000" dirty="0"/>
              <a:t>Помогите ребятам записать в таблицу слова (словосочетания) из предложенного списка в такой последовательности, чтобы получился «паспорт» растения, расположенного на гербарном листе.</a:t>
            </a:r>
          </a:p>
          <a:p>
            <a:r>
              <a:rPr lang="ru-RU" sz="2000" dirty="0"/>
              <a:t>Список слов (словосочетаний):</a:t>
            </a:r>
          </a:p>
          <a:p>
            <a:r>
              <a:rPr lang="ru-RU" sz="2000" dirty="0"/>
              <a:t>1) Кубышка жёлтая</a:t>
            </a:r>
          </a:p>
          <a:p>
            <a:r>
              <a:rPr lang="ru-RU" sz="2000" dirty="0"/>
              <a:t>2) Растения</a:t>
            </a:r>
          </a:p>
          <a:p>
            <a:r>
              <a:rPr lang="ru-RU" sz="2000" dirty="0"/>
              <a:t>3) Кубышка</a:t>
            </a:r>
          </a:p>
          <a:p>
            <a:r>
              <a:rPr lang="ru-RU" sz="2000" dirty="0"/>
              <a:t>4) Покрытосеменные (Цветковые)</a:t>
            </a:r>
          </a:p>
          <a:p>
            <a:endParaRPr lang="ru-RU" sz="2000" dirty="0"/>
          </a:p>
          <a:p>
            <a:r>
              <a:rPr lang="ru-RU" sz="2000" b="1" dirty="0">
                <a:solidFill>
                  <a:srgbClr val="00B050"/>
                </a:solidFill>
              </a:rPr>
              <a:t>12.2. (47,83%) </a:t>
            </a:r>
            <a:r>
              <a:rPr lang="ru-RU" sz="2000" dirty="0"/>
              <a:t>Ребятам нужно получить для презентации фотографии пыльцы растения при  увеличении в 400 раз. Каким прибором им надо воспользоваться?</a:t>
            </a:r>
          </a:p>
          <a:p>
            <a:r>
              <a:rPr lang="ru-RU" sz="2000" dirty="0"/>
              <a:t>Запишите в поле ответа номер выбранного прибора.</a:t>
            </a:r>
          </a:p>
          <a:p>
            <a:r>
              <a:rPr lang="ru-RU" sz="2000" dirty="0"/>
              <a:t>1) ручная лупа</a:t>
            </a:r>
          </a:p>
          <a:p>
            <a:r>
              <a:rPr lang="ru-RU" sz="2000" dirty="0"/>
              <a:t>2) световой микроскоп</a:t>
            </a:r>
          </a:p>
          <a:p>
            <a:r>
              <a:rPr lang="ru-RU" sz="2000" dirty="0"/>
              <a:t>3) штативная лупа</a:t>
            </a:r>
          </a:p>
          <a:p>
            <a:r>
              <a:rPr lang="ru-RU" sz="2000" dirty="0"/>
              <a:t>4) цифровой микроскоп</a:t>
            </a:r>
          </a:p>
        </p:txBody>
      </p:sp>
    </p:spTree>
    <p:extLst>
      <p:ext uri="{BB962C8B-B14F-4D97-AF65-F5344CB8AC3E}">
        <p14:creationId xmlns:p14="http://schemas.microsoft.com/office/powerpoint/2010/main" val="16194030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728" y="0"/>
            <a:ext cx="12082272" cy="4708981"/>
          </a:xfrm>
          <a:prstGeom prst="rect">
            <a:avLst/>
          </a:prstGeom>
        </p:spPr>
        <p:txBody>
          <a:bodyPr wrap="square">
            <a:spAutoFit/>
          </a:bodyPr>
          <a:lstStyle/>
          <a:p>
            <a:r>
              <a:rPr lang="ru-RU" sz="2000" dirty="0"/>
              <a:t>Для соматической клетки животного характерен диплоидный набор хромосом. Определите хромосомный набор (n) и число молекул ДНК (с) в клетке при гаметогенезе в метафазе II мейоза и анафазе II мейоза.</a:t>
            </a:r>
          </a:p>
          <a:p>
            <a:r>
              <a:rPr lang="ru-RU" sz="2000" dirty="0"/>
              <a:t>Объясните полученные результаты.</a:t>
            </a:r>
          </a:p>
          <a:p>
            <a:endParaRPr lang="ru-RU" sz="2000" dirty="0"/>
          </a:p>
          <a:p>
            <a:r>
              <a:rPr lang="ru-RU" sz="2000" dirty="0"/>
              <a:t>В популяции растений ночной красавицы (</a:t>
            </a:r>
            <a:r>
              <a:rPr lang="ru-RU" sz="2000" dirty="0" err="1"/>
              <a:t>Mirabilis</a:t>
            </a:r>
            <a:r>
              <a:rPr lang="ru-RU" sz="2000" dirty="0"/>
              <a:t> </a:t>
            </a:r>
            <a:r>
              <a:rPr lang="ru-RU" sz="2000" dirty="0" err="1"/>
              <a:t>jalapa</a:t>
            </a:r>
            <a:r>
              <a:rPr lang="ru-RU" sz="2000" dirty="0"/>
              <a:t>) из 150 особей 6 растений имеют ярко-красную окраску венчика. Рассчитайте частоты аллелей красной и белой окрасок в популяции, а также частоты всех возможных генотипов, если известно, что популяция находится в равновесии Харди – </a:t>
            </a:r>
            <a:r>
              <a:rPr lang="ru-RU" sz="2000" dirty="0" err="1"/>
              <a:t>Вайнберга</a:t>
            </a:r>
            <a:r>
              <a:rPr lang="ru-RU" sz="2000" dirty="0"/>
              <a:t>. Ответ поясните.</a:t>
            </a:r>
          </a:p>
          <a:p>
            <a:endParaRPr lang="ru-RU" sz="2000" dirty="0"/>
          </a:p>
          <a:p>
            <a:r>
              <a:rPr lang="ru-RU" sz="2000" dirty="0"/>
              <a:t>Муковисцидоз – рецессивное моногенное заболевание, возникающее в результате мутации в гене CFTR, кодирующем регулятор трансмембранного транспорта ионов хлора. Известно, что частота мутантного аллеля в целом по человеческой популяции составляет 0,0004, но в большинстве польской популяции эта мутация проявляется с частотой 1 на 5000 человек.</a:t>
            </a:r>
          </a:p>
          <a:p>
            <a:r>
              <a:rPr lang="ru-RU" sz="2000" dirty="0"/>
              <a:t>Рассчитайте равновесные частоты нормального и мутантного фенотипа в общей человеческой популяции, а также частоту мутантного аллеля в популяции Польши. Поясните ход решения.</a:t>
            </a:r>
          </a:p>
        </p:txBody>
      </p:sp>
      <p:sp>
        <p:nvSpPr>
          <p:cNvPr id="3" name="TextBox 2">
            <a:extLst>
              <a:ext uri="{FF2B5EF4-FFF2-40B4-BE49-F238E27FC236}">
                <a16:creationId xmlns:a16="http://schemas.microsoft.com/office/drawing/2014/main" id="{F4C1E58E-E911-4823-9A0F-CBB87F10F553}"/>
              </a:ext>
            </a:extLst>
          </p:cNvPr>
          <p:cNvSpPr txBox="1"/>
          <p:nvPr/>
        </p:nvSpPr>
        <p:spPr>
          <a:xfrm>
            <a:off x="231648" y="4803648"/>
            <a:ext cx="11594592" cy="1015663"/>
          </a:xfrm>
          <a:prstGeom prst="rect">
            <a:avLst/>
          </a:prstGeom>
          <a:noFill/>
        </p:spPr>
        <p:txBody>
          <a:bodyPr wrap="square" rtlCol="0">
            <a:spAutoFit/>
          </a:bodyPr>
          <a:lstStyle/>
          <a:p>
            <a:r>
              <a:rPr lang="ru-RU" sz="2000" b="1" dirty="0">
                <a:solidFill>
                  <a:srgbClr val="00B050"/>
                </a:solidFill>
              </a:rPr>
              <a:t>На 3 балла – 3 человека</a:t>
            </a:r>
          </a:p>
          <a:p>
            <a:r>
              <a:rPr lang="ru-RU" sz="2000" b="1" dirty="0">
                <a:solidFill>
                  <a:srgbClr val="00B050"/>
                </a:solidFill>
              </a:rPr>
              <a:t>На 2 балла – 3 человека</a:t>
            </a:r>
          </a:p>
          <a:p>
            <a:r>
              <a:rPr lang="ru-RU" sz="2000" b="1" dirty="0">
                <a:solidFill>
                  <a:srgbClr val="00B050"/>
                </a:solidFill>
              </a:rPr>
              <a:t>На 1 балл – 2 человека</a:t>
            </a:r>
            <a:endParaRPr lang="ru-RU" b="1" dirty="0">
              <a:solidFill>
                <a:srgbClr val="00B050"/>
              </a:solidFill>
            </a:endParaRPr>
          </a:p>
        </p:txBody>
      </p:sp>
    </p:spTree>
    <p:extLst>
      <p:ext uri="{BB962C8B-B14F-4D97-AF65-F5344CB8AC3E}">
        <p14:creationId xmlns:p14="http://schemas.microsoft.com/office/powerpoint/2010/main" val="10429112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7EF4A-5C9C-4651-9FFF-D1F507D10CFE}"/>
              </a:ext>
            </a:extLst>
          </p:cNvPr>
          <p:cNvSpPr txBox="1"/>
          <p:nvPr/>
        </p:nvSpPr>
        <p:spPr>
          <a:xfrm>
            <a:off x="231648" y="235494"/>
            <a:ext cx="11667744" cy="3693319"/>
          </a:xfrm>
          <a:prstGeom prst="rect">
            <a:avLst/>
          </a:prstGeom>
          <a:noFill/>
        </p:spPr>
        <p:txBody>
          <a:bodyPr wrap="square">
            <a:spAutoFit/>
          </a:bodyPr>
          <a:lstStyle/>
          <a:p>
            <a:r>
              <a:rPr lang="ru-RU" dirty="0"/>
              <a:t>Синдром </a:t>
            </a:r>
            <a:r>
              <a:rPr lang="ru-RU" dirty="0" err="1"/>
              <a:t>Ретта</a:t>
            </a:r>
            <a:r>
              <a:rPr lang="ru-RU" dirty="0"/>
              <a:t> – моногенное заболевание, возникающее в результате мутации в гене MECP2 и наследующееся по аутосомно-рецессивному типу.</a:t>
            </a:r>
          </a:p>
          <a:p>
            <a:r>
              <a:rPr lang="ru-RU" dirty="0"/>
              <a:t>Частота встречаемости заболевания в равновесной популяции человека составляет 1:10 000. Рассчитайте частоты мутантных и нормальных аллелей, частоты всех фенотипов в данной популяции. </a:t>
            </a:r>
            <a:r>
              <a:rPr lang="ru-RU" b="1" dirty="0"/>
              <a:t>Какой эволюционный фактор</a:t>
            </a:r>
          </a:p>
          <a:p>
            <a:r>
              <a:rPr lang="ru-RU" b="1" dirty="0"/>
              <a:t>может приводить к снижению доли рецессивных </a:t>
            </a:r>
            <a:r>
              <a:rPr lang="ru-RU" b="1" dirty="0" err="1"/>
              <a:t>гомозигот</a:t>
            </a:r>
            <a:r>
              <a:rPr lang="ru-RU" b="1" dirty="0"/>
              <a:t> во всей человеческой популяции? </a:t>
            </a:r>
            <a:r>
              <a:rPr lang="ru-RU" dirty="0"/>
              <a:t>При расчётах округляйте значения до четырёх знаков после запятой.</a:t>
            </a:r>
          </a:p>
          <a:p>
            <a:endParaRPr lang="ru-RU" dirty="0"/>
          </a:p>
          <a:p>
            <a:r>
              <a:rPr lang="ru-RU" dirty="0"/>
              <a:t>Способность различать горький вкус </a:t>
            </a:r>
            <a:r>
              <a:rPr lang="ru-RU" dirty="0" err="1"/>
              <a:t>фенилтиомочевины</a:t>
            </a:r>
            <a:r>
              <a:rPr lang="ru-RU" dirty="0"/>
              <a:t> (ФТМ) наследуется как моногенный аутосомно-доминантный признак. Во всей человеческой популяции частота людей, не ощущающих вкуса ФТМ, составляет около 30%. В одной из популяций аборигенов Австралии частота рецессивного аллеля достигает 0,65. </a:t>
            </a:r>
            <a:r>
              <a:rPr lang="ru-RU"/>
              <a:t>Рассчитайте частоту рецессивного </a:t>
            </a:r>
            <a:r>
              <a:rPr lang="ru-RU" dirty="0"/>
              <a:t>аллеля в общечеловеческой популяции, а </a:t>
            </a:r>
            <a:r>
              <a:rPr lang="ru-RU"/>
              <a:t>также равновесные частоты </a:t>
            </a:r>
            <a:r>
              <a:rPr lang="ru-RU" dirty="0"/>
              <a:t>людей, ощущающих и не ощущающих вкуса ФТМ </a:t>
            </a:r>
            <a:r>
              <a:rPr lang="ru-RU"/>
              <a:t>в аборигенной австралийской </a:t>
            </a:r>
            <a:r>
              <a:rPr lang="ru-RU" dirty="0"/>
              <a:t>популяции. Поясните ход решения. При расчете округляйте</a:t>
            </a:r>
          </a:p>
          <a:p>
            <a:r>
              <a:rPr lang="ru-RU" dirty="0"/>
              <a:t>значения до четвертого знака после запятой.</a:t>
            </a:r>
          </a:p>
        </p:txBody>
      </p:sp>
    </p:spTree>
    <p:extLst>
      <p:ext uri="{BB962C8B-B14F-4D97-AF65-F5344CB8AC3E}">
        <p14:creationId xmlns:p14="http://schemas.microsoft.com/office/powerpoint/2010/main" val="1988472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FE163CFC-BB2A-459C-9A0D-52C3A2E3969F}"/>
              </a:ext>
            </a:extLst>
          </p:cNvPr>
          <p:cNvGraphicFramePr>
            <a:graphicFrameLocks noGrp="1"/>
          </p:cNvGraphicFramePr>
          <p:nvPr>
            <p:extLst>
              <p:ext uri="{D42A27DB-BD31-4B8C-83A1-F6EECF244321}">
                <p14:modId xmlns:p14="http://schemas.microsoft.com/office/powerpoint/2010/main" val="2799846097"/>
              </p:ext>
            </p:extLst>
          </p:nvPr>
        </p:nvGraphicFramePr>
        <p:xfrm>
          <a:off x="301752" y="326009"/>
          <a:ext cx="11801856" cy="5895510"/>
        </p:xfrm>
        <a:graphic>
          <a:graphicData uri="http://schemas.openxmlformats.org/drawingml/2006/table">
            <a:tbl>
              <a:tblPr firstRow="1" bandRow="1">
                <a:tableStyleId>{2D5ABB26-0587-4C30-8999-92F81FD0307C}</a:tableStyleId>
              </a:tblPr>
              <a:tblGrid>
                <a:gridCol w="2535936">
                  <a:extLst>
                    <a:ext uri="{9D8B030D-6E8A-4147-A177-3AD203B41FA5}">
                      <a16:colId xmlns:a16="http://schemas.microsoft.com/office/drawing/2014/main" val="1680279354"/>
                    </a:ext>
                  </a:extLst>
                </a:gridCol>
                <a:gridCol w="9265920">
                  <a:extLst>
                    <a:ext uri="{9D8B030D-6E8A-4147-A177-3AD203B41FA5}">
                      <a16:colId xmlns:a16="http://schemas.microsoft.com/office/drawing/2014/main" val="2511028674"/>
                    </a:ext>
                  </a:extLst>
                </a:gridCol>
              </a:tblGrid>
              <a:tr h="370840">
                <a:tc>
                  <a:txBody>
                    <a:bodyPr/>
                    <a:lstStyle/>
                    <a:p>
                      <a:r>
                        <a:rPr lang="ru-RU" sz="2000" dirty="0"/>
                        <a:t>№  / % выполнения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Задание №28 (34,7%)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9083702"/>
                  </a:ext>
                </a:extLst>
              </a:tr>
              <a:tr h="370840">
                <a:tc>
                  <a:txBody>
                    <a:bodyPr/>
                    <a:lstStyle/>
                    <a:p>
                      <a:r>
                        <a:rPr lang="ru-RU" sz="2000" dirty="0"/>
                        <a:t>Формат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Решение задач по генетике на применение знаний в новой ситуации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4593551"/>
                  </a:ext>
                </a:extLst>
              </a:tr>
              <a:tr h="439590">
                <a:tc>
                  <a:txBody>
                    <a:bodyPr/>
                    <a:lstStyle/>
                    <a:p>
                      <a:r>
                        <a:rPr lang="ru-RU" sz="2000" dirty="0"/>
                        <a:t>Содержание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a:t>Генетика (менделевская)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4500783"/>
                  </a:ext>
                </a:extLst>
              </a:tr>
              <a:tr h="4602142">
                <a:tc>
                  <a:txBody>
                    <a:bodyPr/>
                    <a:lstStyle/>
                    <a:p>
                      <a:r>
                        <a:rPr lang="ru-RU" sz="2000" dirty="0"/>
                        <a:t>Пример задания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2000" dirty="0"/>
                        <a:t>На X- и Y-хромосомах человека существуют </a:t>
                      </a:r>
                      <a:r>
                        <a:rPr lang="ru-RU" sz="2000" dirty="0" err="1"/>
                        <a:t>псевдоаутосомные</a:t>
                      </a:r>
                      <a:r>
                        <a:rPr lang="ru-RU" sz="2000" dirty="0"/>
                        <a:t> участки, которые содержат аллели одного гена, и между ними может происходить кроссинговер. Один из таких генов вызывает аномалии в развитии кисти.</a:t>
                      </a:r>
                    </a:p>
                    <a:p>
                      <a:r>
                        <a:rPr lang="ru-RU" sz="2000" dirty="0"/>
                        <a:t>Аллель гена образования перепонок между пальцами (перепончатые пальцы) наследуется </a:t>
                      </a:r>
                      <a:r>
                        <a:rPr lang="ru-RU" sz="2000" dirty="0" err="1"/>
                        <a:t>голандрически</a:t>
                      </a:r>
                      <a:r>
                        <a:rPr lang="ru-RU" sz="2000" dirty="0"/>
                        <a:t> (наследование по </a:t>
                      </a:r>
                      <a:r>
                        <a:rPr lang="ru-RU" sz="2000" dirty="0" err="1"/>
                        <a:t>гетерогаметному</a:t>
                      </a:r>
                      <a:r>
                        <a:rPr lang="ru-RU" sz="2000" dirty="0"/>
                        <a:t> полу). Женщина с нормальным развитием кисти и нормальными пальцами вышла замуж за мужчину с аномалией развития кисти и перепончатыми пальцами, гомозиготная мать которого не имела аномалии в развитии кисти. Родившаяся в этом браке дочь с аномалией развития кисти вышла замуж за мужчину без названных аномалий. Определите генотипы родителей и генотипы, фенотипы, пол возможного потомства. Возможно ли рождение в первом браке ребёнка с нормальным развитием кисти и перепонками между пальцами? Ответ поясните.</a:t>
                      </a:r>
                    </a:p>
                    <a:p>
                      <a:endParaRPr lang="ru-RU" sz="2000" dirty="0"/>
                    </a:p>
                    <a:p>
                      <a:endParaRPr lang="ru-RU" sz="2000" dirty="0"/>
                    </a:p>
                    <a:p>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8050938"/>
                  </a:ext>
                </a:extLst>
              </a:tr>
            </a:tbl>
          </a:graphicData>
        </a:graphic>
      </p:graphicFrame>
      <p:sp>
        <p:nvSpPr>
          <p:cNvPr id="3" name="TextBox 2">
            <a:extLst>
              <a:ext uri="{FF2B5EF4-FFF2-40B4-BE49-F238E27FC236}">
                <a16:creationId xmlns:a16="http://schemas.microsoft.com/office/drawing/2014/main" id="{9E51DD65-90CD-456C-BDA6-D21A1608A59B}"/>
              </a:ext>
            </a:extLst>
          </p:cNvPr>
          <p:cNvSpPr txBox="1"/>
          <p:nvPr/>
        </p:nvSpPr>
        <p:spPr>
          <a:xfrm>
            <a:off x="3060192" y="5327904"/>
            <a:ext cx="8156448" cy="923330"/>
          </a:xfrm>
          <a:prstGeom prst="rect">
            <a:avLst/>
          </a:prstGeom>
          <a:noFill/>
        </p:spPr>
        <p:txBody>
          <a:bodyPr wrap="square" rtlCol="0">
            <a:spAutoFit/>
          </a:bodyPr>
          <a:lstStyle/>
          <a:p>
            <a:r>
              <a:rPr lang="ru-RU" b="1" dirty="0">
                <a:solidFill>
                  <a:srgbClr val="00B050"/>
                </a:solidFill>
              </a:rPr>
              <a:t>На 3 балла – 5 человек</a:t>
            </a:r>
          </a:p>
          <a:p>
            <a:r>
              <a:rPr lang="ru-RU" b="1" dirty="0">
                <a:solidFill>
                  <a:srgbClr val="00B050"/>
                </a:solidFill>
              </a:rPr>
              <a:t>На 2 балла – 4 человека</a:t>
            </a:r>
          </a:p>
          <a:p>
            <a:r>
              <a:rPr lang="ru-RU" b="1" dirty="0">
                <a:solidFill>
                  <a:srgbClr val="00B050"/>
                </a:solidFill>
              </a:rPr>
              <a:t>На 1  балл -  3 человека</a:t>
            </a:r>
          </a:p>
        </p:txBody>
      </p:sp>
    </p:spTree>
    <p:extLst>
      <p:ext uri="{BB962C8B-B14F-4D97-AF65-F5344CB8AC3E}">
        <p14:creationId xmlns:p14="http://schemas.microsoft.com/office/powerpoint/2010/main" val="2750243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737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6032" y="265099"/>
            <a:ext cx="11497056" cy="400110"/>
          </a:xfrm>
          <a:prstGeom prst="rect">
            <a:avLst/>
          </a:prstGeom>
        </p:spPr>
        <p:txBody>
          <a:bodyPr wrap="square">
            <a:spAutoFit/>
          </a:bodyPr>
          <a:lstStyle/>
          <a:p>
            <a:r>
              <a:rPr lang="ru-RU" sz="2000" b="1" dirty="0">
                <a:solidFill>
                  <a:srgbClr val="00B050"/>
                </a:solidFill>
              </a:rPr>
              <a:t>Задание №17 - 44,86% </a:t>
            </a:r>
            <a:r>
              <a:rPr lang="ru-RU" sz="2000" dirty="0"/>
              <a:t>Какое место в круговороте вещества и энергии занимает </a:t>
            </a:r>
            <a:r>
              <a:rPr lang="ru-RU" sz="2000" dirty="0">
                <a:solidFill>
                  <a:srgbClr val="00B050"/>
                </a:solidFill>
              </a:rPr>
              <a:t>ОРГАНИЗМ?</a:t>
            </a:r>
          </a:p>
        </p:txBody>
      </p:sp>
      <p:pic>
        <p:nvPicPr>
          <p:cNvPr id="3" name="Рисунок 2"/>
          <p:cNvPicPr>
            <a:picLocks noChangeAspect="1"/>
          </p:cNvPicPr>
          <p:nvPr/>
        </p:nvPicPr>
        <p:blipFill rotWithShape="1">
          <a:blip r:embed="rId2"/>
          <a:srcRect l="14698" t="29447" r="9248" b="21125"/>
          <a:stretch/>
        </p:blipFill>
        <p:spPr>
          <a:xfrm>
            <a:off x="256032" y="853439"/>
            <a:ext cx="6181344" cy="3213781"/>
          </a:xfrm>
          <a:prstGeom prst="rect">
            <a:avLst/>
          </a:prstGeom>
        </p:spPr>
      </p:pic>
      <p:sp>
        <p:nvSpPr>
          <p:cNvPr id="4" name="Прямоугольник 3"/>
          <p:cNvSpPr/>
          <p:nvPr/>
        </p:nvSpPr>
        <p:spPr>
          <a:xfrm>
            <a:off x="341376" y="4301763"/>
            <a:ext cx="11094720" cy="1384995"/>
          </a:xfrm>
          <a:prstGeom prst="rect">
            <a:avLst/>
          </a:prstGeom>
        </p:spPr>
        <p:txBody>
          <a:bodyPr wrap="square">
            <a:spAutoFit/>
          </a:bodyPr>
          <a:lstStyle/>
          <a:p>
            <a:r>
              <a:rPr lang="ru-RU" sz="2400" b="1" dirty="0">
                <a:solidFill>
                  <a:srgbClr val="00B050"/>
                </a:solidFill>
              </a:rPr>
              <a:t>Задание №19 (42,09%).</a:t>
            </a:r>
          </a:p>
          <a:p>
            <a:r>
              <a:rPr lang="ru-RU" sz="2000" dirty="0"/>
              <a:t>Растения – важнейшая часть природных сообществ. Они играют большую роль в природе и в жизни человека. Приведите примеры двух известных Вам луговых растений, для каждого из этих растений опишите его значимость в жизни человека и для природного сообщества.</a:t>
            </a:r>
          </a:p>
        </p:txBody>
      </p:sp>
    </p:spTree>
    <p:extLst>
      <p:ext uri="{BB962C8B-B14F-4D97-AF65-F5344CB8AC3E}">
        <p14:creationId xmlns:p14="http://schemas.microsoft.com/office/powerpoint/2010/main" val="170909695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1171</TotalTime>
  <Words>6936</Words>
  <Application>Microsoft Office PowerPoint</Application>
  <PresentationFormat>Широкоэкранный</PresentationFormat>
  <Paragraphs>901</Paragraphs>
  <Slides>83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83</vt:i4>
      </vt:variant>
    </vt:vector>
  </HeadingPairs>
  <TitlesOfParts>
    <vt:vector size="89" baseType="lpstr">
      <vt:lpstr>Arial</vt:lpstr>
      <vt:lpstr>Calibri</vt:lpstr>
      <vt:lpstr>Calibri Light</vt:lpstr>
      <vt:lpstr>Liberation Serif</vt:lpstr>
      <vt:lpstr>Times New Roman</vt:lpstr>
      <vt:lpstr>Тема Office</vt:lpstr>
      <vt:lpstr>Анализ ВПР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Анализ ВПР </dc:title>
  <dc:creator>user309</dc:creator>
  <cp:lastModifiedBy>user309</cp:lastModifiedBy>
  <cp:revision>78</cp:revision>
  <dcterms:created xsi:type="dcterms:W3CDTF">2025-10-27T08:56:27Z</dcterms:created>
  <dcterms:modified xsi:type="dcterms:W3CDTF">2025-10-30T07:58:53Z</dcterms:modified>
</cp:coreProperties>
</file>