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D1C-8BD9-421F-9CC2-D9BBEE586588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6B6F-D225-445F-A946-537B5C401A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36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D1C-8BD9-421F-9CC2-D9BBEE586588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6B6F-D225-445F-A946-537B5C401A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106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D1C-8BD9-421F-9CC2-D9BBEE586588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6B6F-D225-445F-A946-537B5C401A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164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D1C-8BD9-421F-9CC2-D9BBEE586588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6B6F-D225-445F-A946-537B5C401A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769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D1C-8BD9-421F-9CC2-D9BBEE586588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6B6F-D225-445F-A946-537B5C401A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0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D1C-8BD9-421F-9CC2-D9BBEE586588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6B6F-D225-445F-A946-537B5C401A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18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D1C-8BD9-421F-9CC2-D9BBEE586588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6B6F-D225-445F-A946-537B5C401A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11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D1C-8BD9-421F-9CC2-D9BBEE586588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6B6F-D225-445F-A946-537B5C401A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82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D1C-8BD9-421F-9CC2-D9BBEE586588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6B6F-D225-445F-A946-537B5C401A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0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D1C-8BD9-421F-9CC2-D9BBEE586588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6B6F-D225-445F-A946-537B5C401A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42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D1C-8BD9-421F-9CC2-D9BBEE586588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6B6F-D225-445F-A946-537B5C401A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19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EED1C-8BD9-421F-9CC2-D9BBEE586588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E6B6F-D225-445F-A946-537B5C401A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36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6784"/>
            <a:ext cx="12192000" cy="692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82912" y="1828799"/>
            <a:ext cx="7417943" cy="24247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Black" panose="020B0A04020102020204" pitchFamily="34" charset="0"/>
              </a:rPr>
              <a:t>Воспитательный потенциал </a:t>
            </a:r>
          </a:p>
          <a:p>
            <a:pPr algn="ctr"/>
            <a:r>
              <a:rPr lang="ru-RU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Black" panose="020B0A04020102020204" pitchFamily="34" charset="0"/>
              </a:rPr>
              <a:t>уроков русского языка</a:t>
            </a:r>
            <a:endParaRPr lang="ru-RU" sz="4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0966" y="148974"/>
            <a:ext cx="10130320" cy="8989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Учитель на уроке должен пользоваться всяким случаем, чтобы посредством обучения закинуть в душу дитяти какое-нибудь доброе семя.</a:t>
            </a:r>
          </a:p>
          <a:p>
            <a:pPr algn="ctr"/>
            <a:r>
              <a:rPr lang="ru-RU" b="1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                                        </a:t>
            </a:r>
            <a:r>
              <a:rPr lang="ru-RU" b="1" i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К.Д.Ушинский</a:t>
            </a:r>
            <a:r>
              <a:rPr lang="ru-RU" b="1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endParaRPr lang="ru-RU" b="1" i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84297" y="4602822"/>
            <a:ext cx="6072027" cy="47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(Из опыта работы Коневой Н.И., учителя русского языка и литературы МБОУ «СОШ№14»)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21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47351" y="1458931"/>
            <a:ext cx="9259330" cy="4458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Тематические (т.е. несущие определенную смысловую нагрузку) словарные диктанты с последующим заданием: придумать контекст (составить словосочетание с предложенным словом, предложение со словосочетанием, мини-текст на основе предложения);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включение </a:t>
            </a:r>
            <a:r>
              <a:rPr lang="ru-RU" sz="2400" dirty="0">
                <a:solidFill>
                  <a:schemeClr val="tx1"/>
                </a:solidFill>
              </a:rPr>
              <a:t>в ГЗ к диктантам вопросов поискового-информационного, аналитического, творческого характера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экспресс – практикум на нахождение ОМ текста;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исследовательские мини-проекты «Энциклопедия слова»;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-  лексико-семантическая парадигма слова.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70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63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155897" y="2409292"/>
            <a:ext cx="2969232" cy="7089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п</a:t>
            </a:r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атриот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00718" y="1335643"/>
            <a:ext cx="7880280" cy="8219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Патриот –тот, кто любит свое Отечество, предан своему народу, Родине.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3675" y="2349785"/>
            <a:ext cx="2195244" cy="12722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</a:t>
            </a:r>
            <a:r>
              <a:rPr lang="ru-RU" b="1" dirty="0" smtClean="0">
                <a:solidFill>
                  <a:schemeClr val="tx1"/>
                </a:solidFill>
              </a:rPr>
              <a:t>атриотичность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п</a:t>
            </a:r>
            <a:r>
              <a:rPr lang="ru-RU" b="1" dirty="0" smtClean="0">
                <a:solidFill>
                  <a:schemeClr val="tx1"/>
                </a:solidFill>
              </a:rPr>
              <a:t>атриотичный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п</a:t>
            </a:r>
            <a:r>
              <a:rPr lang="ru-RU" b="1" dirty="0" smtClean="0">
                <a:solidFill>
                  <a:schemeClr val="tx1"/>
                </a:solidFill>
              </a:rPr>
              <a:t>атриотизм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патриотично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63676" y="3842535"/>
            <a:ext cx="2324422" cy="11890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Примеры употребления в речи (произведения УНТ и литературы)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61726" y="3801441"/>
            <a:ext cx="2157573" cy="4520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</a:t>
            </a:r>
            <a:r>
              <a:rPr lang="ru-RU" dirty="0" smtClean="0"/>
              <a:t>редатель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456918" y="3799841"/>
            <a:ext cx="2994916" cy="13619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проливший кровь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отдавший жизнь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честный человек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гражданин своей страны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905108" y="2316823"/>
            <a:ext cx="2157573" cy="9452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chemeClr val="tx1"/>
                </a:solidFill>
              </a:rPr>
              <a:t>о</a:t>
            </a:r>
            <a:r>
              <a:rPr lang="ru-RU" sz="2000" b="1" dirty="0" err="1" smtClean="0">
                <a:solidFill>
                  <a:schemeClr val="tx1"/>
                </a:solidFill>
              </a:rPr>
              <a:t>тчизнолюб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Двойная стрелка влево/вправо 4"/>
          <p:cNvSpPr/>
          <p:nvPr/>
        </p:nvSpPr>
        <p:spPr>
          <a:xfrm rot="16200000">
            <a:off x="5325227" y="3245135"/>
            <a:ext cx="457627" cy="296239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 9"/>
          <p:cNvSpPr/>
          <p:nvPr/>
        </p:nvSpPr>
        <p:spPr>
          <a:xfrm>
            <a:off x="7242853" y="2541570"/>
            <a:ext cx="477747" cy="396839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7148248" y="3148608"/>
            <a:ext cx="1312521" cy="65123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3222235" y="2854502"/>
            <a:ext cx="825783" cy="17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3222235" y="3207250"/>
            <a:ext cx="870305" cy="65412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4039245" y="3262046"/>
            <a:ext cx="522481" cy="19674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 flipV="1">
            <a:off x="6719299" y="3262046"/>
            <a:ext cx="590338" cy="18397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3077110" y="5166076"/>
            <a:ext cx="2157573" cy="1550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Собственный опыт употребления 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6164066" y="5092664"/>
            <a:ext cx="2157573" cy="15969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</a:t>
            </a:r>
            <a:r>
              <a:rPr lang="ru-RU" b="1" dirty="0" smtClean="0">
                <a:solidFill>
                  <a:schemeClr val="tx1"/>
                </a:solidFill>
              </a:rPr>
              <a:t>усский патриот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и</a:t>
            </a:r>
            <a:r>
              <a:rPr lang="ru-RU" b="1" dirty="0" smtClean="0">
                <a:solidFill>
                  <a:schemeClr val="tx1"/>
                </a:solidFill>
              </a:rPr>
              <a:t>стинный патриот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н</a:t>
            </a:r>
            <a:r>
              <a:rPr lang="ru-RU" b="1" dirty="0" smtClean="0">
                <a:solidFill>
                  <a:schemeClr val="tx1"/>
                </a:solidFill>
              </a:rPr>
              <a:t>астоящий патриот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п</a:t>
            </a:r>
            <a:r>
              <a:rPr lang="ru-RU" b="1" dirty="0" smtClean="0">
                <a:solidFill>
                  <a:schemeClr val="tx1"/>
                </a:solidFill>
              </a:rPr>
              <a:t>атриот Отечества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с</a:t>
            </a:r>
            <a:r>
              <a:rPr lang="ru-RU" b="1" dirty="0" smtClean="0">
                <a:solidFill>
                  <a:schemeClr val="tx1"/>
                </a:solidFill>
              </a:rPr>
              <a:t>тать патриотом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900719" y="410966"/>
            <a:ext cx="7880280" cy="6301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Лексико-семантическая парадигма слова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617838" y="5655786"/>
            <a:ext cx="2016350" cy="959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омонимы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9369795" y="5578870"/>
            <a:ext cx="2082040" cy="879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паронимы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709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5" grpId="0" animBg="1"/>
      <p:bldP spid="10" grpId="0" animBg="1"/>
      <p:bldP spid="35" grpId="0" animBg="1"/>
      <p:bldP spid="36" grpId="0" animBg="1"/>
      <p:bldP spid="24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47351" y="1458931"/>
            <a:ext cx="9259330" cy="4458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86346" y="2465798"/>
            <a:ext cx="6698751" cy="1900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Спасибо за внимание!</a:t>
            </a:r>
            <a:endParaRPr lang="ru-RU" sz="4000" b="1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787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173</Words>
  <Application>Microsoft Office PowerPoint</Application>
  <PresentationFormat>Широкоэкранный</PresentationFormat>
  <Paragraphs>33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Bookman Old Style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14</cp:revision>
  <dcterms:created xsi:type="dcterms:W3CDTF">2024-10-25T12:35:36Z</dcterms:created>
  <dcterms:modified xsi:type="dcterms:W3CDTF">2024-10-28T01:54:18Z</dcterms:modified>
</cp:coreProperties>
</file>