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09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120" y="1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EED1C-8BD9-421F-9CC2-D9BBEE586588}" type="datetimeFigureOut">
              <a:rPr lang="ru-RU" smtClean="0"/>
              <a:t>28.10.2024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7E6B6F-D225-445F-A946-537B5C401A0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34364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EED1C-8BD9-421F-9CC2-D9BBEE586588}" type="datetimeFigureOut">
              <a:rPr lang="ru-RU" smtClean="0"/>
              <a:t>28.10.2024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7E6B6F-D225-445F-A946-537B5C401A0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611060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EED1C-8BD9-421F-9CC2-D9BBEE586588}" type="datetimeFigureOut">
              <a:rPr lang="ru-RU" smtClean="0"/>
              <a:t>28.10.2024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7E6B6F-D225-445F-A946-537B5C401A0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301647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EED1C-8BD9-421F-9CC2-D9BBEE586588}" type="datetimeFigureOut">
              <a:rPr lang="ru-RU" smtClean="0"/>
              <a:t>28.10.2024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7E6B6F-D225-445F-A946-537B5C401A0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537695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EED1C-8BD9-421F-9CC2-D9BBEE586588}" type="datetimeFigureOut">
              <a:rPr lang="ru-RU" smtClean="0"/>
              <a:t>28.10.2024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7E6B6F-D225-445F-A946-537B5C401A0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976046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EED1C-8BD9-421F-9CC2-D9BBEE586588}" type="datetimeFigureOut">
              <a:rPr lang="ru-RU" smtClean="0"/>
              <a:t>28.10.2024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7E6B6F-D225-445F-A946-537B5C401A0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121872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EED1C-8BD9-421F-9CC2-D9BBEE586588}" type="datetimeFigureOut">
              <a:rPr lang="ru-RU" smtClean="0"/>
              <a:t>28.10.2024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7E6B6F-D225-445F-A946-537B5C401A0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561116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EED1C-8BD9-421F-9CC2-D9BBEE586588}" type="datetimeFigureOut">
              <a:rPr lang="ru-RU" smtClean="0"/>
              <a:t>28.10.2024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7E6B6F-D225-445F-A946-537B5C401A0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508282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EED1C-8BD9-421F-9CC2-D9BBEE586588}" type="datetimeFigureOut">
              <a:rPr lang="ru-RU" smtClean="0"/>
              <a:t>28.10.2024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7E6B6F-D225-445F-A946-537B5C401A0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56039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EED1C-8BD9-421F-9CC2-D9BBEE586588}" type="datetimeFigureOut">
              <a:rPr lang="ru-RU" smtClean="0"/>
              <a:t>28.10.2024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7E6B6F-D225-445F-A946-537B5C401A0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584224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EED1C-8BD9-421F-9CC2-D9BBEE586588}" type="datetimeFigureOut">
              <a:rPr lang="ru-RU" smtClean="0"/>
              <a:t>28.10.2024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7E6B6F-D225-445F-A946-537B5C401A0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371941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DEED1C-8BD9-421F-9CC2-D9BBEE586588}" type="datetimeFigureOut">
              <a:rPr lang="ru-RU" smtClean="0"/>
              <a:t>28.10.2024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7E6B6F-D225-445F-A946-537B5C401A0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773609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Picture background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66784"/>
            <a:ext cx="12192000" cy="69247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1982912" y="1828799"/>
            <a:ext cx="7417943" cy="242470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Arial Black" panose="020B0A04020102020204" pitchFamily="34" charset="0"/>
              </a:rPr>
              <a:t>Воспитательный потенциал </a:t>
            </a:r>
          </a:p>
          <a:p>
            <a:pPr algn="ctr"/>
            <a:r>
              <a:rPr lang="ru-RU" sz="4000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Arial Black" panose="020B0A04020102020204" pitchFamily="34" charset="0"/>
              </a:rPr>
              <a:t>уроков русского языка</a:t>
            </a:r>
            <a:endParaRPr lang="ru-RU" sz="4000" b="1" dirty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dist="38100" dir="2700000" algn="bl" rotWithShape="0">
                  <a:schemeClr val="accent5"/>
                </a:outerShdw>
              </a:effectLst>
              <a:latin typeface="Arial Black" panose="020B0A040201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10966" y="148974"/>
            <a:ext cx="10130320" cy="89899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i="1" dirty="0" smtClean="0">
                <a:solidFill>
                  <a:schemeClr val="tx1"/>
                </a:solidFill>
                <a:latin typeface="Bookman Old Style" panose="02050604050505020204" pitchFamily="18" charset="0"/>
              </a:rPr>
              <a:t>   Учитель на уроке должен пользоваться всяким случаем, чтобы посредством обучения закинуть в душу дитяти какое-нибудь доброе семя.</a:t>
            </a:r>
          </a:p>
          <a:p>
            <a:pPr algn="ctr"/>
            <a:r>
              <a:rPr lang="ru-RU" b="1" i="1" dirty="0" smtClean="0">
                <a:solidFill>
                  <a:schemeClr val="tx1"/>
                </a:solidFill>
                <a:latin typeface="Bookman Old Style" panose="02050604050505020204" pitchFamily="18" charset="0"/>
              </a:rPr>
              <a:t>                                                                  </a:t>
            </a:r>
            <a:r>
              <a:rPr lang="ru-RU" b="1" i="1" dirty="0" err="1" smtClean="0">
                <a:solidFill>
                  <a:schemeClr val="tx1"/>
                </a:solidFill>
                <a:latin typeface="Bookman Old Style" panose="02050604050505020204" pitchFamily="18" charset="0"/>
              </a:rPr>
              <a:t>К.Д.Ушинский</a:t>
            </a:r>
            <a:r>
              <a:rPr lang="ru-RU" b="1" i="1" dirty="0" smtClean="0">
                <a:solidFill>
                  <a:schemeClr val="tx1"/>
                </a:solidFill>
                <a:latin typeface="Bookman Old Style" panose="02050604050505020204" pitchFamily="18" charset="0"/>
              </a:rPr>
              <a:t> </a:t>
            </a:r>
            <a:endParaRPr lang="ru-RU" b="1" i="1" dirty="0">
              <a:solidFill>
                <a:schemeClr val="tx1"/>
              </a:solidFill>
              <a:latin typeface="Bookman Old Style" panose="020506040505050202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784297" y="4602822"/>
            <a:ext cx="6072027" cy="4726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(Из опыта работы Коневой Н.И., учителя русского языка и литературы МБОУ «СОШ№14»)</a:t>
            </a:r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092101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Picture background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947351" y="1458931"/>
            <a:ext cx="9259330" cy="445898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Tx/>
              <a:buChar char="-"/>
            </a:pPr>
            <a:r>
              <a:rPr lang="ru-RU" sz="2400" dirty="0" smtClean="0">
                <a:solidFill>
                  <a:schemeClr val="tx1"/>
                </a:solidFill>
              </a:rPr>
              <a:t>Тематические (т.е. несущие определенную смысловую нагрузку) словарные диктанты с последующим заданием: придумать контекст (составить словосочетание с предложенным словом, предложение со словосочетанием, мини-текст на основе предложения);</a:t>
            </a:r>
          </a:p>
          <a:p>
            <a:pPr marL="285750" indent="-285750">
              <a:buFontTx/>
              <a:buChar char="-"/>
            </a:pPr>
            <a:r>
              <a:rPr lang="ru-RU" sz="2400" dirty="0" smtClean="0">
                <a:solidFill>
                  <a:schemeClr val="tx1"/>
                </a:solidFill>
              </a:rPr>
              <a:t>включение </a:t>
            </a:r>
            <a:r>
              <a:rPr lang="ru-RU" sz="2400" dirty="0">
                <a:solidFill>
                  <a:schemeClr val="tx1"/>
                </a:solidFill>
              </a:rPr>
              <a:t>в ГЗ к диктантам вопросов поискового-информационного, аналитического, творческого характера</a:t>
            </a:r>
            <a:r>
              <a:rPr lang="ru-RU" sz="2400" dirty="0" smtClean="0">
                <a:solidFill>
                  <a:schemeClr val="tx1"/>
                </a:solidFill>
              </a:rPr>
              <a:t>;</a:t>
            </a:r>
          </a:p>
          <a:p>
            <a:pPr marL="285750" indent="-285750">
              <a:buFontTx/>
              <a:buChar char="-"/>
            </a:pPr>
            <a:r>
              <a:rPr lang="ru-RU" sz="2400" dirty="0" smtClean="0">
                <a:solidFill>
                  <a:schemeClr val="tx1"/>
                </a:solidFill>
              </a:rPr>
              <a:t>экспресс – практикум на нахождение ОМ текста;</a:t>
            </a:r>
          </a:p>
          <a:p>
            <a:pPr marL="285750" indent="-285750">
              <a:buFontTx/>
              <a:buChar char="-"/>
            </a:pPr>
            <a:r>
              <a:rPr lang="ru-RU" sz="2400" dirty="0" smtClean="0">
                <a:solidFill>
                  <a:schemeClr val="tx1"/>
                </a:solidFill>
              </a:rPr>
              <a:t>исследовательские мини-проекты «Энциклопедия слова»;</a:t>
            </a:r>
          </a:p>
          <a:p>
            <a:r>
              <a:rPr lang="ru-RU" sz="2400" dirty="0" smtClean="0">
                <a:solidFill>
                  <a:schemeClr val="tx1"/>
                </a:solidFill>
              </a:rPr>
              <a:t>-  лексико-семантическая парадигма слова.</a:t>
            </a:r>
            <a:endParaRPr lang="ru-RU" sz="2400" dirty="0">
              <a:solidFill>
                <a:schemeClr val="tx1"/>
              </a:solidFill>
            </a:endParaRPr>
          </a:p>
          <a:p>
            <a:endParaRPr lang="ru-RU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67012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Picture background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9633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4155897" y="2409292"/>
            <a:ext cx="2969232" cy="708915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п</a:t>
            </a:r>
            <a:r>
              <a:rPr lang="ru-RU" sz="20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атриот</a:t>
            </a: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1900718" y="1335643"/>
            <a:ext cx="7880280" cy="821932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Патриот –тот, кто любит свое Отечество, предан своему народу, Родине.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863675" y="2349785"/>
            <a:ext cx="2195244" cy="1272284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tx1"/>
                </a:solidFill>
              </a:rPr>
              <a:t>п</a:t>
            </a:r>
            <a:r>
              <a:rPr lang="ru-RU" b="1" dirty="0" smtClean="0">
                <a:solidFill>
                  <a:schemeClr val="tx1"/>
                </a:solidFill>
              </a:rPr>
              <a:t>атриотичность</a:t>
            </a:r>
          </a:p>
          <a:p>
            <a:pPr algn="ctr"/>
            <a:r>
              <a:rPr lang="ru-RU" b="1" dirty="0">
                <a:solidFill>
                  <a:schemeClr val="tx1"/>
                </a:solidFill>
              </a:rPr>
              <a:t>п</a:t>
            </a:r>
            <a:r>
              <a:rPr lang="ru-RU" b="1" dirty="0" smtClean="0">
                <a:solidFill>
                  <a:schemeClr val="tx1"/>
                </a:solidFill>
              </a:rPr>
              <a:t>атриотичный</a:t>
            </a:r>
          </a:p>
          <a:p>
            <a:pPr algn="ctr"/>
            <a:r>
              <a:rPr lang="ru-RU" b="1" dirty="0">
                <a:solidFill>
                  <a:schemeClr val="tx1"/>
                </a:solidFill>
              </a:rPr>
              <a:t>п</a:t>
            </a:r>
            <a:r>
              <a:rPr lang="ru-RU" b="1" dirty="0" smtClean="0">
                <a:solidFill>
                  <a:schemeClr val="tx1"/>
                </a:solidFill>
              </a:rPr>
              <a:t>атриотизм</a:t>
            </a:r>
          </a:p>
          <a:p>
            <a:pPr algn="ctr"/>
            <a:r>
              <a:rPr lang="ru-RU" b="1" dirty="0" smtClean="0">
                <a:solidFill>
                  <a:schemeClr val="tx1"/>
                </a:solidFill>
              </a:rPr>
              <a:t>патриотично</a:t>
            </a:r>
          </a:p>
          <a:p>
            <a:pPr algn="ctr"/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863676" y="3842535"/>
            <a:ext cx="2324422" cy="1189015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Примеры употребления в речи (произведения УНТ и литературы)</a:t>
            </a:r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4561726" y="3801441"/>
            <a:ext cx="2157573" cy="45206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/>
              <a:t>п</a:t>
            </a:r>
            <a:r>
              <a:rPr lang="ru-RU" dirty="0" smtClean="0"/>
              <a:t>редатель </a:t>
            </a:r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8456918" y="3799841"/>
            <a:ext cx="2994916" cy="1361964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проливший кровь</a:t>
            </a:r>
          </a:p>
          <a:p>
            <a:pPr algn="ctr"/>
            <a:r>
              <a:rPr lang="ru-RU" b="1" dirty="0" smtClean="0">
                <a:solidFill>
                  <a:schemeClr val="tx1"/>
                </a:solidFill>
              </a:rPr>
              <a:t>отдавший жизнь</a:t>
            </a:r>
          </a:p>
          <a:p>
            <a:pPr algn="ctr"/>
            <a:r>
              <a:rPr lang="ru-RU" b="1" dirty="0" smtClean="0">
                <a:solidFill>
                  <a:schemeClr val="tx1"/>
                </a:solidFill>
              </a:rPr>
              <a:t>честный человек</a:t>
            </a:r>
          </a:p>
          <a:p>
            <a:pPr algn="ctr"/>
            <a:r>
              <a:rPr lang="ru-RU" b="1" dirty="0" smtClean="0">
                <a:solidFill>
                  <a:schemeClr val="tx1"/>
                </a:solidFill>
              </a:rPr>
              <a:t>гражданин своей страны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7905108" y="2316823"/>
            <a:ext cx="2157573" cy="945223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b="1" dirty="0" err="1">
                <a:solidFill>
                  <a:schemeClr val="tx1"/>
                </a:solidFill>
              </a:rPr>
              <a:t>о</a:t>
            </a:r>
            <a:r>
              <a:rPr lang="ru-RU" sz="2000" b="1" dirty="0" err="1" smtClean="0">
                <a:solidFill>
                  <a:schemeClr val="tx1"/>
                </a:solidFill>
              </a:rPr>
              <a:t>тчизнолюб</a:t>
            </a: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5" name="Двойная стрелка влево/вправо 4"/>
          <p:cNvSpPr/>
          <p:nvPr/>
        </p:nvSpPr>
        <p:spPr>
          <a:xfrm rot="16200000">
            <a:off x="5325227" y="3245135"/>
            <a:ext cx="457627" cy="296239"/>
          </a:xfrm>
          <a:prstGeom prst="leftRight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Равно 9"/>
          <p:cNvSpPr/>
          <p:nvPr/>
        </p:nvSpPr>
        <p:spPr>
          <a:xfrm>
            <a:off x="7242853" y="2541570"/>
            <a:ext cx="477747" cy="396839"/>
          </a:xfrm>
          <a:prstGeom prst="mathEqual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7148248" y="3148608"/>
            <a:ext cx="1312521" cy="651233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/>
          <p:nvPr/>
        </p:nvCxnSpPr>
        <p:spPr>
          <a:xfrm flipH="1" flipV="1">
            <a:off x="3222235" y="2854502"/>
            <a:ext cx="825783" cy="1714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/>
          <p:cNvCxnSpPr/>
          <p:nvPr/>
        </p:nvCxnSpPr>
        <p:spPr>
          <a:xfrm flipH="1">
            <a:off x="3222235" y="3207250"/>
            <a:ext cx="870305" cy="654122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/>
          <p:cNvCxnSpPr/>
          <p:nvPr/>
        </p:nvCxnSpPr>
        <p:spPr>
          <a:xfrm flipH="1">
            <a:off x="4039245" y="3262046"/>
            <a:ext cx="522481" cy="1967494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5" name="Прямая соединительная линия 24"/>
          <p:cNvCxnSpPr/>
          <p:nvPr/>
        </p:nvCxnSpPr>
        <p:spPr>
          <a:xfrm flipH="1" flipV="1">
            <a:off x="6719299" y="3262046"/>
            <a:ext cx="590338" cy="1839713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5" name="Прямоугольник 34"/>
          <p:cNvSpPr/>
          <p:nvPr/>
        </p:nvSpPr>
        <p:spPr>
          <a:xfrm>
            <a:off x="3077110" y="5166076"/>
            <a:ext cx="2157573" cy="1550328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Собственный опыт употребления </a:t>
            </a:r>
            <a:endParaRPr lang="ru-RU" dirty="0"/>
          </a:p>
        </p:txBody>
      </p:sp>
      <p:sp>
        <p:nvSpPr>
          <p:cNvPr id="36" name="Прямоугольник 35"/>
          <p:cNvSpPr/>
          <p:nvPr/>
        </p:nvSpPr>
        <p:spPr>
          <a:xfrm>
            <a:off x="6164066" y="5092664"/>
            <a:ext cx="2157573" cy="159699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tx1"/>
                </a:solidFill>
              </a:rPr>
              <a:t>р</a:t>
            </a:r>
            <a:r>
              <a:rPr lang="ru-RU" b="1" dirty="0" smtClean="0">
                <a:solidFill>
                  <a:schemeClr val="tx1"/>
                </a:solidFill>
              </a:rPr>
              <a:t>усский патриот</a:t>
            </a:r>
          </a:p>
          <a:p>
            <a:pPr algn="ctr"/>
            <a:r>
              <a:rPr lang="ru-RU" b="1" dirty="0">
                <a:solidFill>
                  <a:schemeClr val="tx1"/>
                </a:solidFill>
              </a:rPr>
              <a:t>и</a:t>
            </a:r>
            <a:r>
              <a:rPr lang="ru-RU" b="1" dirty="0" smtClean="0">
                <a:solidFill>
                  <a:schemeClr val="tx1"/>
                </a:solidFill>
              </a:rPr>
              <a:t>стинный патриот</a:t>
            </a:r>
          </a:p>
          <a:p>
            <a:pPr algn="ctr"/>
            <a:r>
              <a:rPr lang="ru-RU" b="1" dirty="0">
                <a:solidFill>
                  <a:schemeClr val="tx1"/>
                </a:solidFill>
              </a:rPr>
              <a:t>н</a:t>
            </a:r>
            <a:r>
              <a:rPr lang="ru-RU" b="1" dirty="0" smtClean="0">
                <a:solidFill>
                  <a:schemeClr val="tx1"/>
                </a:solidFill>
              </a:rPr>
              <a:t>астоящий патриот</a:t>
            </a:r>
          </a:p>
          <a:p>
            <a:pPr algn="ctr"/>
            <a:r>
              <a:rPr lang="ru-RU" b="1" dirty="0">
                <a:solidFill>
                  <a:schemeClr val="tx1"/>
                </a:solidFill>
              </a:rPr>
              <a:t>п</a:t>
            </a:r>
            <a:r>
              <a:rPr lang="ru-RU" b="1" dirty="0" smtClean="0">
                <a:solidFill>
                  <a:schemeClr val="tx1"/>
                </a:solidFill>
              </a:rPr>
              <a:t>атриот Отечества</a:t>
            </a:r>
          </a:p>
          <a:p>
            <a:pPr algn="ctr"/>
            <a:r>
              <a:rPr lang="ru-RU" b="1" dirty="0">
                <a:solidFill>
                  <a:schemeClr val="tx1"/>
                </a:solidFill>
              </a:rPr>
              <a:t>с</a:t>
            </a:r>
            <a:r>
              <a:rPr lang="ru-RU" b="1" dirty="0" smtClean="0">
                <a:solidFill>
                  <a:schemeClr val="tx1"/>
                </a:solidFill>
              </a:rPr>
              <a:t>тать патриотом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38" name="Прямоугольник 37"/>
          <p:cNvSpPr/>
          <p:nvPr/>
        </p:nvSpPr>
        <p:spPr>
          <a:xfrm>
            <a:off x="1900719" y="410966"/>
            <a:ext cx="7880280" cy="630158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tx1"/>
                </a:solidFill>
              </a:rPr>
              <a:t>Лексико-семантическая парадигма слова</a:t>
            </a:r>
            <a:endParaRPr lang="ru-RU" sz="2000" b="1" dirty="0">
              <a:solidFill>
                <a:schemeClr val="tx1"/>
              </a:solidFill>
            </a:endParaRPr>
          </a:p>
        </p:txBody>
      </p:sp>
      <p:sp>
        <p:nvSpPr>
          <p:cNvPr id="24" name="Овал 23"/>
          <p:cNvSpPr/>
          <p:nvPr/>
        </p:nvSpPr>
        <p:spPr>
          <a:xfrm>
            <a:off x="617838" y="5655786"/>
            <a:ext cx="2016350" cy="95919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омонимы</a:t>
            </a:r>
            <a:endParaRPr lang="ru-RU" dirty="0"/>
          </a:p>
        </p:txBody>
      </p:sp>
      <p:sp>
        <p:nvSpPr>
          <p:cNvPr id="26" name="Овал 25"/>
          <p:cNvSpPr/>
          <p:nvPr/>
        </p:nvSpPr>
        <p:spPr>
          <a:xfrm>
            <a:off x="9369795" y="5578870"/>
            <a:ext cx="2082040" cy="87959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паронимы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970948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5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8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6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6" grpId="0" animBg="1"/>
      <p:bldP spid="7" grpId="0" animBg="1"/>
      <p:bldP spid="8" grpId="0" animBg="1"/>
      <p:bldP spid="9" grpId="0" animBg="1"/>
      <p:bldP spid="5" grpId="0" animBg="1"/>
      <p:bldP spid="10" grpId="0" animBg="1"/>
      <p:bldP spid="35" grpId="0" animBg="1"/>
      <p:bldP spid="36" grpId="0" animBg="1"/>
      <p:bldP spid="24" grpId="0" animBg="1"/>
      <p:bldP spid="2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Picture background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947351" y="1458931"/>
            <a:ext cx="9259330" cy="445898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ru-RU" sz="2400" dirty="0">
              <a:solidFill>
                <a:schemeClr val="tx1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486346" y="2465798"/>
            <a:ext cx="6698751" cy="190071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 smtClean="0">
                <a:ln w="0"/>
                <a:solidFill>
                  <a:schemeClr val="accent6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Спасибо за внимание!</a:t>
            </a:r>
            <a:endParaRPr lang="ru-RU" sz="4000" b="1" dirty="0">
              <a:ln w="0"/>
              <a:solidFill>
                <a:schemeClr val="accent6">
                  <a:lumMod val="5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6578772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120</TotalTime>
  <Words>173</Words>
  <Application>Microsoft Office PowerPoint</Application>
  <PresentationFormat>Широкоэкранный</PresentationFormat>
  <Paragraphs>33</Paragraphs>
  <Slides>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10" baseType="lpstr">
      <vt:lpstr>Arial</vt:lpstr>
      <vt:lpstr>Arial Black</vt:lpstr>
      <vt:lpstr>Bookman Old Style</vt:lpstr>
      <vt:lpstr>Calibri</vt:lpstr>
      <vt:lpstr>Calibri Light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User</cp:lastModifiedBy>
  <cp:revision>14</cp:revision>
  <dcterms:created xsi:type="dcterms:W3CDTF">2024-10-25T12:35:36Z</dcterms:created>
  <dcterms:modified xsi:type="dcterms:W3CDTF">2024-10-28T01:54:18Z</dcterms:modified>
</cp:coreProperties>
</file>