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B0604020202020204" charset="0"/>
      <p:regular r:id="rId16"/>
    </p:embeddedFont>
    <p:embeddedFont>
      <p:font typeface="Raleway" panose="020B0604020202020204" charset="-52"/>
      <p:regular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011204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Нормативно-правовые основы социального партнерства в России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47770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83846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1B52E6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903565" y="5971103"/>
            <a:ext cx="143351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МТ</a:t>
            </a:r>
            <a:endParaRPr lang="en-US" sz="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88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Трудовой кодекс РФ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599521" y="2451854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Трудовой </a:t>
            </a:r>
            <a:r>
              <a:rPr lang="en-US" sz="175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кодекс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РФ</a:t>
            </a:r>
            <a:r>
              <a:rPr lang="ru-RU" sz="175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является</a:t>
            </a:r>
            <a:r>
              <a:rPr lang="en-US" sz="175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основополагающим документом. Он устанавливает принципы и механизмы взаимодействия сторон социального партнерства.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599521" y="4107537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Кодекс регулирует трудовые договоры, коллективные переговоры и право на забастовку.</a:t>
            </a:r>
            <a:endParaRPr lang="en-US" sz="1750" dirty="0"/>
          </a:p>
        </p:txBody>
      </p:sp>
      <p:sp>
        <p:nvSpPr>
          <p:cNvPr id="1638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s://mir-vital.eu/upload/resize_cache/iblock/02a/1000_1000_1/f20con1ab2lg3wg5cxnon1jnfvyyyaz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9" name="Picture 5" descr="C:\Users\User\Desktop\adHaOxNOBv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2451854"/>
            <a:ext cx="6498210" cy="3442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6317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Принципы социального партнерства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620351" y="3576042"/>
            <a:ext cx="7216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57200" indent="-457200" algn="l">
              <a:lnSpc>
                <a:spcPts val="2850"/>
              </a:lnSpc>
              <a:buFont typeface="+mj-lt"/>
              <a:buAutoNum type="arabicPeriod"/>
            </a:pPr>
            <a:r>
              <a:rPr lang="en-US" sz="20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Равенство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сторон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6620351" y="4194096"/>
            <a:ext cx="7216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</a:pPr>
            <a:r>
              <a:rPr lang="ru-RU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2.   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Уважение</a:t>
            </a:r>
            <a:r>
              <a:rPr lang="en-US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 учет интересов </a:t>
            </a:r>
            <a:r>
              <a:rPr lang="en-US" sz="20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всех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участников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620351" y="4812149"/>
            <a:ext cx="7216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57200" indent="-457200" algn="l">
              <a:lnSpc>
                <a:spcPts val="2850"/>
              </a:lnSpc>
            </a:pPr>
            <a:r>
              <a:rPr lang="ru-RU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3.   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Добровольное</a:t>
            </a:r>
            <a:r>
              <a:rPr lang="en-US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принятие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обязательств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620351" y="5430203"/>
            <a:ext cx="7216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4.   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Контроль</a:t>
            </a:r>
            <a:r>
              <a:rPr lang="en-US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 </a:t>
            </a:r>
            <a:r>
              <a:rPr lang="en-US" sz="20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выполнением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договоренностей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620351" y="6048256"/>
            <a:ext cx="721625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5.   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Ответственность</a:t>
            </a:r>
            <a:r>
              <a:rPr lang="en-US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сторон за </a:t>
            </a:r>
            <a:r>
              <a:rPr lang="en-US" sz="20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нарушение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договоренностей</a:t>
            </a:r>
            <a:endParaRPr lang="en-US" sz="2000" dirty="0"/>
          </a:p>
        </p:txBody>
      </p:sp>
      <p:sp>
        <p:nvSpPr>
          <p:cNvPr id="9" name="Shape 6"/>
          <p:cNvSpPr/>
          <p:nvPr/>
        </p:nvSpPr>
        <p:spPr>
          <a:xfrm>
            <a:off x="6280190" y="3320891"/>
            <a:ext cx="30480" cy="3345418"/>
          </a:xfrm>
          <a:prstGeom prst="rect">
            <a:avLst/>
          </a:prstGeom>
          <a:solidFill>
            <a:srgbClr val="1B1B27"/>
          </a:solidFill>
          <a:ln/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916144" y="432707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Коллективные</a:t>
            </a:r>
            <a:r>
              <a:rPr lang="en-US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договоры заключаются между работодателями и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работниками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3916144" y="5087165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Они</a:t>
            </a:r>
            <a:r>
              <a:rPr lang="en-US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устанавливают условия труда, заработной платы и другие </a:t>
            </a:r>
            <a:r>
              <a:rPr lang="en-US" sz="20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социальные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гарантии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3916144" y="581297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Законодательство</a:t>
            </a:r>
            <a:r>
              <a:rPr lang="en-US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требует проведения </a:t>
            </a:r>
            <a:r>
              <a:rPr lang="en-US" sz="20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коллективных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переговоров</a:t>
            </a:r>
            <a:endParaRPr lang="en-US" sz="2000" dirty="0"/>
          </a:p>
        </p:txBody>
      </p:sp>
      <p:pic>
        <p:nvPicPr>
          <p:cNvPr id="12289" name="Picture 1" descr="C:\Users\User\Desktop\63788dedc906b9c54e9aa70c6513edcf_original.1660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109" y="0"/>
            <a:ext cx="8188779" cy="3825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08628"/>
            <a:ext cx="128714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Федеральное законодательное регулирование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056" y="2281865"/>
            <a:ext cx="3690257" cy="369025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120362" y="602146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На уровне федерального законодательства существует ряд </a:t>
            </a:r>
            <a:r>
              <a:rPr lang="en-US" sz="24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нормативных</a:t>
            </a:r>
            <a:r>
              <a:rPr lang="en-US" sz="2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4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актов</a:t>
            </a:r>
            <a:r>
              <a:rPr lang="ru-RU" sz="24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1120362" y="645806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Они касаются социальной политики, профсоюзов, социальной защиты и страхования.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599521" y="245185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Право на труд закреплено в Конституции РФ (1993 год) в статье 37.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599521" y="338173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Труд свободен, запрещено принуждение к труду.</a:t>
            </a:r>
            <a:endParaRPr lang="en-US" sz="1750" dirty="0"/>
          </a:p>
        </p:txBody>
      </p:sp>
      <p:pic>
        <p:nvPicPr>
          <p:cNvPr id="8193" name="Picture 1" descr="C:\Users\User\Desktop\62724559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56567">
            <a:off x="578158" y="1499513"/>
            <a:ext cx="6350000" cy="6350000"/>
          </a:xfrm>
          <a:prstGeom prst="rect">
            <a:avLst/>
          </a:prstGeom>
          <a:noFill/>
        </p:spPr>
      </p:pic>
      <p:sp>
        <p:nvSpPr>
          <p:cNvPr id="6" name="Text 3"/>
          <p:cNvSpPr/>
          <p:nvPr/>
        </p:nvSpPr>
        <p:spPr>
          <a:xfrm>
            <a:off x="7599521" y="3948708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Гарантируются минимальные размеры оплаты труда и условия безопасности.</a:t>
            </a:r>
            <a:endParaRPr lang="en-US" sz="1750" dirty="0"/>
          </a:p>
        </p:txBody>
      </p:sp>
      <p:sp>
        <p:nvSpPr>
          <p:cNvPr id="2" name="Text 0"/>
          <p:cNvSpPr/>
          <p:nvPr/>
        </p:nvSpPr>
        <p:spPr>
          <a:xfrm>
            <a:off x="793790" y="11988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Конституция РФ</a:t>
            </a:r>
            <a:endParaRPr lang="en-US" sz="44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4154"/>
            <a:ext cx="79076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Государственная поддержка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33" y="2016562"/>
            <a:ext cx="5670590" cy="35046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2116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088823" y="2016562"/>
            <a:ext cx="7809633" cy="12476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ru-RU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 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Государство</a:t>
            </a:r>
            <a:r>
              <a:rPr lang="en-US" sz="2000" dirty="0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поддерживает инициативы </a:t>
            </a:r>
            <a:r>
              <a:rPr lang="en-US" sz="20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социального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партнерства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348529" y="326418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Поддержка реализуется через программы и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фонды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348529" y="452120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Цель – улучшение условий труда и развитие </a:t>
            </a:r>
            <a:r>
              <a:rPr lang="en-US" sz="200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систем</a:t>
            </a:r>
            <a:r>
              <a:rPr lang="en-US" sz="2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2000" dirty="0" err="1" smtClean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обучения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8840"/>
            <a:ext cx="59006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Трипартитный диалог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45185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Важным аспектом является внедрение практики трипартитного диалога.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38173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Включает представителей государства, работодателей и работников.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3116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Позволяет учитывать интересы всех сторон.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521" y="2502932"/>
            <a:ext cx="6244709" cy="42726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42792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Выводы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7686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Нормативно-правовые основы социального партнерства являются важным инструментом.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45781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Они формируют цивилизованные отношения на рынке труда.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793790" y="507587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Необходимо продолжать работу над совершенствованием законодательства.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234</Words>
  <Application>Microsoft Office PowerPoint</Application>
  <PresentationFormat>Произвольный</PresentationFormat>
  <Paragraphs>42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Roboto</vt:lpstr>
      <vt:lpstr>Arial</vt:lpstr>
      <vt:lpstr>Raleway</vt:lpstr>
      <vt:lpstr>Roboto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user205</cp:lastModifiedBy>
  <cp:revision>3</cp:revision>
  <dcterms:created xsi:type="dcterms:W3CDTF">2025-04-07T04:40:41Z</dcterms:created>
  <dcterms:modified xsi:type="dcterms:W3CDTF">2025-04-10T11:04:21Z</dcterms:modified>
</cp:coreProperties>
</file>