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image" Target="../media/image-2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image" Target="../media/image-3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image" Target="../media/image-4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BBC4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40200" y="449775"/>
            <a:ext cx="3983700" cy="1593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2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Обзор сказки о молодильных яблочках
</a:t>
            </a:r>
            <a:endParaRPr lang="en-US" sz="2600" dirty="0"/>
          </a:p>
        </p:txBody>
      </p:sp>
      <p:sp>
        <p:nvSpPr>
          <p:cNvPr id="5" name="Text 1"/>
          <p:cNvSpPr txBox="1"/>
          <p:nvPr/>
        </p:nvSpPr>
        <p:spPr>
          <a:xfrm>
            <a:off x="340200" y="3118500"/>
            <a:ext cx="3766800" cy="17607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Поиски яблок и воды, испытания царевичей, верность, предательство и победа добра.
</a:t>
            </a:r>
            <a:pPr algn="l" indent="0" marL="0">
              <a:lnSpc>
                <a:spcPct val="10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00000"/>
              </a:lnSpc>
              <a:buNone/>
            </a:pPr>
            <a:r>
              <a:rPr lang="en-US" sz="1200" i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Голубцов Игорь Валерьевич, учитель русского языка и литературы МАОУ "Лицей№21"
</a:t>
            </a:r>
            <a:endParaRPr lang="en-US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BBC4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763300" y="1165200"/>
            <a:ext cx="7374600" cy="280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Заключение и поучение сказки
</a:t>
            </a:r>
            <a:pPr algn="l" indent="0" marL="0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15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Сказка подчёркивает ценность доблести, честности и милосердия. Истинные герои обретают справедливое вознаграждение, а зло и предательство получают заслуженное наказание.
</a:t>
            </a:r>
            <a:endParaRPr lang="en-US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AF9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2001" y="501325"/>
            <a:ext cx="3752248" cy="42069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337925" y="1985375"/>
            <a:ext cx="4234200" cy="1929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Старый царь, потерявший здоровье, обещает полцарства тому, кто привезёт молодильные яблоки и живую воду. В путь отправляются его трое сыновей: Фёдор, Василий и Иван.
</a:t>
            </a:r>
            <a:endParaRPr lang="en-US" sz="1400" dirty="0"/>
          </a:p>
        </p:txBody>
      </p:sp>
      <p:sp>
        <p:nvSpPr>
          <p:cNvPr id="7" name="Text 1"/>
          <p:cNvSpPr txBox="1"/>
          <p:nvPr/>
        </p:nvSpPr>
        <p:spPr>
          <a:xfrm>
            <a:off x="337925" y="393900"/>
            <a:ext cx="4366200" cy="946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Завязка: Царь и его сыновья в поисках молодильных яблок
</a:t>
            </a:r>
            <a:endParaRPr lang="en-US" sz="2400" dirty="0"/>
          </a:p>
        </p:txBody>
      </p:sp>
      <p:sp>
        <p:nvSpPr>
          <p:cNvPr id="8" name="Text 2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AF9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04479" y="1167050"/>
            <a:ext cx="3753092" cy="3355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475850" y="393900"/>
            <a:ext cx="8183700" cy="401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Неудачные попытки старших братьев
</a:t>
            </a:r>
            <a:endParaRPr lang="en-US" sz="2400" dirty="0"/>
          </a:p>
        </p:txBody>
      </p:sp>
      <p:sp>
        <p:nvSpPr>
          <p:cNvPr id="7" name="Text 1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</a:t>
            </a:r>
            <a:endParaRPr lang="en-US" sz="1000" dirty="0"/>
          </a:p>
        </p:txBody>
      </p:sp>
      <p:sp>
        <p:nvSpPr>
          <p:cNvPr id="8" name="Text 2"/>
          <p:cNvSpPr txBox="1"/>
          <p:nvPr/>
        </p:nvSpPr>
        <p:spPr>
          <a:xfrm>
            <a:off x="941800" y="1867147"/>
            <a:ext cx="3449700" cy="886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Фёдор, выбрав путь к женитьбе, попадает к коварной девице и оказывается в глубокой яме. Его попытка спасти себя заканчивается пленом.
</a:t>
            </a:r>
            <a:endParaRPr lang="en-US" sz="1100" dirty="0"/>
          </a:p>
        </p:txBody>
      </p:sp>
      <p:sp>
        <p:nvSpPr>
          <p:cNvPr id="9" name="Text 3"/>
          <p:cNvSpPr txBox="1"/>
          <p:nvPr/>
        </p:nvSpPr>
        <p:spPr>
          <a:xfrm>
            <a:off x="941800" y="3005154"/>
            <a:ext cx="3449700" cy="879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Василий следует тем же путем, встречает то же препятствие и вместе с братом остаётся в заточении. Их усилия приводят лишь к провалу.
</a:t>
            </a:r>
            <a:endParaRPr lang="en-US" sz="11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AF9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8525" y="3049689"/>
            <a:ext cx="4070100" cy="1740922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0375" y="3049807"/>
            <a:ext cx="4070100" cy="1740922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418525" y="393900"/>
            <a:ext cx="8262000" cy="33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Иван-царевич и его непростой путь
</a:t>
            </a:r>
            <a:endParaRPr lang="en-US" sz="2400" dirty="0"/>
          </a:p>
        </p:txBody>
      </p:sp>
      <p:sp>
        <p:nvSpPr>
          <p:cNvPr id="8" name="Text 1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</a:t>
            </a:r>
            <a:endParaRPr lang="en-US" sz="1000" dirty="0"/>
          </a:p>
        </p:txBody>
      </p:sp>
      <p:sp>
        <p:nvSpPr>
          <p:cNvPr id="9" name="Text 2"/>
          <p:cNvSpPr txBox="1"/>
          <p:nvPr/>
        </p:nvSpPr>
        <p:spPr>
          <a:xfrm>
            <a:off x="1016463" y="1220754"/>
            <a:ext cx="3206400" cy="1525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Избрание особого коня
</a:t>
            </a:r>
            <a:pPr algn="l" indent="0" marL="0">
              <a:lnSpc>
                <a:spcPct val="1150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15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Ивану трудно выбрать коня, но бабушка-задворенка советует принести старого закованного коня из погреба. Конь оказывается сильным и преданным спутником на пути.
</a:t>
            </a:r>
            <a:endParaRPr lang="en-US" sz="1300" dirty="0"/>
          </a:p>
        </p:txBody>
      </p:sp>
      <p:sp>
        <p:nvSpPr>
          <p:cNvPr id="10" name="Text 3"/>
          <p:cNvSpPr txBox="1"/>
          <p:nvPr/>
        </p:nvSpPr>
        <p:spPr>
          <a:xfrm>
            <a:off x="5274600" y="1220750"/>
            <a:ext cx="3162000" cy="1525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Три встречи с бабами-яга
</a:t>
            </a:r>
            <a:pPr algn="l" indent="0" marL="0">
              <a:lnSpc>
                <a:spcPct val="1150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15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Иван посещает поочерёдно трёх баб-яга, каждая из которых даёт ему совет и подготовку для следующего этапа путешествия, обеспечивая помощь и поддержку в достижении цели.
</a:t>
            </a:r>
            <a:endParaRPr lang="en-US" sz="13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412" y="1631450"/>
            <a:ext cx="8261425" cy="31599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8630400" y="4791400"/>
            <a:ext cx="589800" cy="30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</a:t>
            </a:r>
            <a:endParaRPr lang="en-US" sz="1000" dirty="0"/>
          </a:p>
        </p:txBody>
      </p:sp>
      <p:sp>
        <p:nvSpPr>
          <p:cNvPr id="6" name="Text 1"/>
          <p:cNvSpPr txBox="1"/>
          <p:nvPr/>
        </p:nvSpPr>
        <p:spPr>
          <a:xfrm>
            <a:off x="415925" y="393900"/>
            <a:ext cx="8264400" cy="658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Этапы путешествия Ивана-царевича
</a:t>
            </a:r>
            <a:endParaRPr lang="en-US" sz="2400" dirty="0"/>
          </a:p>
        </p:txBody>
      </p:sp>
      <p:sp>
        <p:nvSpPr>
          <p:cNvPr id="7" name="Text 2"/>
          <p:cNvSpPr txBox="1"/>
          <p:nvPr/>
        </p:nvSpPr>
        <p:spPr>
          <a:xfrm>
            <a:off x="418525" y="1096575"/>
            <a:ext cx="7712700" cy="432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Пошаговый путь героя к молодильным яблокам и живой воде
</a:t>
            </a:r>
            <a:endParaRPr lang="en-US" sz="1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AF9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51800" y="1216545"/>
            <a:ext cx="4392300" cy="3199859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777725" y="1429875"/>
            <a:ext cx="3555600" cy="1141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Иван проникает в терем, похищает яблоки и кувшин с живой водой. При этом он целует спящую Синеглазку, что приводит к началу погони за ним.
</a:t>
            </a:r>
            <a:endParaRPr lang="en-US" sz="1200" dirty="0"/>
          </a:p>
        </p:txBody>
      </p:sp>
      <p:sp>
        <p:nvSpPr>
          <p:cNvPr id="6" name="Text 1"/>
          <p:cNvSpPr txBox="1"/>
          <p:nvPr/>
        </p:nvSpPr>
        <p:spPr>
          <a:xfrm>
            <a:off x="777725" y="3109275"/>
            <a:ext cx="3555600" cy="1141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После изнурительной схватки и примирения Иван и Синеглазка обручаются, но расстаются на три года, подчёркивая глубину их будущих испытаний.
</a:t>
            </a:r>
            <a:endParaRPr lang="en-US" sz="1200" dirty="0"/>
          </a:p>
        </p:txBody>
      </p:sp>
      <p:sp>
        <p:nvSpPr>
          <p:cNvPr id="7" name="Text 2"/>
          <p:cNvSpPr txBox="1"/>
          <p:nvPr/>
        </p:nvSpPr>
        <p:spPr>
          <a:xfrm>
            <a:off x="538925" y="393900"/>
            <a:ext cx="8091600" cy="401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Испытания у Синеглазки
</a:t>
            </a:r>
            <a:endParaRPr lang="en-US" sz="2400" dirty="0"/>
          </a:p>
        </p:txBody>
      </p:sp>
      <p:sp>
        <p:nvSpPr>
          <p:cNvPr id="8" name="Text 3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75" y="977254"/>
            <a:ext cx="4071600" cy="2262442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0575" y="977254"/>
            <a:ext cx="4071600" cy="2262442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8630400" y="4791400"/>
            <a:ext cx="589800" cy="30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7</a:t>
            </a:r>
            <a:endParaRPr lang="en-US" sz="1000" dirty="0"/>
          </a:p>
        </p:txBody>
      </p:sp>
      <p:sp>
        <p:nvSpPr>
          <p:cNvPr id="7" name="Text 1"/>
          <p:cNvSpPr txBox="1"/>
          <p:nvPr/>
        </p:nvSpPr>
        <p:spPr>
          <a:xfrm>
            <a:off x="418525" y="3706575"/>
            <a:ext cx="4071600" cy="108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Иван находит братьев в тёмнице и умыл их живой водой, возвращая им прежнее обличье. Этот акт проявления милосердия показывает его благородство.
</a:t>
            </a:r>
            <a:endParaRPr lang="en-US" sz="900" dirty="0"/>
          </a:p>
        </p:txBody>
      </p:sp>
      <p:sp>
        <p:nvSpPr>
          <p:cNvPr id="8" name="Text 2"/>
          <p:cNvSpPr txBox="1"/>
          <p:nvPr/>
        </p:nvSpPr>
        <p:spPr>
          <a:xfrm>
            <a:off x="418525" y="3273625"/>
            <a:ext cx="40716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Освобождение Фёдора и Василия
</a:t>
            </a:r>
            <a:endParaRPr lang="en-US" sz="1200" dirty="0"/>
          </a:p>
        </p:txBody>
      </p:sp>
      <p:sp>
        <p:nvSpPr>
          <p:cNvPr id="9" name="Text 3"/>
          <p:cNvSpPr txBox="1"/>
          <p:nvPr/>
        </p:nvSpPr>
        <p:spPr>
          <a:xfrm>
            <a:off x="4600575" y="3706575"/>
            <a:ext cx="4071600" cy="108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Однако Фёдор и Василий, желая присвоить славу, крадут яблоки и воду и сбрасывают Ивана в пропасть. Этот поступок обнажает их жадность и коварство.
</a:t>
            </a:r>
            <a:endParaRPr lang="en-US" sz="900" dirty="0"/>
          </a:p>
        </p:txBody>
      </p:sp>
      <p:sp>
        <p:nvSpPr>
          <p:cNvPr id="10" name="Text 4"/>
          <p:cNvSpPr txBox="1"/>
          <p:nvPr/>
        </p:nvSpPr>
        <p:spPr>
          <a:xfrm>
            <a:off x="4600575" y="3273625"/>
            <a:ext cx="40716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Предательство Ивана братьями
</a:t>
            </a:r>
            <a:endParaRPr lang="en-US" sz="1200" dirty="0"/>
          </a:p>
        </p:txBody>
      </p:sp>
      <p:sp>
        <p:nvSpPr>
          <p:cNvPr id="11" name="Text 5"/>
          <p:cNvSpPr txBox="1"/>
          <p:nvPr/>
        </p:nvSpPr>
        <p:spPr>
          <a:xfrm>
            <a:off x="418525" y="393900"/>
            <a:ext cx="8262000" cy="332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Спасение братьев и проявление предательства
</a:t>
            </a:r>
            <a:endParaRPr lang="en-US" sz="2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AF9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0100" y="1863463"/>
            <a:ext cx="4152000" cy="1691329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420100" y="4191525"/>
            <a:ext cx="3554700" cy="246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Текст сказки о молодильных яблочках
</a:t>
            </a:r>
            <a:endParaRPr lang="en-US" sz="1000" dirty="0"/>
          </a:p>
        </p:txBody>
      </p:sp>
      <p:sp>
        <p:nvSpPr>
          <p:cNvPr id="6" name="Text 1"/>
          <p:cNvSpPr txBox="1"/>
          <p:nvPr/>
        </p:nvSpPr>
        <p:spPr>
          <a:xfrm>
            <a:off x="4957350" y="2001700"/>
            <a:ext cx="3696300" cy="1712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50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Таблица отражает различия в поведении трёх царевичей: успех и героизм Ивана против провалов и предательства Фёдора и Василия.
</a:t>
            </a:r>
            <a:pPr algn="l" indent="0" marL="0">
              <a:lnSpc>
                <a:spcPct val="150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50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Иван проявляет истинные качества героя, в отличие от братьев, чьи поступки ведут к потере чести.
</a:t>
            </a:r>
            <a:endParaRPr lang="en-US" sz="1200" dirty="0"/>
          </a:p>
        </p:txBody>
      </p:sp>
      <p:sp>
        <p:nvSpPr>
          <p:cNvPr id="7" name="Text 2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8</a:t>
            </a:r>
            <a:endParaRPr lang="en-US" sz="1000" dirty="0"/>
          </a:p>
        </p:txBody>
      </p:sp>
      <p:sp>
        <p:nvSpPr>
          <p:cNvPr id="8" name="Text 3"/>
          <p:cNvSpPr txBox="1"/>
          <p:nvPr/>
        </p:nvSpPr>
        <p:spPr>
          <a:xfrm>
            <a:off x="420100" y="393900"/>
            <a:ext cx="8493300" cy="772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Сравнительная характеристика поступков братьев
</a:t>
            </a:r>
            <a:endParaRPr lang="en-US" sz="2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AF9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1184" y="952500"/>
            <a:ext cx="4124531" cy="3780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421100" y="393900"/>
            <a:ext cx="8311500" cy="401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Возвращение и финальные события
</a:t>
            </a:r>
            <a:endParaRPr lang="en-US" sz="2400" dirty="0"/>
          </a:p>
        </p:txBody>
      </p:sp>
      <p:sp>
        <p:nvSpPr>
          <p:cNvPr id="5" name="Text 1"/>
          <p:cNvSpPr txBox="1"/>
          <p:nvPr/>
        </p:nvSpPr>
        <p:spPr>
          <a:xfrm>
            <a:off x="8630400" y="4791400"/>
            <a:ext cx="589800" cy="37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9</a:t>
            </a:r>
            <a:endParaRPr lang="en-US" sz="1000" dirty="0"/>
          </a:p>
        </p:txBody>
      </p:sp>
      <p:sp>
        <p:nvSpPr>
          <p:cNvPr id="6" name="Text 2"/>
          <p:cNvSpPr txBox="1"/>
          <p:nvPr/>
        </p:nvSpPr>
        <p:spPr>
          <a:xfrm>
            <a:off x="4545800" y="3070050"/>
            <a:ext cx="3898500" cy="1251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Разрешение конфликта и счастливый конец
</a:t>
            </a:r>
            <a:pPr algn="l" indent="0" marL="0">
              <a:lnSpc>
                <a:spcPct val="115000"/>
              </a:lnSpc>
              <a:buNone/>
            </a:pPr>
            <a:r>
              <a:rPr lang="en-US" sz="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15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Синеглазка с сыновьями находит Ивана, братья каются. Царь воссоединяет семью, наказывает предателей. Начинается пир и свадьба, символизирующие торжество справедливости.
</a:t>
            </a:r>
            <a:endParaRPr lang="en-US" sz="1300" dirty="0"/>
          </a:p>
        </p:txBody>
      </p:sp>
      <p:sp>
        <p:nvSpPr>
          <p:cNvPr id="7" name="Text 3"/>
          <p:cNvSpPr txBox="1"/>
          <p:nvPr/>
        </p:nvSpPr>
        <p:spPr>
          <a:xfrm>
            <a:off x="4545800" y="1262250"/>
            <a:ext cx="3898500" cy="1251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Спасение Ивана-царевича
</a:t>
            </a:r>
            <a:pPr algn="l" indent="0" marL="0">
              <a:lnSpc>
                <a:spcPct val="115000"/>
              </a:lnSpc>
              <a:buNone/>
            </a:pPr>
            <a:r>
              <a:rPr lang="en-US" sz="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l" indent="0" marL="0">
              <a:lnSpc>
                <a:spcPct val="115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Птица Нагай спасает Ивана после падения в пропасть и возвращает его домой, где происходят важные перемены в семье и царстве.
</a:t>
            </a:r>
            <a:endParaRPr lang="en-US" sz="13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2026-04-22T18:31:36Z</dcterms:created>
  <dcterms:modified xsi:type="dcterms:W3CDTF">2026-04-22T18:31:36Z</dcterms:modified>
</cp:coreProperties>
</file>