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57" r:id="rId4"/>
    <p:sldId id="267" r:id="rId5"/>
    <p:sldId id="259" r:id="rId6"/>
    <p:sldId id="264" r:id="rId7"/>
  </p:sldIdLst>
  <p:sldSz cx="14630400" cy="8229600"/>
  <p:notesSz cx="8229600" cy="14630400"/>
  <p:embeddedFontLst>
    <p:embeddedFont>
      <p:font typeface="Brygada 1918" panose="020B0604020202020204" charset="0"/>
      <p:regular r:id="rId9"/>
    </p:embeddedFont>
    <p:embeddedFont>
      <p:font typeface="Brygada 1918 Semi Bold" panose="020B0604020202020204" charset="0"/>
      <p:regular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2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340926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Возможные отрицательные последствия снижения домашнего задания по английскому языку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5693926"/>
            <a:ext cx="7556421" cy="1348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850"/>
              </a:lnSpc>
            </a:pPr>
            <a:endParaRPr lang="en-US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279DD-4D92-092F-F9BD-30415F6AC708}"/>
              </a:ext>
            </a:extLst>
          </p:cNvPr>
          <p:cNvSpPr txBox="1"/>
          <p:nvPr/>
        </p:nvSpPr>
        <p:spPr>
          <a:xfrm>
            <a:off x="433137" y="497305"/>
            <a:ext cx="1065195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3200" dirty="0"/>
              <a:t>Я. А. Коменский: </a:t>
            </a:r>
            <a:r>
              <a:rPr lang="ru-RU" sz="3200" i="1" dirty="0"/>
              <a:t>«Ни один день юношество не должно заниматься более шести часов, и притом только в классе; на дом ничего не следует задавать, кроме того, что имеет отношение к развлечениям и домашним услугам».</a:t>
            </a:r>
            <a:endParaRPr lang="en-US" sz="3200" i="1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682BE6-033E-7691-EB25-7A0437EC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450" y="206115"/>
            <a:ext cx="2976813" cy="3908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2B8A6-2F71-AFCE-1128-22B1A11F39D5}"/>
              </a:ext>
            </a:extLst>
          </p:cNvPr>
          <p:cNvSpPr txBox="1"/>
          <p:nvPr/>
        </p:nvSpPr>
        <p:spPr>
          <a:xfrm>
            <a:off x="4068729" y="4716380"/>
            <a:ext cx="103691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Н. К. Крупская: </a:t>
            </a:r>
            <a:r>
              <a:rPr lang="ru-RU" sz="3200" i="1" dirty="0"/>
              <a:t>«Нам надо научить подрастающее поколение самостоятельно овладевать знанием. Задание  уроков на дом должно помогать вооружению ребят умением самостоятельно учиться».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25D8D-B8A8-AB31-362A-C71596AB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" y="3891164"/>
            <a:ext cx="2961824" cy="40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3369" y="37334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Домашнее задание: необходимость или бремя?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985882" y="2629257"/>
            <a:ext cx="30905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40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Традиционный взгляд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128659" y="3350431"/>
            <a:ext cx="6804949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Домашнее 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задание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служит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не только для закрепления пройденного материала, но и для культивирования таких важных качеств, как </a:t>
            </a:r>
            <a:r>
              <a:rPr lang="en-US" sz="3200" b="1" dirty="0" err="1"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самостоятельность</a:t>
            </a:r>
            <a:r>
              <a:rPr lang="en-US" sz="3200" b="1" dirty="0"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и</a:t>
            </a:r>
            <a:r>
              <a:rPr lang="ru-RU" sz="3200" b="1" dirty="0"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sz="3200" b="1" dirty="0" err="1"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ответственность</a:t>
            </a:r>
            <a:r>
              <a:rPr lang="en-US" sz="3200" b="1" dirty="0"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в 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обучении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.</a:t>
            </a:r>
            <a:r>
              <a:rPr lang="ru-RU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Это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время, когда ученик один на один с материалом углубляет свои знания.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9308030" y="2592360"/>
            <a:ext cx="33364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40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Современные опасения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7696794" y="3341778"/>
            <a:ext cx="677648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Однако в последнее время наблюдается тенденция к снижению объемов домашних заданий, что вызывает серьезные опасения в 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педагогическом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сообществе</a:t>
            </a:r>
            <a:r>
              <a:rPr lang="ru-RU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. Т</a:t>
            </a:r>
            <a:r>
              <a:rPr lang="en-US" sz="3200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акой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подход может </a:t>
            </a:r>
            <a:r>
              <a:rPr lang="en-US" sz="3200" b="1" dirty="0"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негативно сказаться на качестве </a:t>
            </a:r>
            <a:r>
              <a:rPr lang="en-US" sz="32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усвоения знаний, особенно в изучении иностранных языков, требующих постоянной практики.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33F927-2EEC-138C-292B-FE9A4C6FC620}"/>
              </a:ext>
            </a:extLst>
          </p:cNvPr>
          <p:cNvSpPr txBox="1"/>
          <p:nvPr/>
        </p:nvSpPr>
        <p:spPr>
          <a:xfrm>
            <a:off x="94593" y="110359"/>
            <a:ext cx="14441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С 1 сентября 2025 года</a:t>
            </a:r>
            <a:r>
              <a:rPr lang="ru-RU" sz="2800" dirty="0"/>
              <a:t> вступает в силу приказ Министерства просвещения Российской Федерации №704, где уточнены нормы по выполнению домашнего задания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B5FE996-C782-55A0-B41A-0319AA8FE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7504"/>
              </p:ext>
            </p:extLst>
          </p:nvPr>
        </p:nvGraphicFramePr>
        <p:xfrm>
          <a:off x="1135117" y="1573049"/>
          <a:ext cx="1234440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85272715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102308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До 1 сентября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С 1 сентября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0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2-3 классах – 1,5 ч 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4-5 классах – 2 ч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6-8 классах – 2,5 ч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9-11 классах – до 3,5 ч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1 классе - 1 ч (необязательно) 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2-3 классах -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 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4-5 классах -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6-8 классах 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9-11 классах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</a:t>
                      </a:r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</a:t>
                      </a:r>
                    </a:p>
                    <a:p>
                      <a:endParaRPr lang="ru-RU" sz="2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ЭСО – 20-35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27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73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9333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658981EE-7373-00EE-4EC0-EF25F0A68D7F}"/>
              </a:ext>
            </a:extLst>
          </p:cNvPr>
          <p:cNvSpPr/>
          <p:nvPr/>
        </p:nvSpPr>
        <p:spPr>
          <a:xfrm>
            <a:off x="1452798" y="141295"/>
            <a:ext cx="13794826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36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Снижение домашнего задания = снижение навыков?</a:t>
            </a:r>
            <a:endParaRPr lang="en-US" sz="3600" b="1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84159BA-0F0B-2DD3-9A9E-FBB9DFC0E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19319"/>
              </p:ext>
            </p:extLst>
          </p:nvPr>
        </p:nvGraphicFramePr>
        <p:xfrm>
          <a:off x="378372" y="850074"/>
          <a:ext cx="13794826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7413">
                  <a:extLst>
                    <a:ext uri="{9D8B030D-6E8A-4147-A177-3AD203B41FA5}">
                      <a16:colId xmlns:a16="http://schemas.microsoft.com/office/drawing/2014/main" val="3399928153"/>
                    </a:ext>
                  </a:extLst>
                </a:gridCol>
                <a:gridCol w="6897413">
                  <a:extLst>
                    <a:ext uri="{9D8B030D-6E8A-4147-A177-3AD203B41FA5}">
                      <a16:colId xmlns:a16="http://schemas.microsoft.com/office/drawing/2014/main" val="2401636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58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знаний и навыков.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37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Непрерывность практики языка.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38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к ВПР, экзаменам.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09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Возможность обнаружить непонятый материал и устранить пробелы.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2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Тренировка письменного навыка.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4384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1B9EB8-D5E6-CE0E-A95E-B495DD17633C}"/>
              </a:ext>
            </a:extLst>
          </p:cNvPr>
          <p:cNvSpPr txBox="1"/>
          <p:nvPr/>
        </p:nvSpPr>
        <p:spPr>
          <a:xfrm>
            <a:off x="7173310" y="1427678"/>
            <a:ext cx="6500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Потеря</a:t>
            </a:r>
            <a:r>
              <a:rPr lang="en-US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возможност</a:t>
            </a:r>
            <a:r>
              <a:rPr lang="ru-RU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и</a:t>
            </a:r>
            <a:r>
              <a:rPr lang="en-US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углубить</a:t>
            </a:r>
            <a:r>
              <a:rPr lang="en-US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понимание</a:t>
            </a:r>
            <a:r>
              <a:rPr lang="en-US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запомнить</a:t>
            </a:r>
            <a:r>
              <a:rPr lang="en-US" sz="2400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новые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слова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и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грамматические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структуры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D0A15-156A-25FC-625D-31FD5B5AFC23}"/>
              </a:ext>
            </a:extLst>
          </p:cNvPr>
          <p:cNvSpPr txBox="1"/>
          <p:nvPr/>
        </p:nvSpPr>
        <p:spPr>
          <a:xfrm>
            <a:off x="7275785" y="3661059"/>
            <a:ext cx="6653048" cy="118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ru-RU" sz="24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Отсутствие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системны</a:t>
            </a:r>
            <a:r>
              <a:rPr lang="ru-RU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х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знани</a:t>
            </a:r>
            <a:r>
              <a:rPr lang="ru-RU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й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и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уверенно</a:t>
            </a:r>
            <a:r>
              <a:rPr lang="ru-RU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го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владени</a:t>
            </a:r>
            <a:r>
              <a:rPr lang="ru-RU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я</a:t>
            </a:r>
            <a:r>
              <a:rPr lang="en-US" sz="2400" i="1" dirty="0"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языком</a:t>
            </a:r>
            <a:r>
              <a:rPr lang="ru-RU" sz="24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, которые требуются при сдаче ВПР и экзаменов.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59E3E-37C9-9295-6F02-A8D24E621D1A}"/>
              </a:ext>
            </a:extLst>
          </p:cNvPr>
          <p:cNvSpPr txBox="1"/>
          <p:nvPr/>
        </p:nvSpPr>
        <p:spPr>
          <a:xfrm>
            <a:off x="7275785" y="5002503"/>
            <a:ext cx="6653048" cy="44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ru-RU" sz="24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Трудности при восприятии </a:t>
            </a:r>
            <a:r>
              <a:rPr lang="ru-RU" sz="2400" i="1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нового материала</a:t>
            </a:r>
            <a:r>
              <a:rPr lang="ru-RU" sz="24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F33AB-6553-BB63-DC4A-7CCE6112A2A2}"/>
              </a:ext>
            </a:extLst>
          </p:cNvPr>
          <p:cNvSpPr txBox="1"/>
          <p:nvPr/>
        </p:nvSpPr>
        <p:spPr>
          <a:xfrm>
            <a:off x="7275785" y="2714875"/>
            <a:ext cx="610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Снижение </a:t>
            </a:r>
            <a:r>
              <a:rPr lang="ru-RU" sz="2400" i="1" dirty="0"/>
              <a:t>уровня владения </a:t>
            </a:r>
            <a:r>
              <a:rPr lang="ru-RU" sz="2400" dirty="0"/>
              <a:t>иностранным языком.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79AFB-F800-0584-B204-2A47493B0730}"/>
              </a:ext>
            </a:extLst>
          </p:cNvPr>
          <p:cNvSpPr txBox="1"/>
          <p:nvPr/>
        </p:nvSpPr>
        <p:spPr>
          <a:xfrm>
            <a:off x="7336478" y="5881295"/>
            <a:ext cx="633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уровня сформированности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2348" y="700921"/>
            <a:ext cx="5675590" cy="6181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85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Баланс — ключ к успеху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1600795" y="3000613"/>
            <a:ext cx="2433280" cy="494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85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20%</a:t>
            </a:r>
            <a:endParaRPr lang="en-US" sz="3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38" y="1764149"/>
            <a:ext cx="2967514" cy="296751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81031" y="4978837"/>
            <a:ext cx="247292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 Semi Bold" pitchFamily="34" charset="-122"/>
                <a:cs typeface="Times New Roman" panose="02020603050405020304" pitchFamily="18" charset="0"/>
              </a:rPr>
              <a:t>Разумный объем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098381" y="3000613"/>
            <a:ext cx="2433280" cy="494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85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10-20</a:t>
            </a:r>
            <a:endParaRPr lang="en-US" sz="38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324" y="1764149"/>
            <a:ext cx="2967514" cy="296751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078617" y="4978837"/>
            <a:ext cx="247292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 Semi Bold" pitchFamily="34" charset="-122"/>
                <a:cs typeface="Times New Roman" panose="02020603050405020304" pitchFamily="18" charset="0"/>
              </a:rPr>
              <a:t>Начальные классы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0596086" y="3000613"/>
            <a:ext cx="2433280" cy="494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385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Качество</a:t>
            </a:r>
            <a:endParaRPr lang="en-US" sz="38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029" y="1764149"/>
            <a:ext cx="2967514" cy="296751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576322" y="4978837"/>
            <a:ext cx="2472928" cy="3090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 Semi Bold" pitchFamily="34" charset="-122"/>
                <a:cs typeface="Times New Roman" panose="02020603050405020304" pitchFamily="18" charset="0"/>
              </a:rPr>
              <a:t>Приоритет качества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313976" y="6307157"/>
            <a:ext cx="13245703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Главное — найти баланс, который позволит ученикам эффективно </a:t>
            </a:r>
            <a:r>
              <a:rPr lang="en-US" sz="3200" dirty="0" err="1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усваивать</a:t>
            </a: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ts val="2450"/>
              </a:lnSpc>
              <a:buNone/>
            </a:pPr>
            <a:r>
              <a:rPr lang="en-US" sz="3200" dirty="0" err="1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материал</a:t>
            </a: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не</a:t>
            </a: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перегружая</a:t>
            </a:r>
            <a:r>
              <a:rPr lang="en-US" sz="3200" dirty="0">
                <a:solidFill>
                  <a:srgbClr val="403011"/>
                </a:solidFill>
                <a:latin typeface="Times New Roman" panose="02020603050405020304" pitchFamily="18" charset="0"/>
                <a:ea typeface="Brygada 1918" pitchFamily="34" charset="-122"/>
                <a:cs typeface="Times New Roman" panose="02020603050405020304" pitchFamily="18" charset="0"/>
              </a:rPr>
              <a:t> и сохраняя интерес к предмету</a:t>
            </a:r>
            <a:r>
              <a:rPr lang="en-US" sz="155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388</Words>
  <Application>Microsoft Office PowerPoint</Application>
  <PresentationFormat>Произвольный</PresentationFormat>
  <Paragraphs>55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Brygada 1918 Semi Bold</vt:lpstr>
      <vt:lpstr>Brygada 1918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Виктория Куликовская</dc:creator>
  <cp:lastModifiedBy>Виктория Куликовская</cp:lastModifiedBy>
  <cp:revision>3</cp:revision>
  <dcterms:created xsi:type="dcterms:W3CDTF">2025-08-25T04:29:35Z</dcterms:created>
  <dcterms:modified xsi:type="dcterms:W3CDTF">2025-08-26T10:43:55Z</dcterms:modified>
</cp:coreProperties>
</file>