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99" r:id="rId3"/>
    <p:sldId id="300" r:id="rId4"/>
    <p:sldId id="301" r:id="rId5"/>
    <p:sldId id="259" r:id="rId6"/>
    <p:sldId id="260" r:id="rId7"/>
    <p:sldId id="261" r:id="rId8"/>
    <p:sldId id="266" r:id="rId9"/>
    <p:sldId id="263" r:id="rId10"/>
    <p:sldId id="264" r:id="rId11"/>
    <p:sldId id="267" r:id="rId12"/>
    <p:sldId id="268" r:id="rId13"/>
    <p:sldId id="279" r:id="rId14"/>
    <p:sldId id="284" r:id="rId15"/>
    <p:sldId id="289" r:id="rId16"/>
    <p:sldId id="290" r:id="rId17"/>
    <p:sldId id="281" r:id="rId18"/>
    <p:sldId id="286" r:id="rId19"/>
    <p:sldId id="291" r:id="rId20"/>
    <p:sldId id="292" r:id="rId21"/>
    <p:sldId id="293" r:id="rId22"/>
    <p:sldId id="294" r:id="rId23"/>
    <p:sldId id="295" r:id="rId24"/>
    <p:sldId id="296" r:id="rId25"/>
    <p:sldId id="282" r:id="rId26"/>
    <p:sldId id="287" r:id="rId27"/>
    <p:sldId id="297" r:id="rId28"/>
    <p:sldId id="298" r:id="rId29"/>
    <p:sldId id="280" r:id="rId30"/>
    <p:sldId id="285" r:id="rId31"/>
    <p:sldId id="283" r:id="rId32"/>
    <p:sldId id="288" r:id="rId3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2D2B9"/>
    <a:srgbClr val="5B9BD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720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0BD24-288B-477A-A8CB-E2E98B00B45D}" type="datetimeFigureOut">
              <a:rPr lang="ru-RU" smtClean="0"/>
              <a:pPr/>
              <a:t>пн 29.07.24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45C62-BE15-441E-97A6-FA1B1C49CA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5458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45C62-BE15-441E-97A6-FA1B1C49CA9C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994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02C5-365C-40A1-803A-CEB6248147A1}" type="datetimeFigureOut">
              <a:rPr lang="ru-RU" smtClean="0"/>
              <a:pPr/>
              <a:t>пн 29.07.24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8EB7-306E-4BEB-9F79-D1F7A0519D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7583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02C5-365C-40A1-803A-CEB6248147A1}" type="datetimeFigureOut">
              <a:rPr lang="ru-RU" smtClean="0"/>
              <a:pPr/>
              <a:t>пн 29.07.24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8EB7-306E-4BEB-9F79-D1F7A0519D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0178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02C5-365C-40A1-803A-CEB6248147A1}" type="datetimeFigureOut">
              <a:rPr lang="ru-RU" smtClean="0"/>
              <a:pPr/>
              <a:t>пн 29.07.24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8EB7-306E-4BEB-9F79-D1F7A0519D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6452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02C5-365C-40A1-803A-CEB6248147A1}" type="datetimeFigureOut">
              <a:rPr lang="ru-RU" smtClean="0"/>
              <a:pPr/>
              <a:t>пн 29.07.24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8EB7-306E-4BEB-9F79-D1F7A0519D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0662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02C5-365C-40A1-803A-CEB6248147A1}" type="datetimeFigureOut">
              <a:rPr lang="ru-RU" smtClean="0"/>
              <a:pPr/>
              <a:t>пн 29.07.24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8EB7-306E-4BEB-9F79-D1F7A0519D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9985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02C5-365C-40A1-803A-CEB6248147A1}" type="datetimeFigureOut">
              <a:rPr lang="ru-RU" smtClean="0"/>
              <a:pPr/>
              <a:t>пн 29.07.24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8EB7-306E-4BEB-9F79-D1F7A0519D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1276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02C5-365C-40A1-803A-CEB6248147A1}" type="datetimeFigureOut">
              <a:rPr lang="ru-RU" smtClean="0"/>
              <a:pPr/>
              <a:t>пн 29.07.24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8EB7-306E-4BEB-9F79-D1F7A0519D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1487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02C5-365C-40A1-803A-CEB6248147A1}" type="datetimeFigureOut">
              <a:rPr lang="ru-RU" smtClean="0"/>
              <a:pPr/>
              <a:t>пн 29.07.24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8EB7-306E-4BEB-9F79-D1F7A0519D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3752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02C5-365C-40A1-803A-CEB6248147A1}" type="datetimeFigureOut">
              <a:rPr lang="ru-RU" smtClean="0"/>
              <a:pPr/>
              <a:t>пн 29.07.24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8EB7-306E-4BEB-9F79-D1F7A0519D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9655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02C5-365C-40A1-803A-CEB6248147A1}" type="datetimeFigureOut">
              <a:rPr lang="ru-RU" smtClean="0"/>
              <a:pPr/>
              <a:t>пн 29.07.24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8EB7-306E-4BEB-9F79-D1F7A0519D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744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02C5-365C-40A1-803A-CEB6248147A1}" type="datetimeFigureOut">
              <a:rPr lang="ru-RU" smtClean="0"/>
              <a:pPr/>
              <a:t>пн 29.07.24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8EB7-306E-4BEB-9F79-D1F7A0519D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2155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D2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F02C5-365C-40A1-803A-CEB6248147A1}" type="datetimeFigureOut">
              <a:rPr lang="ru-RU" smtClean="0"/>
              <a:pPr/>
              <a:t>пн 29.07.24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A8EB7-306E-4BEB-9F79-D1F7A0519D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3083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23.xml"/><Relationship Id="rId3" Type="http://schemas.openxmlformats.org/officeDocument/2006/relationships/slide" Target="slide13.xml"/><Relationship Id="rId7" Type="http://schemas.openxmlformats.org/officeDocument/2006/relationships/slide" Target="slide21.xml"/><Relationship Id="rId12" Type="http://schemas.openxmlformats.org/officeDocument/2006/relationships/slide" Target="slide3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11" Type="http://schemas.openxmlformats.org/officeDocument/2006/relationships/slide" Target="slide29.xml"/><Relationship Id="rId5" Type="http://schemas.openxmlformats.org/officeDocument/2006/relationships/slide" Target="slide17.xml"/><Relationship Id="rId10" Type="http://schemas.openxmlformats.org/officeDocument/2006/relationships/slide" Target="slide27.xml"/><Relationship Id="rId4" Type="http://schemas.openxmlformats.org/officeDocument/2006/relationships/slide" Target="slide15.xml"/><Relationship Id="rId9" Type="http://schemas.openxmlformats.org/officeDocument/2006/relationships/slide" Target="slide2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58406" y="0"/>
            <a:ext cx="648886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84140" y="902426"/>
            <a:ext cx="10072255" cy="1690255"/>
          </a:xfrm>
        </p:spPr>
        <p:txBody>
          <a:bodyPr>
            <a:noAutofit/>
          </a:bodyPr>
          <a:lstStyle/>
          <a:p>
            <a:pPr algn="l"/>
            <a:r>
              <a:rPr lang="ru-RU" sz="4800" dirty="0" smtClean="0">
                <a:solidFill>
                  <a:srgbClr val="C00000"/>
                </a:solidFill>
                <a:latin typeface="Impact" panose="020B0806030902050204" pitchFamily="34" charset="0"/>
                <a:ea typeface="Verdana" panose="020B0604030504040204" pitchFamily="34" charset="0"/>
              </a:rPr>
              <a:t>СЕКРЕТЫ </a:t>
            </a:r>
            <a:r>
              <a:rPr lang="ru-RU" sz="4800" dirty="0" smtClean="0">
                <a:solidFill>
                  <a:srgbClr val="C00000"/>
                </a:solidFill>
                <a:latin typeface="Impact" panose="020B0806030902050204" pitchFamily="34" charset="0"/>
                <a:ea typeface="Verdana" panose="020B0604030504040204" pitchFamily="34" charset="0"/>
              </a:rPr>
              <a:t/>
            </a:r>
            <a:br>
              <a:rPr lang="ru-RU" sz="4800" dirty="0" smtClean="0">
                <a:solidFill>
                  <a:srgbClr val="C00000"/>
                </a:solidFill>
                <a:latin typeface="Impact" panose="020B0806030902050204" pitchFamily="34" charset="0"/>
                <a:ea typeface="Verdana" panose="020B0604030504040204" pitchFamily="34" charset="0"/>
              </a:rPr>
            </a:br>
            <a:r>
              <a:rPr lang="ru-RU" sz="4800" dirty="0" smtClean="0">
                <a:solidFill>
                  <a:srgbClr val="C00000"/>
                </a:solidFill>
                <a:latin typeface="Impact" panose="020B0806030902050204" pitchFamily="34" charset="0"/>
                <a:ea typeface="Verdana" panose="020B0604030504040204" pitchFamily="34" charset="0"/>
              </a:rPr>
              <a:t>ФИНАНСОВОЙ</a:t>
            </a:r>
            <a:br>
              <a:rPr lang="ru-RU" sz="4800" dirty="0" smtClean="0">
                <a:solidFill>
                  <a:srgbClr val="C00000"/>
                </a:solidFill>
                <a:latin typeface="Impact" panose="020B0806030902050204" pitchFamily="34" charset="0"/>
                <a:ea typeface="Verdana" panose="020B0604030504040204" pitchFamily="34" charset="0"/>
              </a:rPr>
            </a:br>
            <a:r>
              <a:rPr lang="ru-RU" sz="4800" dirty="0" smtClean="0">
                <a:solidFill>
                  <a:srgbClr val="C00000"/>
                </a:solidFill>
                <a:latin typeface="Impact" panose="020B0806030902050204" pitchFamily="34" charset="0"/>
                <a:ea typeface="Verdana" panose="020B0604030504040204" pitchFamily="34" charset="0"/>
              </a:rPr>
              <a:t> </a:t>
            </a:r>
            <a:r>
              <a:rPr lang="ru-RU" sz="4800" dirty="0" smtClean="0">
                <a:solidFill>
                  <a:srgbClr val="C00000"/>
                </a:solidFill>
                <a:latin typeface="Impact" panose="020B0806030902050204" pitchFamily="34" charset="0"/>
                <a:ea typeface="Verdana" panose="020B0604030504040204" pitchFamily="34" charset="0"/>
              </a:rPr>
              <a:t>ГРАМОТНОСТИ</a:t>
            </a:r>
            <a:endParaRPr lang="ru-RU" sz="4800" dirty="0">
              <a:solidFill>
                <a:srgbClr val="C00000"/>
              </a:solidFill>
              <a:latin typeface="Impact" panose="020B080603090205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116576" y="3122422"/>
            <a:ext cx="3716698" cy="1364961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обучающаяся 8«А» класса </a:t>
            </a:r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Шайдурова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Мария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/>
          <a:srcRect t="7558" r="4191" b="5923"/>
          <a:stretch/>
        </p:blipFill>
        <p:spPr>
          <a:xfrm>
            <a:off x="1259116" y="2813758"/>
            <a:ext cx="3214412" cy="3732505"/>
          </a:xfrm>
          <a:prstGeom prst="rect">
            <a:avLst/>
          </a:prstGeom>
        </p:spPr>
      </p:pic>
      <p:sp>
        <p:nvSpPr>
          <p:cNvPr id="7" name="Овал 6"/>
          <p:cNvSpPr/>
          <p:nvPr/>
        </p:nvSpPr>
        <p:spPr>
          <a:xfrm>
            <a:off x="168813" y="1083212"/>
            <a:ext cx="1144170" cy="109728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8131608" y="4729735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</a:t>
            </a:r>
            <a:endParaRPr lang="ru-RU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Топоркова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Светлана Викторовна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79248" y="1091978"/>
            <a:ext cx="51058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latin typeface="Impact" panose="020B0806030902050204" pitchFamily="34" charset="0"/>
                <a:ea typeface="Verdana" panose="020B0604030504040204" pitchFamily="34" charset="0"/>
              </a:rPr>
              <a:t>ДЛЯ ШКОЛЬНИКОВ!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270839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правильно выбрать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7630551" cy="435133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ставка не всегда гарантирует самые выгодные условия. Возможно, её могут одобрить, только если вы согласитесь купить дорогую страховку.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Оцените, сколько вы готовы платить по кредиту. Чем меньше срок — тем меньше переплата, но ежемесячный платёж при этом намного больше.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Посчитайте переплату. Бывает, что с низкой ставкой переплата по кредиту больше, чем с высокой.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берите первый попавшийся кредит, даже если его хвалят в интернете. Посмотрите разные предложения, почитайте отзывы о банках.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10803988" y="6006905"/>
            <a:ext cx="1097280" cy="6189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qrcoder.ru/code/?https%3A%2F%2Fwww.banki.ru%2Fnews%2Fdaytheme%2F%3Fid%3D10973932&amp;4&amp;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88559" y="505900"/>
            <a:ext cx="2615760" cy="2615760"/>
          </a:xfrm>
          <a:prstGeom prst="rect">
            <a:avLst/>
          </a:prstGeom>
          <a:noFill/>
        </p:spPr>
      </p:pic>
      <p:pic>
        <p:nvPicPr>
          <p:cNvPr id="1028" name="Picture 4" descr="http://qrcoder.ru/code/?https%3A%2F%2Fwww.sberbank.ru%2Fru%2Fperson%2Fblog%2Fkak-vybrat-kredit&amp;4&amp;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02627" y="3305371"/>
            <a:ext cx="2559490" cy="25594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6191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96636" y="272039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Impact" panose="020B0806030902050204" pitchFamily="34" charset="0"/>
              </a:rPr>
              <a:t>СВОЯ ИГРА</a:t>
            </a:r>
            <a:endParaRPr lang="ru-RU" sz="8000" dirty="0">
              <a:solidFill>
                <a:srgbClr val="C0000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709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D2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t">
              <a:buNone/>
            </a:pPr>
            <a:endParaRPr lang="ru-RU" dirty="0"/>
          </a:p>
          <a:p>
            <a:pPr marL="0" indent="0" fontAlgn="t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5011266"/>
              </p:ext>
            </p:extLst>
          </p:nvPr>
        </p:nvGraphicFramePr>
        <p:xfrm>
          <a:off x="0" y="1"/>
          <a:ext cx="12192000" cy="685799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189858719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69476228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1070457741"/>
                    </a:ext>
                  </a:extLst>
                </a:gridCol>
              </a:tblGrid>
              <a:tr h="149758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 Black" panose="020B0A04020102020204" pitchFamily="34" charset="0"/>
                        </a:rPr>
                        <a:t>Как достичь финансовой грамотности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5</a:t>
                      </a:r>
                      <a:endParaRPr lang="ru-RU" sz="4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hlinkClick r:id="rId4" action="ppaction://hlinksldjump"/>
                        </a:rPr>
                        <a:t>10</a:t>
                      </a:r>
                      <a:endParaRPr lang="ru-RU" sz="4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8784768"/>
                  </a:ext>
                </a:extLst>
              </a:tr>
              <a:tr h="86765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 Black" panose="020B0A04020102020204" pitchFamily="34" charset="0"/>
                        </a:rPr>
                        <a:t>Как экономить дома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hlinkClick r:id="rId5" action="ppaction://hlinksldjump"/>
                        </a:rPr>
                        <a:t>5</a:t>
                      </a:r>
                      <a:endParaRPr lang="ru-RU" sz="4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hlinkClick r:id="rId6" action="ppaction://hlinksldjump"/>
                        </a:rPr>
                        <a:t>10</a:t>
                      </a:r>
                      <a:endParaRPr lang="ru-RU" sz="4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68463706"/>
                  </a:ext>
                </a:extLst>
              </a:tr>
              <a:tr h="149758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 Black" panose="020B0A04020102020204" pitchFamily="34" charset="0"/>
                        </a:rPr>
                        <a:t>Что делать, если наступит страховой случай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hlinkClick r:id="rId7" action="ppaction://hlinksldjump"/>
                        </a:rPr>
                        <a:t>5</a:t>
                      </a:r>
                      <a:endParaRPr lang="ru-RU" sz="4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hlinkClick r:id="rId8" action="ppaction://hlinksldjump"/>
                        </a:rPr>
                        <a:t>10</a:t>
                      </a:r>
                      <a:endParaRPr lang="ru-RU" sz="4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8743440"/>
                  </a:ext>
                </a:extLst>
              </a:tr>
              <a:tr h="149758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 Black" panose="020B0A04020102020204" pitchFamily="34" charset="0"/>
                        </a:rPr>
                        <a:t>Как защитить себя от мошенников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hlinkClick r:id="rId9" action="ppaction://hlinksldjump"/>
                        </a:rPr>
                        <a:t>5</a:t>
                      </a:r>
                      <a:endParaRPr lang="ru-RU" sz="4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hlinkClick r:id="rId10" action="ppaction://hlinksldjump"/>
                        </a:rPr>
                        <a:t>10</a:t>
                      </a:r>
                      <a:endParaRPr lang="ru-RU" sz="4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0679865"/>
                  </a:ext>
                </a:extLst>
              </a:tr>
              <a:tr h="149758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 Black" panose="020B0A04020102020204" pitchFamily="34" charset="0"/>
                        </a:rPr>
                        <a:t>Как правильно выбрать кредит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hlinkClick r:id="rId11" action="ppaction://hlinksldjump"/>
                        </a:rPr>
                        <a:t>5</a:t>
                      </a:r>
                      <a:endParaRPr lang="ru-RU" sz="4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hlinkClick r:id="rId12" action="ppaction://hlinksldjump"/>
                        </a:rPr>
                        <a:t>10</a:t>
                      </a:r>
                      <a:endParaRPr lang="ru-RU" sz="4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298002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4951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2606" y="1828165"/>
            <a:ext cx="10515600" cy="1325563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шаг к достижению финансовой грамотности…</a:t>
            </a:r>
            <a:endParaRPr lang="ru-RU" dirty="0"/>
          </a:p>
        </p:txBody>
      </p:sp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3151162" y="3587261"/>
            <a:ext cx="5458265" cy="171625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Посмотреть ответ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7" name="Рисунок 6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68258" y="5981533"/>
            <a:ext cx="1115665" cy="658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1814732" y="1674055"/>
            <a:ext cx="8440616" cy="3137096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Arial Black" pitchFamily="34" charset="0"/>
              </a:rPr>
              <a:t>Финансовое планирование</a:t>
            </a:r>
            <a:endParaRPr lang="ru-RU" sz="5400" dirty="0"/>
          </a:p>
        </p:txBody>
      </p:sp>
      <p:pic>
        <p:nvPicPr>
          <p:cNvPr id="3" name="Рисунок 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68258" y="5981533"/>
            <a:ext cx="1115665" cy="658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2606" y="182816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бюджет?</a:t>
            </a:r>
            <a:endParaRPr lang="ru-RU" sz="6600" dirty="0"/>
          </a:p>
        </p:txBody>
      </p:sp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3151162" y="3587261"/>
            <a:ext cx="5458265" cy="171625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Посмотреть ответ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7" name="Рисунок 6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68258" y="5981533"/>
            <a:ext cx="1115665" cy="658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1814732" y="1674055"/>
            <a:ext cx="8440616" cy="3137096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Arial Black" pitchFamily="34" charset="0"/>
              </a:rPr>
              <a:t>План доходов и расходов</a:t>
            </a:r>
            <a:endParaRPr lang="ru-RU" sz="5400" dirty="0"/>
          </a:p>
        </p:txBody>
      </p:sp>
      <p:pic>
        <p:nvPicPr>
          <p:cNvPr id="3" name="Рисунок 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68258" y="5981533"/>
            <a:ext cx="1115665" cy="658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16146" y="475176"/>
            <a:ext cx="983800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Какую привычку нужно завести при умывании и чистке зубов?</a:t>
            </a:r>
            <a:endParaRPr lang="ru-RU" sz="5400" dirty="0"/>
          </a:p>
        </p:txBody>
      </p:sp>
      <p:sp>
        <p:nvSpPr>
          <p:cNvPr id="3" name="Овал 2">
            <a:hlinkClick r:id="rId2" action="ppaction://hlinksldjump"/>
          </p:cNvPr>
          <p:cNvSpPr/>
          <p:nvPr/>
        </p:nvSpPr>
        <p:spPr>
          <a:xfrm>
            <a:off x="3151162" y="3587261"/>
            <a:ext cx="5458265" cy="171625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Посмотреть ответ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1814732" y="1674055"/>
            <a:ext cx="8440616" cy="3137096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Arial Black" pitchFamily="34" charset="0"/>
              </a:rPr>
              <a:t>Выключать воду</a:t>
            </a:r>
            <a:endParaRPr lang="ru-RU" sz="5400" dirty="0"/>
          </a:p>
        </p:txBody>
      </p:sp>
      <p:pic>
        <p:nvPicPr>
          <p:cNvPr id="3" name="Рисунок 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68258" y="5981533"/>
            <a:ext cx="1115665" cy="658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16146" y="475176"/>
            <a:ext cx="983800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Неприкосновенный запас денег на случай непредвиденных трат</a:t>
            </a:r>
            <a:endParaRPr lang="ru-RU" sz="5400" dirty="0"/>
          </a:p>
        </p:txBody>
      </p:sp>
      <p:sp>
        <p:nvSpPr>
          <p:cNvPr id="3" name="Овал 2">
            <a:hlinkClick r:id="rId2" action="ppaction://hlinksldjump"/>
          </p:cNvPr>
          <p:cNvSpPr/>
          <p:nvPr/>
        </p:nvSpPr>
        <p:spPr>
          <a:xfrm>
            <a:off x="3151162" y="3587261"/>
            <a:ext cx="5458265" cy="171625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Посмотреть ответ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102" y="182245"/>
            <a:ext cx="10515600" cy="1325563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Impact" panose="020B0806030902050204" pitchFamily="34" charset="0"/>
                <a:ea typeface="Verdana" panose="020B0604030504040204" pitchFamily="34" charset="0"/>
              </a:rPr>
              <a:t>СЕКРЕТЫ ФИНАНСОВОЙ ГРАМОТНОСТИ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1748" y="1206696"/>
            <a:ext cx="85437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советы, </a:t>
            </a:r>
            <a:r>
              <a:rPr lang="ru-RU" b="1" dirty="0" smtClean="0"/>
              <a:t>которые могут помочь финансовому просвещению сверстников</a:t>
            </a:r>
            <a:endParaRPr lang="ru-RU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2030" y="2061515"/>
            <a:ext cx="5562677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egoe UI" pitchFamily="34" charset="0"/>
                <a:cs typeface="Times New Roman" pitchFamily="18" charset="0"/>
              </a:rPr>
              <a:t>Ознакомиться с основными понятиями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egoe UI" pitchFamily="34" charset="0"/>
                <a:cs typeface="Times New Roman" pitchFamily="18" charset="0"/>
              </a:rPr>
              <a:t>(бюджет, заем, депозит, инвестиции,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egoe UI" pitchFamily="34" charset="0"/>
                <a:cs typeface="Times New Roman" pitchFamily="18" charset="0"/>
              </a:rPr>
              <a:t>расходы и т.д.).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egoe UI" pitchFamily="34" charset="0"/>
                <a:cs typeface="Times New Roman" pitchFamily="18" charset="0"/>
              </a:rPr>
              <a:t> Зная их, уже будет сформировано основное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egoe UI" pitchFamily="34" charset="0"/>
                <a:cs typeface="Times New Roman" pitchFamily="18" charset="0"/>
              </a:rPr>
              <a:t>представление о финансовой грамотности. </a:t>
            </a:r>
            <a:endParaRPr kumimoji="0" lang="ru-RU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39150" y="4199841"/>
            <a:ext cx="5992838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egoe UI" pitchFamily="34" charset="0"/>
                <a:cs typeface="Times New Roman" pitchFamily="18" charset="0"/>
              </a:rPr>
              <a:t>Важно </a:t>
            </a:r>
            <a:r>
              <a:rPr kumimoji="0" lang="ru-RU" altLang="zh-CN" sz="1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egoe UI" pitchFamily="34" charset="0"/>
                <a:cs typeface="Times New Roman" pitchFamily="18" charset="0"/>
              </a:rPr>
              <a:t>определиться с будущей профе</a:t>
            </a:r>
            <a:r>
              <a:rPr kumimoji="0" lang="ru-RU" altLang="zh-CN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egoe UI" pitchFamily="34" charset="0"/>
                <a:cs typeface="Times New Roman" pitchFamily="18" charset="0"/>
              </a:rPr>
              <a:t>ссией.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egoe UI" pitchFamily="34" charset="0"/>
                <a:cs typeface="Times New Roman" pitchFamily="18" charset="0"/>
              </a:rPr>
              <a:t>Нужно учитывать все, при выборе профессии,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egoe UI" pitchFamily="34" charset="0"/>
                <a:cs typeface="Times New Roman" pitchFamily="18" charset="0"/>
              </a:rPr>
              <a:t>как доход, который эта специальность принесет,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egoe UI" pitchFamily="34" charset="0"/>
                <a:cs typeface="Times New Roman" pitchFamily="18" charset="0"/>
              </a:rPr>
              <a:t> так и предпочтения. Возможно, вам нравится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egoe UI" pitchFamily="34" charset="0"/>
                <a:cs typeface="Times New Roman" pitchFamily="18" charset="0"/>
              </a:rPr>
              <a:t>какая-то профессия, но прибыль от нее небольшая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egoe UI" pitchFamily="34" charset="0"/>
                <a:cs typeface="Times New Roman" pitchFamily="18" charset="0"/>
              </a:rPr>
              <a:t> или непостоянная, стоит все обдумать, сможете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egoe UI" pitchFamily="34" charset="0"/>
                <a:cs typeface="Times New Roman" pitchFamily="18" charset="0"/>
              </a:rPr>
              <a:t>ли вы оплачивать в будущем коммунальные услуги,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egoe UI" pitchFamily="34" charset="0"/>
                <a:cs typeface="Times New Roman" pitchFamily="18" charset="0"/>
              </a:rPr>
              <a:t>питание, одежду и другое.	</a:t>
            </a:r>
            <a:endParaRPr kumimoji="0" lang="ru-RU" altLang="zh-CN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101593" y="1799000"/>
            <a:ext cx="578818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egoe UI" pitchFamily="34" charset="0"/>
                <a:cs typeface="Times New Roman" pitchFamily="18" charset="0"/>
              </a:rPr>
              <a:t>С появлением первых денег стоит учиться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egoe UI" pitchFamily="34" charset="0"/>
                <a:cs typeface="Times New Roman" pitchFamily="18" charset="0"/>
              </a:rPr>
              <a:t>их </a:t>
            </a:r>
            <a:r>
              <a:rPr kumimoji="0" lang="ru-RU" alt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egoe UI" pitchFamily="34" charset="0"/>
                <a:cs typeface="Times New Roman" pitchFamily="18" charset="0"/>
              </a:rPr>
              <a:t>сберегать</a:t>
            </a: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egoe UI" pitchFamily="34" charset="0"/>
                <a:cs typeface="Times New Roman" pitchFamily="18" charset="0"/>
              </a:rPr>
              <a:t>.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egoe UI" pitchFamily="34" charset="0"/>
                <a:cs typeface="Times New Roman" pitchFamily="18" charset="0"/>
              </a:rPr>
              <a:t>Не стоит тратить свои карманные или,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egoe UI" pitchFamily="34" charset="0"/>
                <a:cs typeface="Times New Roman" pitchFamily="18" charset="0"/>
              </a:rPr>
              <a:t>может быть, уже заработанные деньги на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egoe UI" pitchFamily="34" charset="0"/>
                <a:cs typeface="Times New Roman" pitchFamily="18" charset="0"/>
              </a:rPr>
              <a:t>все текущие нужды.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egoe UI" pitchFamily="34" charset="0"/>
                <a:cs typeface="Times New Roman" pitchFamily="18" charset="0"/>
              </a:rPr>
              <a:t>Умение откладывать деньги - это своего рода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egoe UI" pitchFamily="34" charset="0"/>
                <a:cs typeface="Times New Roman" pitchFamily="18" charset="0"/>
              </a:rPr>
              <a:t> «подушка</a:t>
            </a:r>
            <a:r>
              <a:rPr kumimoji="0" lang="ru-RU" altLang="zh-CN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egoe UI" pitchFamily="34" charset="0"/>
                <a:cs typeface="Times New Roman" pitchFamily="18" charset="0"/>
              </a:rPr>
              <a:t> </a:t>
            </a: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egoe UI" pitchFamily="34" charset="0"/>
                <a:cs typeface="Times New Roman" pitchFamily="18" charset="0"/>
              </a:rPr>
              <a:t>безопасности», в непредвиденной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egoe UI" pitchFamily="34" charset="0"/>
                <a:cs typeface="Times New Roman" pitchFamily="18" charset="0"/>
              </a:rPr>
              <a:t> ситуации эти деньги могут вам очень помочь.</a:t>
            </a:r>
            <a:endParaRPr kumimoji="0" lang="ru-RU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Segoe UI" pitchFamily="34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egoe UI" pitchFamily="34" charset="0"/>
                <a:cs typeface="Times New Roman" pitchFamily="18" charset="0"/>
              </a:rPr>
              <a:t>Но не копите свои деньги под «матрасом»!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egoe UI" pitchFamily="34" charset="0"/>
                <a:cs typeface="Times New Roman" pitchFamily="18" charset="0"/>
              </a:rPr>
              <a:t> Попросите родителей открыть счет в банке на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egoe UI" pitchFamily="34" charset="0"/>
                <a:cs typeface="Times New Roman" pitchFamily="18" charset="0"/>
              </a:rPr>
              <a:t>ваше имя(если вам уже 14 лет), и вы будете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egoe UI" pitchFamily="34" charset="0"/>
                <a:cs typeface="Times New Roman" pitchFamily="18" charset="0"/>
              </a:rPr>
              <a:t>не только контролировать свои карманные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egoe UI" pitchFamily="34" charset="0"/>
                <a:cs typeface="Times New Roman" pitchFamily="18" charset="0"/>
              </a:rPr>
              <a:t> расходы, но и получать процент за хранение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egoe UI" pitchFamily="34" charset="0"/>
                <a:cs typeface="Times New Roman" pitchFamily="18" charset="0"/>
              </a:rPr>
              <a:t>денег в банке. </a:t>
            </a:r>
            <a:endParaRPr kumimoji="0" lang="ru-RU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82881" y="1716259"/>
            <a:ext cx="759655" cy="66118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1</a:t>
            </a:r>
            <a:endParaRPr lang="ru-RU" sz="2800" b="1" dirty="0"/>
          </a:p>
        </p:txBody>
      </p:sp>
      <p:sp>
        <p:nvSpPr>
          <p:cNvPr id="9" name="Овал 8"/>
          <p:cNvSpPr/>
          <p:nvPr/>
        </p:nvSpPr>
        <p:spPr>
          <a:xfrm>
            <a:off x="208671" y="3598985"/>
            <a:ext cx="759655" cy="66118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2</a:t>
            </a:r>
            <a:endParaRPr lang="ru-RU" sz="3200" b="1" dirty="0"/>
          </a:p>
        </p:txBody>
      </p:sp>
      <p:sp>
        <p:nvSpPr>
          <p:cNvPr id="10" name="Овал 9"/>
          <p:cNvSpPr/>
          <p:nvPr/>
        </p:nvSpPr>
        <p:spPr>
          <a:xfrm>
            <a:off x="5706793" y="1725638"/>
            <a:ext cx="759655" cy="66118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3</a:t>
            </a:r>
            <a:endParaRPr lang="ru-RU" sz="32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1814732" y="1674055"/>
            <a:ext cx="8440616" cy="3137096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Arial Black" pitchFamily="34" charset="0"/>
              </a:rPr>
              <a:t>«Подушка безопасности»</a:t>
            </a:r>
            <a:endParaRPr lang="ru-RU" sz="5400" dirty="0"/>
          </a:p>
        </p:txBody>
      </p:sp>
      <p:pic>
        <p:nvPicPr>
          <p:cNvPr id="3" name="Рисунок 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68258" y="5981533"/>
            <a:ext cx="1115665" cy="658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16146" y="475176"/>
            <a:ext cx="98380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 smtClean="0"/>
              <a:t>Страхование - это</a:t>
            </a:r>
            <a:endParaRPr lang="ru-RU" sz="8000" dirty="0"/>
          </a:p>
        </p:txBody>
      </p:sp>
      <p:sp>
        <p:nvSpPr>
          <p:cNvPr id="3" name="Овал 2">
            <a:hlinkClick r:id="rId2" action="ppaction://hlinksldjump"/>
          </p:cNvPr>
          <p:cNvSpPr/>
          <p:nvPr/>
        </p:nvSpPr>
        <p:spPr>
          <a:xfrm>
            <a:off x="3151162" y="3587261"/>
            <a:ext cx="5458265" cy="171625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Посмотреть ответ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1814732" y="1674055"/>
            <a:ext cx="8440616" cy="3137096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Arial Black" pitchFamily="34" charset="0"/>
              </a:rPr>
              <a:t>Защита от угрозы рисков</a:t>
            </a:r>
            <a:endParaRPr lang="ru-RU" sz="5400" dirty="0"/>
          </a:p>
        </p:txBody>
      </p:sp>
      <p:pic>
        <p:nvPicPr>
          <p:cNvPr id="3" name="Рисунок 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68258" y="5981533"/>
            <a:ext cx="1115665" cy="658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16146" y="475176"/>
            <a:ext cx="9838007" cy="1588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делать, если наступит страховой случай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вал 2">
            <a:hlinkClick r:id="rId2" action="ppaction://hlinksldjump"/>
          </p:cNvPr>
          <p:cNvSpPr/>
          <p:nvPr/>
        </p:nvSpPr>
        <p:spPr>
          <a:xfrm>
            <a:off x="3151162" y="3587261"/>
            <a:ext cx="5458265" cy="171625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Посмотреть ответ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1688122" y="1814733"/>
            <a:ext cx="8440616" cy="3137096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Сначала позвонить в страховую компанию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68258" y="5981533"/>
            <a:ext cx="1115665" cy="658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4061" y="792758"/>
            <a:ext cx="101061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нужно делать, набирая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ПИН-код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4800" dirty="0"/>
          </a:p>
        </p:txBody>
      </p:sp>
      <p:sp>
        <p:nvSpPr>
          <p:cNvPr id="3" name="Овал 2">
            <a:hlinkClick r:id="rId2" action="ppaction://hlinksldjump"/>
          </p:cNvPr>
          <p:cNvSpPr/>
          <p:nvPr/>
        </p:nvSpPr>
        <p:spPr>
          <a:xfrm>
            <a:off x="3151162" y="3587261"/>
            <a:ext cx="5458265" cy="171625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Посмотреть ответ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1814732" y="1674055"/>
            <a:ext cx="8440616" cy="3137096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Arial Black" pitchFamily="34" charset="0"/>
              </a:rPr>
              <a:t>Прикрыть клавиатуру рукой</a:t>
            </a:r>
            <a:endParaRPr lang="ru-RU" sz="5400" dirty="0"/>
          </a:p>
        </p:txBody>
      </p:sp>
      <p:pic>
        <p:nvPicPr>
          <p:cNvPr id="3" name="Рисунок 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68258" y="5981533"/>
            <a:ext cx="1115665" cy="658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2632" y="763730"/>
            <a:ext cx="7564956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нужно хранить данные</a:t>
            </a:r>
          </a:p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банковской карты? </a:t>
            </a:r>
          </a:p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телефоне или в блокноте?</a:t>
            </a:r>
            <a:endParaRPr lang="ru-RU" sz="4800" dirty="0"/>
          </a:p>
        </p:txBody>
      </p:sp>
      <p:sp>
        <p:nvSpPr>
          <p:cNvPr id="3" name="Овал 2">
            <a:hlinkClick r:id="rId2" action="ppaction://hlinksldjump"/>
          </p:cNvPr>
          <p:cNvSpPr/>
          <p:nvPr/>
        </p:nvSpPr>
        <p:spPr>
          <a:xfrm>
            <a:off x="3151162" y="3587261"/>
            <a:ext cx="5458265" cy="171625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Посмотреть ответ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1814732" y="1674055"/>
            <a:ext cx="8440616" cy="3137096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Arial Black" pitchFamily="34" charset="0"/>
              </a:rPr>
              <a:t>НИГДЕ</a:t>
            </a:r>
            <a:endParaRPr lang="ru-RU" sz="5400" dirty="0"/>
          </a:p>
        </p:txBody>
      </p:sp>
      <p:pic>
        <p:nvPicPr>
          <p:cNvPr id="3" name="Рисунок 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68258" y="5981533"/>
            <a:ext cx="1115665" cy="658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1450" y="1479620"/>
            <a:ext cx="1039810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Вклады, кредиты– это все…</a:t>
            </a:r>
            <a:endParaRPr lang="ru-RU" sz="6600" dirty="0"/>
          </a:p>
        </p:txBody>
      </p:sp>
      <p:sp>
        <p:nvSpPr>
          <p:cNvPr id="3" name="Овал 2">
            <a:hlinkClick r:id="rId2" action="ppaction://hlinksldjump"/>
          </p:cNvPr>
          <p:cNvSpPr/>
          <p:nvPr/>
        </p:nvSpPr>
        <p:spPr>
          <a:xfrm>
            <a:off x="3151162" y="3587261"/>
            <a:ext cx="5458265" cy="171625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Посмотреть ответ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281356" y="1049127"/>
            <a:ext cx="570919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" pitchFamily="34" charset="0"/>
                <a:cs typeface="Times New Roman" pitchFamily="18" charset="0"/>
              </a:rPr>
              <a:t>Важно </a:t>
            </a:r>
            <a:r>
              <a:rPr kumimoji="0" lang="ru-RU" alt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" pitchFamily="34" charset="0"/>
                <a:cs typeface="Times New Roman" pitchFamily="18" charset="0"/>
              </a:rPr>
              <a:t>планировать</a:t>
            </a: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" pitchFamily="34" charset="0"/>
                <a:cs typeface="Times New Roman" pitchFamily="18" charset="0"/>
              </a:rPr>
              <a:t> свои расходы.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" pitchFamily="34" charset="0"/>
                <a:cs typeface="Times New Roman" pitchFamily="18" charset="0"/>
              </a:rPr>
              <a:t>Важно уметь расставлять приоритеты,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" pitchFamily="34" charset="0"/>
                <a:cs typeface="Times New Roman" pitchFamily="18" charset="0"/>
              </a:rPr>
              <a:t>четко понимать, на что вы потратите свои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" pitchFamily="34" charset="0"/>
                <a:cs typeface="Times New Roman" pitchFamily="18" charset="0"/>
              </a:rPr>
              <a:t> деньги хотя бы в ближайший месяц.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" pitchFamily="34" charset="0"/>
                <a:cs typeface="Times New Roman" pitchFamily="18" charset="0"/>
              </a:rPr>
              <a:t>Если вы научитесь планировать свои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" pitchFamily="34" charset="0"/>
                <a:cs typeface="Times New Roman" pitchFamily="18" charset="0"/>
              </a:rPr>
              <a:t>финансы, то вы научитесь контролировать их.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" pitchFamily="34" charset="0"/>
                <a:cs typeface="Times New Roman" pitchFamily="18" charset="0"/>
              </a:rPr>
              <a:t>Поэтому составляйте финансовый план или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" pitchFamily="34" charset="0"/>
                <a:cs typeface="Times New Roman" pitchFamily="18" charset="0"/>
              </a:rPr>
              <a:t>план бюджета на определенный срок.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" pitchFamily="34" charset="0"/>
                <a:cs typeface="Times New Roman" pitchFamily="18" charset="0"/>
              </a:rPr>
              <a:t>Это может быть бумажный вариант, а может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" pitchFamily="34" charset="0"/>
                <a:cs typeface="Times New Roman" pitchFamily="18" charset="0"/>
              </a:rPr>
              <a:t>быть и электронное приложение.</a:t>
            </a:r>
            <a:endParaRPr kumimoji="0" lang="ru-RU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5955903" y="689104"/>
            <a:ext cx="6148799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В будущем возможны ситуации,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когда вы можете нуждаться в деньгах.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alt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Важно помнить, что кредиты нужно брать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 с умом, подходить к выбору с ответственностью</a:t>
            </a: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.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 Конечно, в идеале вообще не иметь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задолженностей, но иногда бывают ситуации,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когда кредит все же необходим.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В таком случае очень важно правильно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его выбрать, рассмотреть все варианты и не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брать первый попавшийся.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 Помните, н</a:t>
            </a: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изкая ставка не всегда гарантирует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самые выгодные условия. Возможно, её могут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одобрить, если вы согласитесь купить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дорогую страховку. </a:t>
            </a:r>
            <a:r>
              <a:rPr kumimoji="0" lang="ru-RU" alt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Читайте договор!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Не берите первый попавшийся кредит, даже если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его очень хвалят в интернете.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Почитайте отзывы о банках,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посмотрите разные предложения.</a:t>
            </a:r>
            <a:endParaRPr kumimoji="0" lang="ru-RU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32934" y="375139"/>
            <a:ext cx="759655" cy="66118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4</a:t>
            </a:r>
            <a:endParaRPr lang="ru-RU" sz="3200" b="1" dirty="0"/>
          </a:p>
        </p:txBody>
      </p:sp>
      <p:sp>
        <p:nvSpPr>
          <p:cNvPr id="5" name="Овал 4"/>
          <p:cNvSpPr/>
          <p:nvPr/>
        </p:nvSpPr>
        <p:spPr>
          <a:xfrm>
            <a:off x="5369169" y="375140"/>
            <a:ext cx="759655" cy="66118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5</a:t>
            </a:r>
            <a:endParaRPr lang="ru-RU" sz="3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6084" name="Picture 4" descr="Picture background"/>
          <p:cNvPicPr>
            <a:picLocks noChangeAspect="1" noChangeArrowheads="1"/>
          </p:cNvPicPr>
          <p:nvPr/>
        </p:nvPicPr>
        <p:blipFill>
          <a:blip r:embed="rId2" cstate="print"/>
          <a:srcRect t="17283" b="2858"/>
          <a:stretch>
            <a:fillRect/>
          </a:stretch>
        </p:blipFill>
        <p:spPr bwMode="auto">
          <a:xfrm>
            <a:off x="838199" y="4313175"/>
            <a:ext cx="4716440" cy="21893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1814732" y="1674055"/>
            <a:ext cx="8440616" cy="3137096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Arial Black" pitchFamily="34" charset="0"/>
              </a:rPr>
              <a:t>Банковские продукты</a:t>
            </a:r>
            <a:endParaRPr lang="ru-RU" sz="5400" dirty="0"/>
          </a:p>
        </p:txBody>
      </p:sp>
      <p:pic>
        <p:nvPicPr>
          <p:cNvPr id="3" name="Рисунок 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68258" y="5981533"/>
            <a:ext cx="1115665" cy="658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8012" y="658056"/>
            <a:ext cx="965512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ли брать первый попавшийся кредит, если его хвалят в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инетрнете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4800" dirty="0"/>
          </a:p>
        </p:txBody>
      </p:sp>
      <p:sp>
        <p:nvSpPr>
          <p:cNvPr id="3" name="Овал 2">
            <a:hlinkClick r:id="rId2" action="ppaction://hlinksldjump"/>
          </p:cNvPr>
          <p:cNvSpPr/>
          <p:nvPr/>
        </p:nvSpPr>
        <p:spPr>
          <a:xfrm>
            <a:off x="3151162" y="3587261"/>
            <a:ext cx="5458265" cy="171625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Посмотреть ответ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1814732" y="1674055"/>
            <a:ext cx="8440616" cy="3137096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Arial Black" pitchFamily="34" charset="0"/>
              </a:rPr>
              <a:t>Нет</a:t>
            </a:r>
            <a:br>
              <a:rPr lang="ru-RU" sz="54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4400" b="1" dirty="0" smtClean="0">
                <a:solidFill>
                  <a:srgbClr val="FF0000"/>
                </a:solidFill>
                <a:latin typeface="Arial Black" pitchFamily="34" charset="0"/>
              </a:rPr>
              <a:t>нужно изучить все предложения банков</a:t>
            </a:r>
            <a:endParaRPr lang="ru-RU" sz="4400" dirty="0"/>
          </a:p>
        </p:txBody>
      </p:sp>
      <p:pic>
        <p:nvPicPr>
          <p:cNvPr id="3" name="Рисунок 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68258" y="5981533"/>
            <a:ext cx="1115665" cy="658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580135" y="818114"/>
            <a:ext cx="7233775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alt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икогда не поддавайтесь на уловки незнакомцев!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Мошенники пользуются нашей доверчивостью,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финансовой безграмотностью.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Никому не отправляйте </a:t>
            </a: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свои персональные данные,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отвечайте </a:t>
            </a: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незнакомые номера,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перепроверяйте </a:t>
            </a:r>
            <a:r>
              <a:rPr kumimoji="0" lang="ru-RU" altLang="zh-CN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смс</a:t>
            </a: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alt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перезвоните</a:t>
            </a: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родными знакомым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ru-RU" alt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переходите по непонятным ссылк</a:t>
            </a: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ам.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zh-CN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соцсетях</a:t>
            </a:r>
            <a:r>
              <a:rPr lang="ru-RU" altLang="zh-CN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zh-CN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старайтесь не публиковать информацию о себе.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 </a:t>
            </a:r>
            <a:r>
              <a:rPr kumimoji="0" lang="ru-RU" altLang="zh-CN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мессенджерах</a:t>
            </a: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alt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проверяйте</a:t>
            </a: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информацию с просьбами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 помощи, о прохождении по ссылкам, </a:t>
            </a:r>
            <a:r>
              <a:rPr kumimoji="0" lang="ru-RU" alt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позвоните по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проверенному номеру</a:t>
            </a:r>
            <a:r>
              <a:rPr kumimoji="0" lang="ru-RU" altLang="zh-CN" sz="2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altLang="zh-CN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и блокируйте мошеннический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контакт.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2000" b="1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 устраивайтесь</a:t>
            </a:r>
            <a:r>
              <a:rPr lang="ru-RU" altLang="zh-CN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 работу курьером в неизвестную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компанию. </a:t>
            </a:r>
            <a:r>
              <a:rPr kumimoji="0" lang="ru-RU" alt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Или</a:t>
            </a:r>
            <a:r>
              <a:rPr kumimoji="0" lang="ru-RU" altLang="zh-CN" sz="2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просто без трудоустройства.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2000" b="1" i="0" u="none" strike="noStrike" cap="none" normalizeH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Мошенники могут использовать вас в противозаконной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деятельности!</a:t>
            </a:r>
            <a:endParaRPr kumimoji="0" lang="ru-RU" altLang="zh-CN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 l="44646" r="15789"/>
          <a:stretch>
            <a:fillRect/>
          </a:stretch>
        </p:blipFill>
        <p:spPr bwMode="auto">
          <a:xfrm>
            <a:off x="7874760" y="717039"/>
            <a:ext cx="3817743" cy="5391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Овал 3"/>
          <p:cNvSpPr/>
          <p:nvPr/>
        </p:nvSpPr>
        <p:spPr>
          <a:xfrm>
            <a:off x="428679" y="416083"/>
            <a:ext cx="759655" cy="66118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6</a:t>
            </a:r>
            <a:endParaRPr lang="ru-RU" sz="3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18576" y="1803887"/>
            <a:ext cx="5401524" cy="127417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1471" y="324182"/>
            <a:ext cx="11567616" cy="132556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СЕКРЕТЫ ФИНАНСОВОЙ </a:t>
            </a:r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ГРАМОТНОСТИ: изучи и проверь!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Скругленный прямоугольник 4">
            <a:hlinkClick r:id="rId4" action="ppaction://hlinksldjump"/>
          </p:cNvPr>
          <p:cNvSpPr/>
          <p:nvPr/>
        </p:nvSpPr>
        <p:spPr>
          <a:xfrm>
            <a:off x="477982" y="1831278"/>
            <a:ext cx="5396345" cy="127461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rId4" action="ppaction://hlinksldjump"/>
          </p:cNvPr>
          <p:cNvSpPr txBox="1"/>
          <p:nvPr/>
        </p:nvSpPr>
        <p:spPr>
          <a:xfrm>
            <a:off x="927168" y="2025474"/>
            <a:ext cx="4752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Black" panose="020B0A04020102020204" pitchFamily="34" charset="0"/>
              </a:rPr>
              <a:t>Как </a:t>
            </a:r>
            <a:r>
              <a:rPr lang="ru-RU" sz="2400" dirty="0">
                <a:latin typeface="Arial Black" panose="020B0A04020102020204" pitchFamily="34" charset="0"/>
              </a:rPr>
              <a:t>достичь финансовой </a:t>
            </a:r>
            <a:r>
              <a:rPr lang="ru-RU" sz="2400" dirty="0" smtClean="0">
                <a:latin typeface="Arial Black" panose="020B0A04020102020204" pitchFamily="34" charset="0"/>
              </a:rPr>
              <a:t>грамотности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sp>
        <p:nvSpPr>
          <p:cNvPr id="12" name="TextBox 11">
            <a:hlinkClick r:id="rId2" action="ppaction://hlinksldjump"/>
          </p:cNvPr>
          <p:cNvSpPr txBox="1"/>
          <p:nvPr/>
        </p:nvSpPr>
        <p:spPr>
          <a:xfrm>
            <a:off x="7121236" y="2025473"/>
            <a:ext cx="4550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Black" panose="020B0A04020102020204" pitchFamily="34" charset="0"/>
              </a:rPr>
              <a:t>Как экономить дома?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pic>
        <p:nvPicPr>
          <p:cNvPr id="13" name="Рисунок 12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77982" y="3612378"/>
            <a:ext cx="5401524" cy="1274174"/>
          </a:xfrm>
          <a:prstGeom prst="rect">
            <a:avLst/>
          </a:prstGeom>
        </p:spPr>
      </p:pic>
      <p:pic>
        <p:nvPicPr>
          <p:cNvPr id="14" name="Рисунок 13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95238" y="5420869"/>
            <a:ext cx="5401524" cy="1274174"/>
          </a:xfrm>
          <a:prstGeom prst="rect">
            <a:avLst/>
          </a:prstGeom>
        </p:spPr>
      </p:pic>
      <p:pic>
        <p:nvPicPr>
          <p:cNvPr id="15" name="Рисунок 14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00800" y="3612378"/>
            <a:ext cx="5401524" cy="1274174"/>
          </a:xfrm>
          <a:prstGeom prst="rect">
            <a:avLst/>
          </a:prstGeom>
        </p:spPr>
      </p:pic>
      <p:sp>
        <p:nvSpPr>
          <p:cNvPr id="18" name="Объект 17"/>
          <p:cNvSpPr>
            <a:spLocks noGrp="1"/>
          </p:cNvSpPr>
          <p:nvPr>
            <p:ph idx="1"/>
          </p:nvPr>
        </p:nvSpPr>
        <p:spPr>
          <a:xfrm>
            <a:off x="927168" y="3862749"/>
            <a:ext cx="4936140" cy="7423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Arial Black" panose="020B0A04020102020204" pitchFamily="34" charset="0"/>
                <a:hlinkClick r:id="rId5" action="ppaction://hlinksldjump"/>
              </a:rPr>
              <a:t>Что делать, если наступит страховой случай</a:t>
            </a:r>
          </a:p>
        </p:txBody>
      </p:sp>
      <p:sp>
        <p:nvSpPr>
          <p:cNvPr id="21" name="TextBox 20">
            <a:hlinkClick r:id="rId8" action="ppaction://hlinksldjump"/>
          </p:cNvPr>
          <p:cNvSpPr txBox="1"/>
          <p:nvPr/>
        </p:nvSpPr>
        <p:spPr>
          <a:xfrm>
            <a:off x="7121236" y="3833966"/>
            <a:ext cx="42325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Black" panose="020B0A04020102020204" pitchFamily="34" charset="0"/>
              </a:rPr>
              <a:t>Как </a:t>
            </a:r>
            <a:r>
              <a:rPr lang="ru-RU" sz="2400" dirty="0">
                <a:latin typeface="Arial Black" panose="020B0A04020102020204" pitchFamily="34" charset="0"/>
              </a:rPr>
              <a:t>защитить себя от мошенников</a:t>
            </a:r>
          </a:p>
        </p:txBody>
      </p:sp>
      <p:sp>
        <p:nvSpPr>
          <p:cNvPr id="22" name="TextBox 21">
            <a:hlinkClick r:id="rId7" action="ppaction://hlinksldjump"/>
          </p:cNvPr>
          <p:cNvSpPr txBox="1"/>
          <p:nvPr/>
        </p:nvSpPr>
        <p:spPr>
          <a:xfrm>
            <a:off x="4003963" y="5642457"/>
            <a:ext cx="45157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Black" panose="020B0A04020102020204" pitchFamily="34" charset="0"/>
              </a:rPr>
              <a:t>Как </a:t>
            </a:r>
            <a:r>
              <a:rPr lang="ru-RU" sz="2400" dirty="0">
                <a:latin typeface="Arial Black" panose="020B0A04020102020204" pitchFamily="34" charset="0"/>
              </a:rPr>
              <a:t>правильно выбрать кредит</a:t>
            </a:r>
          </a:p>
        </p:txBody>
      </p:sp>
    </p:spTree>
    <p:extLst>
      <p:ext uri="{BB962C8B-B14F-4D97-AF65-F5344CB8AC3E}">
        <p14:creationId xmlns:p14="http://schemas.microsoft.com/office/powerpoint/2010/main" xmlns="" val="26366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достичь финансовой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28678"/>
            <a:ext cx="10515600" cy="435133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свои финансовые цели.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Создайте бюджет. Сравните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сумму расходов с тем, сколько денег у вас есть, и постарайтесь оптимизировать свой бюджет, чтобы хватало на все нужды.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Изучайте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финансовые инструменты (вклады, акции, облигации и т.д.).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Избегайте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долгов. Если вы берете кредиты, старайтесь возвращать их вовремя, чтобы не накапливать проценты.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Обратите внимание на свои расходы.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Сохраняйте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своих денег. Хорошая финансовая грамотность – это также умение сберегать часть своих денег на будущее.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 изучайте вопросы финансовой грамотности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10803988" y="6006905"/>
            <a:ext cx="1097280" cy="6189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357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экономить дома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Замерьте расходы на электроэнергию и воду.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Заведите привычку выключать воду при умывании, чистке зубов.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Замените лампы накаливания, на них приходится тратить больше, чем на светодиодные.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Начните ежемесячно планировать бюджет и  составлять финансовый план.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 нужна «подушка безопасности». Откройте вклад в банке и храните деньги с прибылью.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право 6">
            <a:hlinkClick r:id="rId2" action="ppaction://hlinksldjump"/>
          </p:cNvPr>
          <p:cNvSpPr/>
          <p:nvPr/>
        </p:nvSpPr>
        <p:spPr>
          <a:xfrm>
            <a:off x="10803988" y="6006905"/>
            <a:ext cx="1097280" cy="6189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803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Что делать, если наступит страховой случай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Позвоните в страховую компанию — номер вы найдете в полисе. Расскажите, что и когда произошло.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Сфотографируйте или снимите на видео место события и все повреждения.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Дождитесь сотрудника от страховой или пригласите независимого эксперта, чтобы засвидетельствовать факт страхового случая.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акт. Пропишите в нем подробности события: что, где и когда случилось, кто участвовал в экспертизе, есть ли ущерб. Передайте документ представителю страховой компании.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Дождитесь страховой выплаты. Как правило, на рассмотрение уходит до 10 рабочих дней, еще 5 дней — на перечисление денег.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Стрелка вправо 5">
            <a:hlinkClick r:id="rId2" action="ppaction://hlinksldjump"/>
          </p:cNvPr>
          <p:cNvSpPr/>
          <p:nvPr/>
        </p:nvSpPr>
        <p:spPr>
          <a:xfrm>
            <a:off x="10803988" y="6006905"/>
            <a:ext cx="1097280" cy="6189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защитить себя от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мошенников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8235462" cy="435133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Набирая ПИН-код, прикрывайте клавиатуру рукой. Делайте это даже во время расчетов картой в кафе.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Подключите мобильный банк и СМС-уведомления.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Старайтесь никогда не терять из виду вашу карту.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Никому не сообщайте персональные данные, а уж тем более пароли и коды.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храните данные карт на компьютере или в смартфоне.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Проверяйте информацию.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будьте осторожны с использованием VPN. Среди этих сервисов появилось много мошеннических приложений.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10803988" y="6006905"/>
            <a:ext cx="1097280" cy="6189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http://qrcoder.ru/code/?https%3A%2F%2Fvk.com%2Fvideo-202909527_456239193%3Ft%3D3s&amp;4&amp;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98049" y="3446049"/>
            <a:ext cx="2306270" cy="2306270"/>
          </a:xfrm>
          <a:prstGeom prst="rect">
            <a:avLst/>
          </a:prstGeom>
          <a:noFill/>
        </p:spPr>
      </p:pic>
      <p:pic>
        <p:nvPicPr>
          <p:cNvPr id="2052" name="Picture 4" descr="http://qrcoder.ru/code/?https%3A%2F%2Fvk.com%2Fvideo-202909527_456239192%3Ft%3D0s&amp;4&amp;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98049" y="927931"/>
            <a:ext cx="2279504" cy="22795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6526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1128</Words>
  <Application>Microsoft Office PowerPoint</Application>
  <PresentationFormat>Произвольный</PresentationFormat>
  <Paragraphs>178</Paragraphs>
  <Slides>32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СЕКРЕТЫ  ФИНАНСОВОЙ  ГРАМОТНОСТИ</vt:lpstr>
      <vt:lpstr>СЕКРЕТЫ ФИНАНСОВОЙ ГРАМОТНОСТИ</vt:lpstr>
      <vt:lpstr>Слайд 3</vt:lpstr>
      <vt:lpstr>Слайд 4</vt:lpstr>
      <vt:lpstr>СЕКРЕТЫ ФИНАНСОВОЙ ГРАМОТНОСТИ: изучи и проверь!</vt:lpstr>
      <vt:lpstr>Как достичь финансовой грамотности</vt:lpstr>
      <vt:lpstr>Как экономить дома</vt:lpstr>
      <vt:lpstr>Слайд 8</vt:lpstr>
      <vt:lpstr>Как защитить себя от мошенников</vt:lpstr>
      <vt:lpstr>Как правильно выбрать кредит</vt:lpstr>
      <vt:lpstr>СВОЯ ИГРА</vt:lpstr>
      <vt:lpstr>Слайд 12</vt:lpstr>
      <vt:lpstr>Первый шаг к достижению финансовой грамотности…</vt:lpstr>
      <vt:lpstr>Слайд 14</vt:lpstr>
      <vt:lpstr>Что такое бюджет?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СЕКРЕТЫ ФИНАНСОВОЙ ГРАМОТНОСТИ</dc:title>
  <dc:creator>User</dc:creator>
  <cp:lastModifiedBy>USER</cp:lastModifiedBy>
  <cp:revision>46</cp:revision>
  <dcterms:created xsi:type="dcterms:W3CDTF">2024-05-11T16:53:08Z</dcterms:created>
  <dcterms:modified xsi:type="dcterms:W3CDTF">2024-07-29T13:45:35Z</dcterms:modified>
</cp:coreProperties>
</file>