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1" r:id="rId4"/>
    <p:sldId id="265" r:id="rId5"/>
    <p:sldId id="257" r:id="rId6"/>
    <p:sldId id="258" r:id="rId7"/>
    <p:sldId id="259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1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755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605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297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285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161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385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691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978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823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651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522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1A5434-5500-470A-AE41-500729FC1B89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43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g"/><Relationship Id="rId9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124" y="1825625"/>
            <a:ext cx="6305752" cy="4351338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-1"/>
            <a:ext cx="12192000" cy="683895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752114" y="3187337"/>
            <a:ext cx="270401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002060"/>
                </a:solidFill>
                <a:latin typeface="Liberation Serif" panose="02020603050405020304" pitchFamily="18" charset="0"/>
              </a:rPr>
              <a:t>Чепчугова</a:t>
            </a:r>
            <a:r>
              <a:rPr lang="ru-RU" sz="2400" b="1" dirty="0" smtClean="0">
                <a:solidFill>
                  <a:srgbClr val="002060"/>
                </a:solidFill>
                <a:latin typeface="Liberation Serif" panose="02020603050405020304" pitchFamily="18" charset="0"/>
              </a:rPr>
              <a:t> Наталья Валентиновна, руководитель ММО библиотекарей</a:t>
            </a:r>
            <a:endParaRPr lang="ru-RU" sz="2400" b="1" dirty="0">
              <a:solidFill>
                <a:srgbClr val="002060"/>
              </a:solidFill>
              <a:latin typeface="Liberation Serif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6572" y="5923181"/>
            <a:ext cx="8033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Публичный отчет за  2024-2025 гг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77" r="5264" b="12130"/>
          <a:stretch/>
        </p:blipFill>
        <p:spPr>
          <a:xfrm>
            <a:off x="223960" y="147993"/>
            <a:ext cx="7689954" cy="5627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99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-1"/>
            <a:ext cx="12192000" cy="6838951"/>
          </a:xfrm>
        </p:spPr>
      </p:pic>
      <p:sp>
        <p:nvSpPr>
          <p:cNvPr id="3" name="TextBox 2"/>
          <p:cNvSpPr txBox="1"/>
          <p:nvPr/>
        </p:nvSpPr>
        <p:spPr>
          <a:xfrm>
            <a:off x="314794" y="202913"/>
            <a:ext cx="8935409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Цель:</a:t>
            </a:r>
          </a:p>
          <a:p>
            <a:r>
              <a:rPr lang="ru-RU" sz="2800" dirty="0" smtClean="0"/>
              <a:t>Реализация концепции развития ШИБЦ в условиях ФГОС: проблемы, возможности, перспективы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12919" y="1822192"/>
            <a:ext cx="1104088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</a:p>
          <a:p>
            <a:r>
              <a:rPr lang="ru-RU" sz="2400" dirty="0" smtClean="0"/>
              <a:t>- совершенствование нормативно-правового, научно-методического, материально-технического, информационно-ресурсного и программного обеспечение школьных библиотек</a:t>
            </a:r>
          </a:p>
          <a:p>
            <a:endParaRPr lang="ru-RU" sz="2400" dirty="0" smtClean="0"/>
          </a:p>
          <a:p>
            <a:r>
              <a:rPr lang="ru-RU" sz="2400" dirty="0" smtClean="0"/>
              <a:t>- организация методического сопровождения деятельности ШИБЦ и школьных библиотек</a:t>
            </a:r>
          </a:p>
          <a:p>
            <a:endParaRPr lang="ru-RU" sz="2400" dirty="0" smtClean="0"/>
          </a:p>
          <a:p>
            <a:r>
              <a:rPr lang="ru-RU" sz="2400" dirty="0" smtClean="0"/>
              <a:t>- расширение функций ШИБЦ и школьных библиотек для комплексной поддержки образовательной деятельности в соответствии с требованиями ФГОС</a:t>
            </a:r>
          </a:p>
          <a:p>
            <a:endParaRPr lang="ru-RU" sz="2400" dirty="0" smtClean="0"/>
          </a:p>
          <a:p>
            <a:r>
              <a:rPr lang="ru-RU" sz="2400" dirty="0" smtClean="0"/>
              <a:t>- создание условий для дополнительного профессионального образования педагогов-библиотекарей и библиотечных специалистов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9597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19049"/>
            <a:ext cx="12192000" cy="6838951"/>
          </a:xfrm>
        </p:spPr>
      </p:pic>
      <p:sp>
        <p:nvSpPr>
          <p:cNvPr id="3" name="TextBox 2"/>
          <p:cNvSpPr txBox="1"/>
          <p:nvPr/>
        </p:nvSpPr>
        <p:spPr>
          <a:xfrm>
            <a:off x="4109319" y="203562"/>
            <a:ext cx="31484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Посещаемость</a:t>
            </a:r>
            <a:endParaRPr lang="ru-RU" sz="3600" b="1" dirty="0">
              <a:solidFill>
                <a:srgbClr val="00206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9650260"/>
              </p:ext>
            </p:extLst>
          </p:nvPr>
        </p:nvGraphicFramePr>
        <p:xfrm>
          <a:off x="374753" y="1514542"/>
          <a:ext cx="9114021" cy="257777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905388">
                  <a:extLst>
                    <a:ext uri="{9D8B030D-6E8A-4147-A177-3AD203B41FA5}">
                      <a16:colId xmlns:a16="http://schemas.microsoft.com/office/drawing/2014/main" val="2100024878"/>
                    </a:ext>
                  </a:extLst>
                </a:gridCol>
                <a:gridCol w="1417232">
                  <a:extLst>
                    <a:ext uri="{9D8B030D-6E8A-4147-A177-3AD203B41FA5}">
                      <a16:colId xmlns:a16="http://schemas.microsoft.com/office/drawing/2014/main" val="3468053482"/>
                    </a:ext>
                  </a:extLst>
                </a:gridCol>
                <a:gridCol w="1385736">
                  <a:extLst>
                    <a:ext uri="{9D8B030D-6E8A-4147-A177-3AD203B41FA5}">
                      <a16:colId xmlns:a16="http://schemas.microsoft.com/office/drawing/2014/main" val="539041869"/>
                    </a:ext>
                  </a:extLst>
                </a:gridCol>
                <a:gridCol w="1367659">
                  <a:extLst>
                    <a:ext uri="{9D8B030D-6E8A-4147-A177-3AD203B41FA5}">
                      <a16:colId xmlns:a16="http://schemas.microsoft.com/office/drawing/2014/main" val="1405605045"/>
                    </a:ext>
                  </a:extLst>
                </a:gridCol>
                <a:gridCol w="1402540">
                  <a:extLst>
                    <a:ext uri="{9D8B030D-6E8A-4147-A177-3AD203B41FA5}">
                      <a16:colId xmlns:a16="http://schemas.microsoft.com/office/drawing/2014/main" val="2477412730"/>
                    </a:ext>
                  </a:extLst>
                </a:gridCol>
                <a:gridCol w="1635466">
                  <a:extLst>
                    <a:ext uri="{9D8B030D-6E8A-4147-A177-3AD203B41FA5}">
                      <a16:colId xmlns:a16="http://schemas.microsoft.com/office/drawing/2014/main" val="1313592964"/>
                    </a:ext>
                  </a:extLst>
                </a:gridCol>
              </a:tblGrid>
              <a:tr h="941447">
                <a:tc>
                  <a:txBody>
                    <a:bodyPr/>
                    <a:lstStyle/>
                    <a:p>
                      <a:r>
                        <a:rPr lang="ru-RU" dirty="0" smtClean="0"/>
                        <a:t>Заседания</a:t>
                      </a:r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№ 1 26.10.2024</a:t>
                      </a:r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r>
                        <a:rPr lang="ru-RU" baseline="0" dirty="0" smtClean="0"/>
                        <a:t> 2</a:t>
                      </a:r>
                    </a:p>
                    <a:p>
                      <a:r>
                        <a:rPr lang="ru-RU" baseline="0" dirty="0" smtClean="0"/>
                        <a:t>28.11.2024</a:t>
                      </a:r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№ 3</a:t>
                      </a:r>
                    </a:p>
                    <a:p>
                      <a:r>
                        <a:rPr lang="ru-RU" dirty="0" smtClean="0"/>
                        <a:t>20.03.2025</a:t>
                      </a:r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№ 4</a:t>
                      </a:r>
                    </a:p>
                    <a:p>
                      <a:r>
                        <a:rPr lang="ru-RU" dirty="0" smtClean="0"/>
                        <a:t>25.03.2025</a:t>
                      </a:r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№ 5</a:t>
                      </a:r>
                    </a:p>
                    <a:p>
                      <a:r>
                        <a:rPr lang="ru-RU" dirty="0" smtClean="0"/>
                        <a:t>03.04.2025</a:t>
                      </a:r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1274183"/>
                  </a:ext>
                </a:extLst>
              </a:tr>
              <a:tr h="545442">
                <a:tc>
                  <a:txBody>
                    <a:bodyPr/>
                    <a:lstStyle/>
                    <a:p>
                      <a:r>
                        <a:rPr lang="ru-RU" dirty="0" smtClean="0"/>
                        <a:t>Присутствовали</a:t>
                      </a:r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</a:t>
                      </a:r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</a:t>
                      </a:r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</a:t>
                      </a:r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</a:t>
                      </a:r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</a:t>
                      </a:r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2795042"/>
                  </a:ext>
                </a:extLst>
              </a:tr>
              <a:tr h="545442">
                <a:tc>
                  <a:txBody>
                    <a:bodyPr/>
                    <a:lstStyle/>
                    <a:p>
                      <a:r>
                        <a:rPr lang="ru-RU" dirty="0" smtClean="0"/>
                        <a:t>Отсутствовали</a:t>
                      </a:r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1538123"/>
                  </a:ext>
                </a:extLst>
              </a:tr>
              <a:tr h="54544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60%</a:t>
                      </a:r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70%</a:t>
                      </a:r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65%</a:t>
                      </a:r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55%</a:t>
                      </a:r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65%</a:t>
                      </a:r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30589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94675" y="4437514"/>
            <a:ext cx="361464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Не посещали заседания ММО:</a:t>
            </a:r>
          </a:p>
          <a:p>
            <a:r>
              <a:rPr lang="ru-RU" sz="2000" dirty="0" smtClean="0"/>
              <a:t>5 – ОУ № 14 и 17</a:t>
            </a:r>
          </a:p>
          <a:p>
            <a:r>
              <a:rPr lang="ru-RU" sz="2000" dirty="0" smtClean="0"/>
              <a:t>4 – ОУ № 16 и 18</a:t>
            </a:r>
          </a:p>
          <a:p>
            <a:r>
              <a:rPr lang="ru-RU" sz="2000" dirty="0" smtClean="0"/>
              <a:t>2– ОУ  № 56, 10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696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235" y="0"/>
            <a:ext cx="12224599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b="5455"/>
          <a:stretch/>
        </p:blipFill>
        <p:spPr>
          <a:xfrm>
            <a:off x="408418" y="0"/>
            <a:ext cx="2032417" cy="42721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53"/>
          <a:stretch/>
        </p:blipFill>
        <p:spPr>
          <a:xfrm>
            <a:off x="5550904" y="62641"/>
            <a:ext cx="1892133" cy="39670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903" y="3922121"/>
            <a:ext cx="3735229" cy="28014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735" y="4053978"/>
            <a:ext cx="3598636" cy="26989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378" y="422472"/>
            <a:ext cx="3788795" cy="284159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7928" y="62641"/>
            <a:ext cx="3437744" cy="25783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4862" y="1929449"/>
            <a:ext cx="3164348" cy="237326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084" y="4122434"/>
            <a:ext cx="3567298" cy="267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81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-1"/>
            <a:ext cx="12192000" cy="6838951"/>
          </a:xfrm>
        </p:spPr>
      </p:pic>
      <p:sp>
        <p:nvSpPr>
          <p:cNvPr id="3" name="TextBox 2"/>
          <p:cNvSpPr txBox="1"/>
          <p:nvPr/>
        </p:nvSpPr>
        <p:spPr>
          <a:xfrm>
            <a:off x="838200" y="109140"/>
            <a:ext cx="89803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Основные направления и мероприятия, формы </a:t>
            </a:r>
          </a:p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и методы и их эффективность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295104"/>
              </p:ext>
            </p:extLst>
          </p:nvPr>
        </p:nvGraphicFramePr>
        <p:xfrm>
          <a:off x="378815" y="1063247"/>
          <a:ext cx="10223914" cy="5665805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4662563">
                  <a:extLst>
                    <a:ext uri="{9D8B030D-6E8A-4147-A177-3AD203B41FA5}">
                      <a16:colId xmlns:a16="http://schemas.microsoft.com/office/drawing/2014/main" val="416891655"/>
                    </a:ext>
                  </a:extLst>
                </a:gridCol>
                <a:gridCol w="5561351">
                  <a:extLst>
                    <a:ext uri="{9D8B030D-6E8A-4147-A177-3AD203B41FA5}">
                      <a16:colId xmlns:a16="http://schemas.microsoft.com/office/drawing/2014/main" val="224369154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Направление деятельности</a:t>
                      </a:r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Мероприятия </a:t>
                      </a:r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07383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Информационная</a:t>
                      </a:r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Создание базы</a:t>
                      </a:r>
                      <a:r>
                        <a:rPr lang="ru-RU" baseline="0" dirty="0" smtClean="0"/>
                        <a:t> данных библиотекарей</a:t>
                      </a:r>
                    </a:p>
                    <a:p>
                      <a:r>
                        <a:rPr lang="ru-RU" baseline="0" dirty="0" smtClean="0"/>
                        <a:t>Согласование плана закупа</a:t>
                      </a:r>
                    </a:p>
                    <a:p>
                      <a:r>
                        <a:rPr lang="ru-RU" baseline="0" dirty="0" smtClean="0"/>
                        <a:t>Учет поступлений в информационные фонды</a:t>
                      </a:r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99849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Аналитическая</a:t>
                      </a:r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Мониторинг обеспеченности учебной литературой</a:t>
                      </a:r>
                    </a:p>
                    <a:p>
                      <a:r>
                        <a:rPr lang="ru-RU" dirty="0" smtClean="0"/>
                        <a:t>Инвентаризация учебного фонда</a:t>
                      </a:r>
                    </a:p>
                    <a:p>
                      <a:r>
                        <a:rPr lang="ru-RU" dirty="0" smtClean="0"/>
                        <a:t>Анализ работ за 2024-2025 учебный год</a:t>
                      </a:r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34401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Организационно-методическая</a:t>
                      </a:r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Проверка ШИБЦ и ШБ</a:t>
                      </a:r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7172648"/>
                  </a:ext>
                </a:extLst>
              </a:tr>
              <a:tr h="992205">
                <a:tc>
                  <a:txBody>
                    <a:bodyPr/>
                    <a:lstStyle/>
                    <a:p>
                      <a:r>
                        <a:rPr lang="ru-RU" dirty="0" smtClean="0"/>
                        <a:t>Методическое обеспечение</a:t>
                      </a:r>
                      <a:r>
                        <a:rPr lang="ru-RU" baseline="0" dirty="0" smtClean="0"/>
                        <a:t> совершенствование педагогического мастерства</a:t>
                      </a:r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Проведено три запланированных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семинара и </a:t>
                      </a:r>
                    </a:p>
                    <a:p>
                      <a:r>
                        <a:rPr lang="ru-RU" dirty="0" smtClean="0"/>
                        <a:t>два семинара- практикума по итогам проверки</a:t>
                      </a:r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87958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Методическое сопровождение молодых библиотекарей</a:t>
                      </a:r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Диагностика профессиональных дефицитов начинающих специалистов, выработка</a:t>
                      </a:r>
                      <a:r>
                        <a:rPr lang="ru-RU" baseline="0" dirty="0" smtClean="0"/>
                        <a:t> необходимых рекомендаций</a:t>
                      </a:r>
                    </a:p>
                    <a:p>
                      <a:r>
                        <a:rPr lang="ru-RU" baseline="0" dirty="0" smtClean="0"/>
                        <a:t>Проведение консультаций</a:t>
                      </a:r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03491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Методическое сопровождение реализации программ направленных</a:t>
                      </a:r>
                      <a:r>
                        <a:rPr lang="ru-RU" baseline="0" dirty="0" smtClean="0"/>
                        <a:t> на выявление и поддержку одаренных детей</a:t>
                      </a:r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«Чтение – дело семейное»(заочный),</a:t>
                      </a:r>
                    </a:p>
                    <a:p>
                      <a:r>
                        <a:rPr lang="ru-RU" dirty="0" smtClean="0"/>
                        <a:t> «Живое слово»(очный), «Живая классика»(очный),                       «Слава героям на все времена»(очный)</a:t>
                      </a:r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20255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293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-1"/>
            <a:ext cx="12192000" cy="6838951"/>
          </a:xfrm>
        </p:spPr>
      </p:pic>
      <p:sp>
        <p:nvSpPr>
          <p:cNvPr id="3" name="TextBox 2"/>
          <p:cNvSpPr txBox="1"/>
          <p:nvPr/>
        </p:nvSpPr>
        <p:spPr>
          <a:xfrm>
            <a:off x="4886794" y="365125"/>
            <a:ext cx="23550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Проблемы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9745" y="1524889"/>
            <a:ext cx="929390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Кадры (текучесть кадров, неспециалисты, совместительство)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Мониторинги</a:t>
            </a:r>
          </a:p>
          <a:p>
            <a:pPr>
              <a:lnSpc>
                <a:spcPct val="150000"/>
              </a:lnSpc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Повышение квалификации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947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-1"/>
            <a:ext cx="12192000" cy="6838951"/>
          </a:xfrm>
        </p:spPr>
      </p:pic>
      <p:sp>
        <p:nvSpPr>
          <p:cNvPr id="3" name="TextBox 2"/>
          <p:cNvSpPr txBox="1"/>
          <p:nvPr/>
        </p:nvSpPr>
        <p:spPr>
          <a:xfrm>
            <a:off x="3402243" y="365125"/>
            <a:ext cx="55804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Перспективы и планирование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24262" y="1690688"/>
            <a:ext cx="6586227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 для обучающихся</a:t>
            </a:r>
          </a:p>
          <a:p>
            <a:pPr marL="342900" indent="-342900">
              <a:buAutoNum type="arabicPeriod"/>
            </a:pPr>
            <a:endParaRPr lang="ru-RU" sz="24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Выездные семинары</a:t>
            </a:r>
          </a:p>
          <a:p>
            <a:pPr marL="342900" indent="-342900">
              <a:buAutoNum type="arabicPeriod"/>
            </a:pPr>
            <a:endParaRPr lang="ru-RU" sz="24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Мастер-классы</a:t>
            </a:r>
          </a:p>
          <a:p>
            <a:pPr marL="342900" indent="-342900">
              <a:buAutoNum type="arabicPeriod"/>
            </a:pPr>
            <a:endParaRPr lang="ru-RU" sz="24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Конкурсы профессионального мастерства</a:t>
            </a:r>
            <a:endParaRPr lang="ru-RU" sz="24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81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585</TotalTime>
  <Words>293</Words>
  <Application>Microsoft Office PowerPoint</Application>
  <PresentationFormat>Широкоэкранный</PresentationFormat>
  <Paragraphs>79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Liberation Serif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</dc:creator>
  <cp:lastModifiedBy>Admin</cp:lastModifiedBy>
  <cp:revision>29</cp:revision>
  <dcterms:created xsi:type="dcterms:W3CDTF">2022-01-21T11:27:25Z</dcterms:created>
  <dcterms:modified xsi:type="dcterms:W3CDTF">2025-04-25T06:15:50Z</dcterms:modified>
</cp:coreProperties>
</file>