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5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5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0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8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6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8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9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7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2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5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2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A5434-5500-470A-AE41-500729FC1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4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24" y="1825625"/>
            <a:ext cx="6305752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2114" y="3187337"/>
            <a:ext cx="27040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Liberation Serif" panose="02020603050405020304" pitchFamily="18" charset="0"/>
              </a:rPr>
              <a:t>Чепчугова</a:t>
            </a:r>
            <a:r>
              <a:rPr lang="ru-RU" sz="24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Наталья Валентиновна, руководитель ММО библиотекарей</a:t>
            </a:r>
            <a:endParaRPr lang="ru-RU" sz="2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72" y="5923181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Публичный отчет за  2024-2025 гг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7" r="5264" b="12130"/>
          <a:stretch/>
        </p:blipFill>
        <p:spPr>
          <a:xfrm>
            <a:off x="223960" y="147993"/>
            <a:ext cx="7689954" cy="562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3" name="TextBox 2"/>
          <p:cNvSpPr txBox="1"/>
          <p:nvPr/>
        </p:nvSpPr>
        <p:spPr>
          <a:xfrm>
            <a:off x="314794" y="202913"/>
            <a:ext cx="89354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</a:p>
          <a:p>
            <a:r>
              <a:rPr lang="ru-RU" sz="2800" dirty="0" smtClean="0"/>
              <a:t>Реализация концепции развития ШИБЦ в условиях ФГОС: проблемы, возможности, перспективы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2919" y="1822192"/>
            <a:ext cx="110408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r>
              <a:rPr lang="ru-RU" sz="2400" dirty="0" smtClean="0"/>
              <a:t>- совершенствование нормативно-правового, научно-методического, материально-технического, информационно-ресурсного и программного обеспечение школьных библиотек</a:t>
            </a:r>
          </a:p>
          <a:p>
            <a:endParaRPr lang="ru-RU" sz="2400" dirty="0" smtClean="0"/>
          </a:p>
          <a:p>
            <a:r>
              <a:rPr lang="ru-RU" sz="2400" dirty="0" smtClean="0"/>
              <a:t>- организация методического сопровождения деятельности ШИБЦ и школьных библиотек</a:t>
            </a:r>
          </a:p>
          <a:p>
            <a:endParaRPr lang="ru-RU" sz="2400" dirty="0" smtClean="0"/>
          </a:p>
          <a:p>
            <a:r>
              <a:rPr lang="ru-RU" sz="2400" dirty="0" smtClean="0"/>
              <a:t>- расширение функций ШИБЦ и школьных библиотек для комплексной поддержки образовательной деятельности в соответствии с требованиями ФГОС</a:t>
            </a:r>
          </a:p>
          <a:p>
            <a:endParaRPr lang="ru-RU" sz="2400" dirty="0" smtClean="0"/>
          </a:p>
          <a:p>
            <a:r>
              <a:rPr lang="ru-RU" sz="2400" dirty="0" smtClean="0"/>
              <a:t>- создание условий для дополнительного профессионального образования педагогов-библиотекарей и библиотечных специалистов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59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19049"/>
            <a:ext cx="12192000" cy="6838951"/>
          </a:xfrm>
        </p:spPr>
      </p:pic>
      <p:sp>
        <p:nvSpPr>
          <p:cNvPr id="3" name="TextBox 2"/>
          <p:cNvSpPr txBox="1"/>
          <p:nvPr/>
        </p:nvSpPr>
        <p:spPr>
          <a:xfrm>
            <a:off x="4109319" y="203562"/>
            <a:ext cx="314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Посещаемость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50260"/>
              </p:ext>
            </p:extLst>
          </p:nvPr>
        </p:nvGraphicFramePr>
        <p:xfrm>
          <a:off x="374753" y="1514542"/>
          <a:ext cx="9114021" cy="257777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05388">
                  <a:extLst>
                    <a:ext uri="{9D8B030D-6E8A-4147-A177-3AD203B41FA5}">
                      <a16:colId xmlns:a16="http://schemas.microsoft.com/office/drawing/2014/main" val="2100024878"/>
                    </a:ext>
                  </a:extLst>
                </a:gridCol>
                <a:gridCol w="1417232">
                  <a:extLst>
                    <a:ext uri="{9D8B030D-6E8A-4147-A177-3AD203B41FA5}">
                      <a16:colId xmlns:a16="http://schemas.microsoft.com/office/drawing/2014/main" val="3468053482"/>
                    </a:ext>
                  </a:extLst>
                </a:gridCol>
                <a:gridCol w="1385736">
                  <a:extLst>
                    <a:ext uri="{9D8B030D-6E8A-4147-A177-3AD203B41FA5}">
                      <a16:colId xmlns:a16="http://schemas.microsoft.com/office/drawing/2014/main" val="539041869"/>
                    </a:ext>
                  </a:extLst>
                </a:gridCol>
                <a:gridCol w="1367659">
                  <a:extLst>
                    <a:ext uri="{9D8B030D-6E8A-4147-A177-3AD203B41FA5}">
                      <a16:colId xmlns:a16="http://schemas.microsoft.com/office/drawing/2014/main" val="1405605045"/>
                    </a:ext>
                  </a:extLst>
                </a:gridCol>
                <a:gridCol w="1402540">
                  <a:extLst>
                    <a:ext uri="{9D8B030D-6E8A-4147-A177-3AD203B41FA5}">
                      <a16:colId xmlns:a16="http://schemas.microsoft.com/office/drawing/2014/main" val="2477412730"/>
                    </a:ext>
                  </a:extLst>
                </a:gridCol>
                <a:gridCol w="1635466">
                  <a:extLst>
                    <a:ext uri="{9D8B030D-6E8A-4147-A177-3AD203B41FA5}">
                      <a16:colId xmlns:a16="http://schemas.microsoft.com/office/drawing/2014/main" val="1313592964"/>
                    </a:ext>
                  </a:extLst>
                </a:gridCol>
              </a:tblGrid>
              <a:tr h="941447">
                <a:tc>
                  <a:txBody>
                    <a:bodyPr/>
                    <a:lstStyle/>
                    <a:p>
                      <a:r>
                        <a:rPr lang="ru-RU" dirty="0" smtClean="0"/>
                        <a:t>Заседания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1 26.10.2024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2</a:t>
                      </a:r>
                    </a:p>
                    <a:p>
                      <a:r>
                        <a:rPr lang="ru-RU" baseline="0" dirty="0" smtClean="0"/>
                        <a:t>28.11.2024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3</a:t>
                      </a:r>
                    </a:p>
                    <a:p>
                      <a:r>
                        <a:rPr lang="ru-RU" dirty="0" smtClean="0"/>
                        <a:t>20.03.2025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4</a:t>
                      </a:r>
                    </a:p>
                    <a:p>
                      <a:r>
                        <a:rPr lang="ru-RU" dirty="0" smtClean="0"/>
                        <a:t>25.03.2025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5</a:t>
                      </a:r>
                    </a:p>
                    <a:p>
                      <a:r>
                        <a:rPr lang="ru-RU" dirty="0" smtClean="0"/>
                        <a:t>03.04.2025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274183"/>
                  </a:ext>
                </a:extLst>
              </a:tr>
              <a:tr h="545442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Присутствовали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795042"/>
                  </a:ext>
                </a:extLst>
              </a:tr>
              <a:tr h="545442"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Отсутствовали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538123"/>
                  </a:ext>
                </a:extLst>
              </a:tr>
              <a:tr h="5454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65%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55%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65%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58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4675" y="4437514"/>
            <a:ext cx="36146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Не посещали заседания ММО:</a:t>
            </a:r>
          </a:p>
          <a:p>
            <a:r>
              <a:rPr lang="ru-RU" sz="2000" dirty="0" smtClean="0"/>
              <a:t>5 – ОУ № 14 и 17</a:t>
            </a:r>
          </a:p>
          <a:p>
            <a:r>
              <a:rPr lang="ru-RU" sz="2000" dirty="0" smtClean="0"/>
              <a:t>4 – ОУ № 16 и 18</a:t>
            </a:r>
          </a:p>
          <a:p>
            <a:r>
              <a:rPr lang="ru-RU" sz="2000" dirty="0" smtClean="0"/>
              <a:t>2– ОУ  № 56, 10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9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5" y="0"/>
            <a:ext cx="122245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5455"/>
          <a:stretch/>
        </p:blipFill>
        <p:spPr>
          <a:xfrm>
            <a:off x="408418" y="0"/>
            <a:ext cx="2032417" cy="4272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3"/>
          <a:stretch/>
        </p:blipFill>
        <p:spPr>
          <a:xfrm>
            <a:off x="5550904" y="62641"/>
            <a:ext cx="1892133" cy="3967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03" y="3922121"/>
            <a:ext cx="3735229" cy="2801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35" y="4053978"/>
            <a:ext cx="3598636" cy="2698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78" y="422472"/>
            <a:ext cx="3788795" cy="28415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28" y="62641"/>
            <a:ext cx="3437744" cy="25783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862" y="1929449"/>
            <a:ext cx="3164348" cy="23732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084" y="4122434"/>
            <a:ext cx="3567298" cy="26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3" name="TextBox 2"/>
          <p:cNvSpPr txBox="1"/>
          <p:nvPr/>
        </p:nvSpPr>
        <p:spPr>
          <a:xfrm>
            <a:off x="838200" y="109140"/>
            <a:ext cx="8980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Основные направления и мероприятия, формы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 методы и их эффективность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5104"/>
              </p:ext>
            </p:extLst>
          </p:nvPr>
        </p:nvGraphicFramePr>
        <p:xfrm>
          <a:off x="378815" y="1063247"/>
          <a:ext cx="10223914" cy="566580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62563">
                  <a:extLst>
                    <a:ext uri="{9D8B030D-6E8A-4147-A177-3AD203B41FA5}">
                      <a16:colId xmlns:a16="http://schemas.microsoft.com/office/drawing/2014/main" val="416891655"/>
                    </a:ext>
                  </a:extLst>
                </a:gridCol>
                <a:gridCol w="5561351">
                  <a:extLst>
                    <a:ext uri="{9D8B030D-6E8A-4147-A177-3AD203B41FA5}">
                      <a16:colId xmlns:a16="http://schemas.microsoft.com/office/drawing/2014/main" val="2243691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 деятельности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3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Информационная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базы</a:t>
                      </a:r>
                      <a:r>
                        <a:rPr lang="ru-RU" baseline="0" dirty="0" smtClean="0"/>
                        <a:t> данных библиотекарей</a:t>
                      </a:r>
                    </a:p>
                    <a:p>
                      <a:r>
                        <a:rPr lang="ru-RU" baseline="0" dirty="0" smtClean="0"/>
                        <a:t>Согласование плана закупа</a:t>
                      </a:r>
                    </a:p>
                    <a:p>
                      <a:r>
                        <a:rPr lang="ru-RU" baseline="0" dirty="0" smtClean="0"/>
                        <a:t>Учет поступлений в информационные фонды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984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Аналитическая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Мониторинг обеспеченности учебной литературой</a:t>
                      </a:r>
                    </a:p>
                    <a:p>
                      <a:r>
                        <a:rPr lang="ru-RU" dirty="0" smtClean="0"/>
                        <a:t>Инвентаризация учебного фонда</a:t>
                      </a:r>
                    </a:p>
                    <a:p>
                      <a:r>
                        <a:rPr lang="ru-RU" dirty="0" smtClean="0"/>
                        <a:t>Анализ работ за 2024-2025 учебный год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440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Организационно-методическая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Проверка ШИБЦ и ШБ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172648"/>
                  </a:ext>
                </a:extLst>
              </a:tr>
              <a:tr h="992205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Методическое обеспечение</a:t>
                      </a:r>
                      <a:r>
                        <a:rPr lang="ru-RU" baseline="0" dirty="0" smtClean="0"/>
                        <a:t> совершенствование педагогического мастерства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Проведено три запланированных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семинара и </a:t>
                      </a:r>
                    </a:p>
                    <a:p>
                      <a:r>
                        <a:rPr lang="ru-RU" dirty="0" smtClean="0"/>
                        <a:t>два семинара- практикума по итогам проверки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795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Методическое сопровождение молодых библиотекарей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 профессиональных дефицитов начинающих специалистов, выработка</a:t>
                      </a:r>
                      <a:r>
                        <a:rPr lang="ru-RU" baseline="0" dirty="0" smtClean="0"/>
                        <a:t> необходимых рекомендаций</a:t>
                      </a:r>
                    </a:p>
                    <a:p>
                      <a:r>
                        <a:rPr lang="ru-RU" baseline="0" dirty="0" smtClean="0"/>
                        <a:t>Проведение консультаций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34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Методическое сопровождение реализации программ направленных</a:t>
                      </a:r>
                      <a:r>
                        <a:rPr lang="ru-RU" baseline="0" dirty="0" smtClean="0"/>
                        <a:t> на выявление и поддержку одаренных детей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«Чтение – дело семейное»(заочный),</a:t>
                      </a:r>
                    </a:p>
                    <a:p>
                      <a:r>
                        <a:rPr lang="ru-RU" dirty="0" smtClean="0"/>
                        <a:t> «Живое слово»(очный), «Живая классика»(очный),                       «Слава героям на все времена»(очный)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025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9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3" name="TextBox 2"/>
          <p:cNvSpPr txBox="1"/>
          <p:nvPr/>
        </p:nvSpPr>
        <p:spPr>
          <a:xfrm>
            <a:off x="4886794" y="365125"/>
            <a:ext cx="2355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745" y="1524889"/>
            <a:ext cx="9293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Кадры (текучесть кадров, неспециалисты, совместительство)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Мониторинги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Повышение квалификации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3" name="TextBox 2"/>
          <p:cNvSpPr txBox="1"/>
          <p:nvPr/>
        </p:nvSpPr>
        <p:spPr>
          <a:xfrm>
            <a:off x="3402243" y="365125"/>
            <a:ext cx="558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и планирование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262" y="1690688"/>
            <a:ext cx="65862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для обучающихся</a:t>
            </a:r>
          </a:p>
          <a:p>
            <a:pPr marL="342900" indent="-342900">
              <a:buAutoNum type="arabicPeriod"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Выездные семинары</a:t>
            </a:r>
          </a:p>
          <a:p>
            <a:pPr marL="342900" indent="-342900">
              <a:buAutoNum type="arabicPeriod"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Мастер-классы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профессионального мастерства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293</Words>
  <Application>Microsoft Office PowerPoint</Application>
  <PresentationFormat>Широкоэкранный</PresentationFormat>
  <Paragraphs>79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Liberation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Admin</cp:lastModifiedBy>
  <cp:revision>29</cp:revision>
  <dcterms:created xsi:type="dcterms:W3CDTF">2022-01-21T11:27:25Z</dcterms:created>
  <dcterms:modified xsi:type="dcterms:W3CDTF">2025-04-25T06:15:50Z</dcterms:modified>
</cp:coreProperties>
</file>