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2D84EB-D15D-FAA1-C384-E8E63959758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E9A28F85-B768-C7CE-4849-AF9E78114A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741AEAC7-FBD4-EEDC-CFC7-51DD907F7DCE}"/>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5" name="Нижний колонтитул 4">
            <a:extLst>
              <a:ext uri="{FF2B5EF4-FFF2-40B4-BE49-F238E27FC236}">
                <a16:creationId xmlns:a16="http://schemas.microsoft.com/office/drawing/2014/main" id="{3D66BE94-AAFC-1FA6-A918-7E1C280CF13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11D37D7-EFA6-B502-73AC-EAE941264A49}"/>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2773589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FCB355-F6AE-6D27-06E0-B7C35CBB5A4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0857F9FB-4BA0-3654-9D2A-0FCA13DA451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C06C5F2-2992-C597-9496-530DD33105C4}"/>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5" name="Нижний колонтитул 4">
            <a:extLst>
              <a:ext uri="{FF2B5EF4-FFF2-40B4-BE49-F238E27FC236}">
                <a16:creationId xmlns:a16="http://schemas.microsoft.com/office/drawing/2014/main" id="{C6C359E2-AB43-3D6E-8DC4-CAB1FE9FD91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9841D4B-0B75-7703-3B1F-C0A99130C514}"/>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2322131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D7B0EF2-F34A-3706-3513-EF227FE6D5CD}"/>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4CC8E0A3-3E4C-E589-0C0D-3FA1E6B325A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407B89A-E7F6-A8A1-E902-01F78100B44A}"/>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5" name="Нижний колонтитул 4">
            <a:extLst>
              <a:ext uri="{FF2B5EF4-FFF2-40B4-BE49-F238E27FC236}">
                <a16:creationId xmlns:a16="http://schemas.microsoft.com/office/drawing/2014/main" id="{702EEB96-3E08-1B18-B60C-BA2DF3A7DF7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5DF9BA0-C4AC-B140-DFC0-6B0F676DA5D3}"/>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2356761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B2BDCA-2AF3-D5BB-D1D3-3D0B4FF7705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03E544C-B20C-50CE-C236-6756A066B22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CDF5537-792C-6793-32F3-8848A21A667F}"/>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5" name="Нижний колонтитул 4">
            <a:extLst>
              <a:ext uri="{FF2B5EF4-FFF2-40B4-BE49-F238E27FC236}">
                <a16:creationId xmlns:a16="http://schemas.microsoft.com/office/drawing/2014/main" id="{CDF51631-14BC-C8E4-2A5E-8D80DCA33C8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787E323-2420-98CA-9749-32ED239E99F2}"/>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3908593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A4ED9E-3C3B-7BE4-4E87-A89E022ED263}"/>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0BCEF0D2-607E-D7AB-2ED9-B70686F0DE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10E79AB-D47D-81C9-523B-3AF751A2FBD8}"/>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5" name="Нижний колонтитул 4">
            <a:extLst>
              <a:ext uri="{FF2B5EF4-FFF2-40B4-BE49-F238E27FC236}">
                <a16:creationId xmlns:a16="http://schemas.microsoft.com/office/drawing/2014/main" id="{9E245E0D-05B1-0241-9D6E-39E2132F7E7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8D58F9C-BA9C-439F-B40F-C1432B404399}"/>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3018866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508017-9BCD-0166-1A66-DDCD9359469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922844BD-5198-4D6C-4FC4-4972BE803FAE}"/>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35E3546A-EEC3-1EA7-7772-106633BA3BC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701E4597-A4B3-8BA4-919A-76EC0DDFB9E1}"/>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6" name="Нижний колонтитул 5">
            <a:extLst>
              <a:ext uri="{FF2B5EF4-FFF2-40B4-BE49-F238E27FC236}">
                <a16:creationId xmlns:a16="http://schemas.microsoft.com/office/drawing/2014/main" id="{6E0ADC3D-AA52-D2F0-0AB7-10565044FB9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7B1087C-084C-8AE7-5C30-13726DBBF79D}"/>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160523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459D7B-9C4A-C224-B0F1-A1585AC70E73}"/>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7CDF6102-B57E-7038-EAD1-50BB9C6865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D9616D9-491E-6F85-AD28-563F7D56DAA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492AAE09-6CB4-01AC-7EA8-A7B246D5EE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0065A30-8CFF-D660-FCB2-65CF871B345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3BCCD5F6-ADC5-6BDE-8E61-1F836E1FEC23}"/>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8" name="Нижний колонтитул 7">
            <a:extLst>
              <a:ext uri="{FF2B5EF4-FFF2-40B4-BE49-F238E27FC236}">
                <a16:creationId xmlns:a16="http://schemas.microsoft.com/office/drawing/2014/main" id="{0D1BBC6C-CB43-A032-D2CE-1E4A468FBE96}"/>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939688C2-1732-6406-68B8-C6FB712B6460}"/>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2892644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9A212-44F0-2D32-75DB-82A8050B46C8}"/>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3D3AFB17-E1C5-4356-6E38-11C4D1860EC4}"/>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4" name="Нижний колонтитул 3">
            <a:extLst>
              <a:ext uri="{FF2B5EF4-FFF2-40B4-BE49-F238E27FC236}">
                <a16:creationId xmlns:a16="http://schemas.microsoft.com/office/drawing/2014/main" id="{0B40E94A-F304-8477-35E4-36FB2ACFA84C}"/>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4882B29-15E2-5F8C-DDA7-4190AFB7F0EC}"/>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3599516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B156AB0-E00D-C41E-B105-3DC74AF6AFE6}"/>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3" name="Нижний колонтитул 2">
            <a:extLst>
              <a:ext uri="{FF2B5EF4-FFF2-40B4-BE49-F238E27FC236}">
                <a16:creationId xmlns:a16="http://schemas.microsoft.com/office/drawing/2014/main" id="{82DBF017-530F-34D2-8E9E-4A89DA117ABF}"/>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0A41B73-7118-C458-13A9-9699181970B5}"/>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713987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EB9B1B-0939-BB4C-051C-78317B1EA1C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4464644D-83EC-C3A5-9CBE-FEBB1FFDD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1C4AF2C5-8911-7A04-4CF1-5E3D1D7FE0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4D3814F-86BC-B68A-79DB-4596ED6C00B3}"/>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6" name="Нижний колонтитул 5">
            <a:extLst>
              <a:ext uri="{FF2B5EF4-FFF2-40B4-BE49-F238E27FC236}">
                <a16:creationId xmlns:a16="http://schemas.microsoft.com/office/drawing/2014/main" id="{0F694A4B-6CAE-6C71-971C-8DB82B8082B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538F311-AE26-A2D3-8511-E46FD35D3C7B}"/>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1663456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58868B-97A4-7C57-BC72-06057B01E48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01260B21-AE6B-15D0-1326-A44C6A033A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B4C17E42-57DE-D313-CE83-30AD9D2AEF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A1DBDA6-8B8F-DE47-4E22-071CEDB27398}"/>
              </a:ext>
            </a:extLst>
          </p:cNvPr>
          <p:cNvSpPr>
            <a:spLocks noGrp="1"/>
          </p:cNvSpPr>
          <p:nvPr>
            <p:ph type="dt" sz="half" idx="10"/>
          </p:nvPr>
        </p:nvSpPr>
        <p:spPr/>
        <p:txBody>
          <a:bodyPr/>
          <a:lstStyle/>
          <a:p>
            <a:fld id="{2FE75D0C-686C-4049-B734-39EDBD841158}" type="datetimeFigureOut">
              <a:rPr lang="ru-RU" smtClean="0"/>
              <a:t>30.10.2025</a:t>
            </a:fld>
            <a:endParaRPr lang="ru-RU"/>
          </a:p>
        </p:txBody>
      </p:sp>
      <p:sp>
        <p:nvSpPr>
          <p:cNvPr id="6" name="Нижний колонтитул 5">
            <a:extLst>
              <a:ext uri="{FF2B5EF4-FFF2-40B4-BE49-F238E27FC236}">
                <a16:creationId xmlns:a16="http://schemas.microsoft.com/office/drawing/2014/main" id="{A459A54F-6C5C-059F-B0D8-701D2BAC340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8A3ADBE-FC4B-67E6-86A5-469AEB98A11E}"/>
              </a:ext>
            </a:extLst>
          </p:cNvPr>
          <p:cNvSpPr>
            <a:spLocks noGrp="1"/>
          </p:cNvSpPr>
          <p:nvPr>
            <p:ph type="sldNum" sz="quarter" idx="12"/>
          </p:nvPr>
        </p:nvSpPr>
        <p:spPr/>
        <p:txBody>
          <a:bodyPr/>
          <a:lstStyle/>
          <a:p>
            <a:fld id="{282692E3-CA1D-4843-9662-0311F9BCA7A2}" type="slidenum">
              <a:rPr lang="ru-RU" smtClean="0"/>
              <a:t>‹#›</a:t>
            </a:fld>
            <a:endParaRPr lang="ru-RU"/>
          </a:p>
        </p:txBody>
      </p:sp>
    </p:spTree>
    <p:extLst>
      <p:ext uri="{BB962C8B-B14F-4D97-AF65-F5344CB8AC3E}">
        <p14:creationId xmlns:p14="http://schemas.microsoft.com/office/powerpoint/2010/main" val="2088455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DEAAF-15F3-219A-9C28-551C2FC8DB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1125EFB5-CC7E-7DC2-C45A-802AEFF650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914EE04-0587-F70A-D596-2911409EEB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E75D0C-686C-4049-B734-39EDBD841158}" type="datetimeFigureOut">
              <a:rPr lang="ru-RU" smtClean="0"/>
              <a:t>30.10.2025</a:t>
            </a:fld>
            <a:endParaRPr lang="ru-RU"/>
          </a:p>
        </p:txBody>
      </p:sp>
      <p:sp>
        <p:nvSpPr>
          <p:cNvPr id="5" name="Нижний колонтитул 4">
            <a:extLst>
              <a:ext uri="{FF2B5EF4-FFF2-40B4-BE49-F238E27FC236}">
                <a16:creationId xmlns:a16="http://schemas.microsoft.com/office/drawing/2014/main" id="{335AACFD-B9AC-1BBB-2170-71DFA5FEDB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B8541280-36C7-DC5C-1B5B-84BC045760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2692E3-CA1D-4843-9662-0311F9BCA7A2}" type="slidenum">
              <a:rPr lang="ru-RU" smtClean="0"/>
              <a:t>‹#›</a:t>
            </a:fld>
            <a:endParaRPr lang="ru-RU"/>
          </a:p>
        </p:txBody>
      </p:sp>
    </p:spTree>
    <p:extLst>
      <p:ext uri="{BB962C8B-B14F-4D97-AF65-F5344CB8AC3E}">
        <p14:creationId xmlns:p14="http://schemas.microsoft.com/office/powerpoint/2010/main" val="3894247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arant.ru/products/ipo/prime/doc/406877594/#111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garant.ru/products/ipo/prime/doc/406877594/#1116"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98A9AB-31F8-C727-3028-DC6D210384DB}"/>
              </a:ext>
            </a:extLst>
          </p:cNvPr>
          <p:cNvSpPr>
            <a:spLocks noGrp="1"/>
          </p:cNvSpPr>
          <p:nvPr>
            <p:ph type="ctrTitle"/>
          </p:nvPr>
        </p:nvSpPr>
        <p:spPr/>
        <p:txBody>
          <a:bodyPr/>
          <a:lstStyle/>
          <a:p>
            <a:r>
              <a:rPr lang="ru-RU" dirty="0"/>
              <a:t>Аттестация педагогов 2026</a:t>
            </a:r>
          </a:p>
        </p:txBody>
      </p:sp>
      <p:sp>
        <p:nvSpPr>
          <p:cNvPr id="3" name="Подзаголовок 2">
            <a:extLst>
              <a:ext uri="{FF2B5EF4-FFF2-40B4-BE49-F238E27FC236}">
                <a16:creationId xmlns:a16="http://schemas.microsoft.com/office/drawing/2014/main" id="{4ACFC7C8-2B61-AF75-256F-3A47CDE04D3D}"/>
              </a:ext>
            </a:extLst>
          </p:cNvPr>
          <p:cNvSpPr>
            <a:spLocks noGrp="1"/>
          </p:cNvSpPr>
          <p:nvPr>
            <p:ph type="subTitle" idx="1"/>
          </p:nvPr>
        </p:nvSpPr>
        <p:spPr/>
        <p:txBody>
          <a:bodyPr/>
          <a:lstStyle/>
          <a:p>
            <a:pPr algn="r"/>
            <a:r>
              <a:rPr lang="ru-RU" dirty="0"/>
              <a:t>Шабуров А.С., руководитель ММО учителей химии АМО</a:t>
            </a:r>
          </a:p>
        </p:txBody>
      </p:sp>
    </p:spTree>
    <p:extLst>
      <p:ext uri="{BB962C8B-B14F-4D97-AF65-F5344CB8AC3E}">
        <p14:creationId xmlns:p14="http://schemas.microsoft.com/office/powerpoint/2010/main" val="1323012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1C2F13A-C02E-2CF4-4A7E-78B7C7D684F2}"/>
              </a:ext>
            </a:extLst>
          </p:cNvPr>
          <p:cNvSpPr>
            <a:spLocks noGrp="1"/>
          </p:cNvSpPr>
          <p:nvPr>
            <p:ph idx="1"/>
          </p:nvPr>
        </p:nvSpPr>
        <p:spPr>
          <a:xfrm>
            <a:off x="838200" y="267286"/>
            <a:ext cx="10515600" cy="6036286"/>
          </a:xfrm>
        </p:spPr>
        <p:txBody>
          <a:bodyPr>
            <a:normAutofit fontScale="70000" lnSpcReduction="20000"/>
          </a:bodyPr>
          <a:lstStyle/>
          <a:p>
            <a:pPr marL="0" indent="0" algn="ctr">
              <a:lnSpc>
                <a:spcPct val="100000"/>
              </a:lnSpc>
              <a:spcAft>
                <a:spcPts val="1275"/>
              </a:spcAft>
              <a:buNone/>
            </a:pPr>
            <a:r>
              <a:rPr lang="ru-RU" b="1" i="0" u="sng" dirty="0">
                <a:solidFill>
                  <a:srgbClr val="333333"/>
                </a:solidFill>
                <a:effectLst/>
                <a:latin typeface="Arial" panose="020B0604020202020204" pitchFamily="34" charset="0"/>
              </a:rPr>
              <a:t>Первая квалификационная категория педагогическим работникам устанавливается на основе следующих показателей их профессиональной деятельности:</a:t>
            </a:r>
          </a:p>
          <a:p>
            <a:pPr algn="l">
              <a:lnSpc>
                <a:spcPct val="100000"/>
              </a:lnSpc>
              <a:spcAft>
                <a:spcPts val="1275"/>
              </a:spcAft>
            </a:pPr>
            <a:r>
              <a:rPr lang="ru-RU" b="0" i="0" dirty="0">
                <a:solidFill>
                  <a:srgbClr val="333333"/>
                </a:solidFill>
                <a:effectLst/>
                <a:latin typeface="Arial" panose="020B0604020202020204" pitchFamily="34" charset="0"/>
              </a:rPr>
              <a:t>стабильных положительных результатов освоения обучающимися образовательных программ, в том числе в области искусств, физической культуры и спорта, по итогам мониторингов и иных форм контроля, проводимых организацией;</a:t>
            </a:r>
          </a:p>
          <a:p>
            <a:pPr algn="l">
              <a:lnSpc>
                <a:spcPct val="100000"/>
              </a:lnSpc>
              <a:spcAft>
                <a:spcPts val="1275"/>
              </a:spcAft>
            </a:pPr>
            <a:r>
              <a:rPr lang="ru-RU" b="0" i="0" dirty="0">
                <a:solidFill>
                  <a:srgbClr val="333333"/>
                </a:solidFill>
                <a:effectLst/>
                <a:latin typeface="Arial" panose="020B0604020202020204" pitchFamily="34" charset="0"/>
              </a:rPr>
              <a:t>стабильных положительных результатов освоения обучающимися образовательных программ по итогам мониторинга системы образования, проводимого в порядке, установленном Правительством Российской Федерации</a:t>
            </a:r>
            <a:r>
              <a:rPr lang="ru-RU" b="0" i="0" u="sng" baseline="30000" dirty="0">
                <a:solidFill>
                  <a:srgbClr val="808080"/>
                </a:solidFill>
                <a:effectLst/>
                <a:latin typeface="Arial" panose="020B0604020202020204" pitchFamily="34" charset="0"/>
                <a:hlinkClick r:id="rId2"/>
              </a:rPr>
              <a:t>5</a:t>
            </a:r>
            <a:r>
              <a:rPr lang="ru-RU" b="0" i="0" dirty="0">
                <a:solidFill>
                  <a:srgbClr val="333333"/>
                </a:solidFill>
                <a:effectLst/>
                <a:latin typeface="Arial" panose="020B0604020202020204" pitchFamily="34" charset="0"/>
              </a:rPr>
              <a:t>;</a:t>
            </a:r>
          </a:p>
          <a:p>
            <a:pPr algn="l">
              <a:lnSpc>
                <a:spcPct val="100000"/>
              </a:lnSpc>
              <a:spcAft>
                <a:spcPts val="1275"/>
              </a:spcAft>
            </a:pPr>
            <a:r>
              <a:rPr lang="ru-RU" b="0" i="0" dirty="0">
                <a:solidFill>
                  <a:srgbClr val="333333"/>
                </a:solidFill>
                <a:effectLst/>
                <a:latin typeface="Arial" panose="020B0604020202020204" pitchFamily="34" charset="0"/>
              </a:rPr>
              <a:t>выявления развития у обучающихся способностей к научной (интеллектуальной), творческой, физкультурно-спортивной деятельности;</a:t>
            </a:r>
          </a:p>
          <a:p>
            <a:pPr algn="l">
              <a:lnSpc>
                <a:spcPct val="100000"/>
              </a:lnSpc>
              <a:spcAft>
                <a:spcPts val="1275"/>
              </a:spcAft>
            </a:pPr>
            <a:r>
              <a:rPr lang="ru-RU" b="0" i="0" dirty="0">
                <a:solidFill>
                  <a:srgbClr val="333333"/>
                </a:solidFill>
                <a:effectLst/>
                <a:latin typeface="Arial" panose="020B0604020202020204" pitchFamily="34" charset="0"/>
              </a:rPr>
              <a:t>личного вклада в повышение качества образования, совершенствования методов обучения и воспитания, транслирования в педагогических коллективах опыта практических результатов своей профессиональной деятельности, активного участия в работе методических объединений педагогических работников организации.</a:t>
            </a:r>
          </a:p>
          <a:p>
            <a:endParaRPr lang="ru-RU" dirty="0"/>
          </a:p>
        </p:txBody>
      </p:sp>
    </p:spTree>
    <p:extLst>
      <p:ext uri="{BB962C8B-B14F-4D97-AF65-F5344CB8AC3E}">
        <p14:creationId xmlns:p14="http://schemas.microsoft.com/office/powerpoint/2010/main" val="3573661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08FE5A2-2DF4-CA05-2763-55D4A1FCCF00}"/>
              </a:ext>
            </a:extLst>
          </p:cNvPr>
          <p:cNvSpPr>
            <a:spLocks noGrp="1"/>
          </p:cNvSpPr>
          <p:nvPr>
            <p:ph idx="1"/>
          </p:nvPr>
        </p:nvSpPr>
        <p:spPr>
          <a:xfrm>
            <a:off x="838200" y="140676"/>
            <a:ext cx="10515600" cy="6717323"/>
          </a:xfrm>
        </p:spPr>
        <p:txBody>
          <a:bodyPr>
            <a:normAutofit fontScale="25000" lnSpcReduction="20000"/>
          </a:bodyPr>
          <a:lstStyle/>
          <a:p>
            <a:pPr marL="0" indent="0" algn="ctr">
              <a:lnSpc>
                <a:spcPct val="120000"/>
              </a:lnSpc>
              <a:spcAft>
                <a:spcPts val="1275"/>
              </a:spcAft>
              <a:buNone/>
            </a:pPr>
            <a:r>
              <a:rPr lang="ru-RU" sz="7200" b="1" i="0" u="sng" dirty="0">
                <a:solidFill>
                  <a:srgbClr val="333333"/>
                </a:solidFill>
                <a:effectLst/>
                <a:latin typeface="Arial" panose="020B0604020202020204" pitchFamily="34" charset="0"/>
              </a:rPr>
              <a:t>Высшая квалификационная категория педагогическим работникам устанавливается на основе следующих показателей их профессиональной деятельности:</a:t>
            </a:r>
          </a:p>
          <a:p>
            <a:pPr algn="l">
              <a:lnSpc>
                <a:spcPct val="120000"/>
              </a:lnSpc>
              <a:spcAft>
                <a:spcPts val="1275"/>
              </a:spcAft>
            </a:pPr>
            <a:r>
              <a:rPr lang="ru-RU" sz="7200" b="0" i="0" dirty="0">
                <a:solidFill>
                  <a:srgbClr val="333333"/>
                </a:solidFill>
                <a:effectLst/>
                <a:latin typeface="Arial" panose="020B0604020202020204" pitchFamily="34" charset="0"/>
              </a:rPr>
              <a:t>достижения обучающимися положительной динамики результатов освоения образовательных программ, в том числе в области искусств, физической культуры и спорта, по итогам мониторингов, проводимых организацией;</a:t>
            </a:r>
          </a:p>
          <a:p>
            <a:pPr algn="l">
              <a:lnSpc>
                <a:spcPct val="120000"/>
              </a:lnSpc>
              <a:spcAft>
                <a:spcPts val="1275"/>
              </a:spcAft>
            </a:pPr>
            <a:r>
              <a:rPr lang="ru-RU" sz="7200" b="0" i="0" dirty="0">
                <a:solidFill>
                  <a:srgbClr val="333333"/>
                </a:solidFill>
                <a:effectLst/>
                <a:latin typeface="Arial" panose="020B0604020202020204" pitchFamily="34" charset="0"/>
              </a:rPr>
              <a:t>достижения обучающимися положительных результатов освоения образовательных программ по итогам мониторинга системы образования, проводимого в порядке, установленном Правительством Российской Федерации</a:t>
            </a:r>
            <a:r>
              <a:rPr lang="ru-RU" sz="7200" b="0" i="0" u="sng" baseline="30000" dirty="0">
                <a:solidFill>
                  <a:srgbClr val="808080"/>
                </a:solidFill>
                <a:effectLst/>
                <a:latin typeface="Arial" panose="020B0604020202020204" pitchFamily="34" charset="0"/>
                <a:hlinkClick r:id="rId2"/>
              </a:rPr>
              <a:t>6</a:t>
            </a:r>
            <a:r>
              <a:rPr lang="ru-RU" sz="7200" b="0" i="0" dirty="0">
                <a:solidFill>
                  <a:srgbClr val="333333"/>
                </a:solidFill>
                <a:effectLst/>
                <a:latin typeface="Arial" panose="020B0604020202020204" pitchFamily="34" charset="0"/>
              </a:rPr>
              <a:t>;</a:t>
            </a:r>
          </a:p>
          <a:p>
            <a:pPr algn="l">
              <a:lnSpc>
                <a:spcPct val="120000"/>
              </a:lnSpc>
              <a:spcAft>
                <a:spcPts val="1275"/>
              </a:spcAft>
            </a:pPr>
            <a:r>
              <a:rPr lang="ru-RU" sz="7200" b="0" i="0" dirty="0">
                <a:solidFill>
                  <a:srgbClr val="333333"/>
                </a:solidFill>
                <a:effectLst/>
                <a:latin typeface="Arial" panose="020B0604020202020204" pitchFamily="34" charset="0"/>
              </a:rPr>
              <a:t>выявления и развития способностей обучающихся в научной (интеллектуальной), творческой, физкультурно-спортивной деятельности, а также их участия в олимпиадах, конкурсах, фестивалях, соревнованиях;</a:t>
            </a:r>
          </a:p>
          <a:p>
            <a:pPr algn="l">
              <a:lnSpc>
                <a:spcPct val="120000"/>
              </a:lnSpc>
              <a:spcAft>
                <a:spcPts val="1275"/>
              </a:spcAft>
            </a:pPr>
            <a:r>
              <a:rPr lang="ru-RU" sz="7200" b="0" i="0" dirty="0">
                <a:solidFill>
                  <a:srgbClr val="333333"/>
                </a:solidFill>
                <a:effectLst/>
                <a:latin typeface="Arial" panose="020B0604020202020204" pitchFamily="34" charset="0"/>
              </a:rPr>
              <a:t>личного вклада в повышение качества образования, совершенствования методов обучения и воспитания, и продуктивного использования новых образовательных технологий, транслирования в педагогических коллективах опыта практических результатов своей профессиональной деятельности, в том числе экспериментальной и инновационной;</a:t>
            </a:r>
          </a:p>
          <a:p>
            <a:pPr algn="l">
              <a:lnSpc>
                <a:spcPct val="120000"/>
              </a:lnSpc>
              <a:spcAft>
                <a:spcPts val="1275"/>
              </a:spcAft>
            </a:pPr>
            <a:r>
              <a:rPr lang="ru-RU" sz="7200" b="0" i="0" dirty="0">
                <a:solidFill>
                  <a:srgbClr val="333333"/>
                </a:solidFill>
                <a:effectLst/>
                <a:latin typeface="Arial" panose="020B0604020202020204" pitchFamily="34" charset="0"/>
              </a:rPr>
              <a:t>активного участия в работе методических объединений педагогических работников организаций, в разработке программно-методического сопровождения образовательного процесса, профессиональных конкурсах.</a:t>
            </a:r>
          </a:p>
          <a:p>
            <a:endParaRPr lang="ru-RU" dirty="0"/>
          </a:p>
        </p:txBody>
      </p:sp>
    </p:spTree>
    <p:extLst>
      <p:ext uri="{BB962C8B-B14F-4D97-AF65-F5344CB8AC3E}">
        <p14:creationId xmlns:p14="http://schemas.microsoft.com/office/powerpoint/2010/main" val="2435446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768DF34-4A3C-EF8A-4E13-8C5855D139CA}"/>
              </a:ext>
            </a:extLst>
          </p:cNvPr>
          <p:cNvSpPr>
            <a:spLocks noGrp="1"/>
          </p:cNvSpPr>
          <p:nvPr>
            <p:ph idx="1"/>
          </p:nvPr>
        </p:nvSpPr>
        <p:spPr>
          <a:xfrm>
            <a:off x="838200" y="281354"/>
            <a:ext cx="10515600" cy="5895609"/>
          </a:xfrm>
        </p:spPr>
        <p:txBody>
          <a:bodyPr/>
          <a:lstStyle/>
          <a:p>
            <a:r>
              <a:rPr lang="ru-RU" b="0" i="0" dirty="0">
                <a:solidFill>
                  <a:srgbClr val="333333"/>
                </a:solidFill>
                <a:effectLst/>
                <a:latin typeface="Arial" panose="020B0604020202020204" pitchFamily="34" charset="0"/>
              </a:rPr>
              <a:t>Решение аттестационной комиссией принимается в отсутствие аттестуемого педагогического работника открытым голосованием большинством голосов присутствующих на заседании членов аттестационной комиссии. При равенстве голосов аттестационная комиссия принимает решение об установлении педагогическому работнику первой квалификационной категории, высшей квалификационной категории.</a:t>
            </a:r>
          </a:p>
          <a:p>
            <a:r>
              <a:rPr lang="ru-RU" b="0" i="0" dirty="0">
                <a:solidFill>
                  <a:srgbClr val="333333"/>
                </a:solidFill>
                <a:effectLst/>
                <a:latin typeface="Arial" panose="020B0604020202020204" pitchFamily="34" charset="0"/>
              </a:rPr>
              <a:t>Решение аттестационной комиссии вступает в силу со дня его вынесения и является основанием для дифференциации оплаты труда педагогических работников.</a:t>
            </a:r>
            <a:endParaRPr lang="ru-RU" dirty="0"/>
          </a:p>
        </p:txBody>
      </p:sp>
    </p:spTree>
    <p:extLst>
      <p:ext uri="{BB962C8B-B14F-4D97-AF65-F5344CB8AC3E}">
        <p14:creationId xmlns:p14="http://schemas.microsoft.com/office/powerpoint/2010/main" val="789374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A43262-B438-1E4D-040F-627AD246D8C5}"/>
              </a:ext>
            </a:extLst>
          </p:cNvPr>
          <p:cNvSpPr>
            <a:spLocks noGrp="1"/>
          </p:cNvSpPr>
          <p:nvPr>
            <p:ph type="title"/>
          </p:nvPr>
        </p:nvSpPr>
        <p:spPr>
          <a:xfrm>
            <a:off x="838200" y="0"/>
            <a:ext cx="10515600" cy="1325563"/>
          </a:xfrm>
        </p:spPr>
        <p:txBody>
          <a:bodyPr/>
          <a:lstStyle/>
          <a:p>
            <a:r>
              <a:rPr lang="ru-RU" dirty="0"/>
              <a:t>Особенности аттестации</a:t>
            </a:r>
          </a:p>
        </p:txBody>
      </p:sp>
      <p:sp>
        <p:nvSpPr>
          <p:cNvPr id="3" name="Объект 2">
            <a:extLst>
              <a:ext uri="{FF2B5EF4-FFF2-40B4-BE49-F238E27FC236}">
                <a16:creationId xmlns:a16="http://schemas.microsoft.com/office/drawing/2014/main" id="{30A936E2-4C70-3AB7-CF76-A18C2282B804}"/>
              </a:ext>
            </a:extLst>
          </p:cNvPr>
          <p:cNvSpPr>
            <a:spLocks noGrp="1"/>
          </p:cNvSpPr>
          <p:nvPr>
            <p:ph idx="1"/>
          </p:nvPr>
        </p:nvSpPr>
        <p:spPr>
          <a:xfrm>
            <a:off x="838200" y="1167618"/>
            <a:ext cx="10515600" cy="5690381"/>
          </a:xfrm>
        </p:spPr>
        <p:txBody>
          <a:bodyPr>
            <a:normAutofit fontScale="92500" lnSpcReduction="10000"/>
          </a:bodyPr>
          <a:lstStyle/>
          <a:p>
            <a:r>
              <a:rPr lang="ru-RU" b="0" i="0" dirty="0">
                <a:solidFill>
                  <a:srgbClr val="333333"/>
                </a:solidFill>
                <a:effectLst/>
                <a:latin typeface="Arial" panose="020B0604020202020204" pitchFamily="34" charset="0"/>
              </a:rPr>
              <a:t>При принятии в отношении педагогического работника, имеющего первую квалификационную категорию, решения аттестационной комиссии об отказе в установлении высшей квалификационной категории, за ним сохраняется первая квалификационная категория.</a:t>
            </a:r>
          </a:p>
          <a:p>
            <a:r>
              <a:rPr lang="ru-RU" b="0" i="0" dirty="0">
                <a:solidFill>
                  <a:srgbClr val="333333"/>
                </a:solidFill>
                <a:effectLst/>
                <a:latin typeface="Arial" panose="020B0604020202020204" pitchFamily="34" charset="0"/>
              </a:rPr>
              <a:t> Педагогические работники, которым отказано в установлении квалификационной категории, обращаются по их желанию в аттестационную комиссию с заявлением о проведении аттестации на ту же квалификационную категорию не ранее чем через год со дня принятия аттестационной комиссией соответствующего решения.</a:t>
            </a:r>
          </a:p>
          <a:p>
            <a:r>
              <a:rPr lang="ru-RU" b="0" i="0" dirty="0">
                <a:solidFill>
                  <a:srgbClr val="333333"/>
                </a:solidFill>
                <a:effectLst/>
                <a:latin typeface="Arial" panose="020B0604020202020204" pitchFamily="34" charset="0"/>
              </a:rPr>
              <a:t>Квалификационные категории (первая, высшая), установленные педагогическим работникам, сохраняются при переходе в другую организацию, в том числе расположенную в другом субъекте Российской Федерации, а также являются основанием для дифференциации оплаты труда педагогических работников.</a:t>
            </a:r>
            <a:endParaRPr lang="ru-RU" dirty="0"/>
          </a:p>
        </p:txBody>
      </p:sp>
    </p:spTree>
    <p:extLst>
      <p:ext uri="{BB962C8B-B14F-4D97-AF65-F5344CB8AC3E}">
        <p14:creationId xmlns:p14="http://schemas.microsoft.com/office/powerpoint/2010/main" val="3191470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41275EF-9E91-87C2-C256-1091291C3425}"/>
              </a:ext>
            </a:extLst>
          </p:cNvPr>
          <p:cNvSpPr>
            <a:spLocks noGrp="1"/>
          </p:cNvSpPr>
          <p:nvPr>
            <p:ph idx="1"/>
          </p:nvPr>
        </p:nvSpPr>
        <p:spPr>
          <a:xfrm>
            <a:off x="838200" y="225083"/>
            <a:ext cx="10515600" cy="5951880"/>
          </a:xfrm>
        </p:spPr>
        <p:txBody>
          <a:bodyPr/>
          <a:lstStyle/>
          <a:p>
            <a:pPr marL="0" indent="0">
              <a:buNone/>
            </a:pPr>
            <a:r>
              <a:rPr lang="ru-RU" b="0" i="0" u="sng" dirty="0">
                <a:solidFill>
                  <a:srgbClr val="333333"/>
                </a:solidFill>
                <a:effectLst/>
                <a:latin typeface="Arial" panose="020B0604020202020204" pitchFamily="34" charset="0"/>
              </a:rPr>
              <a:t>Аттестация в целях установления квалификационной категории </a:t>
            </a:r>
            <a:r>
              <a:rPr lang="ru-RU" b="1" i="0" u="sng" dirty="0">
                <a:solidFill>
                  <a:srgbClr val="333333"/>
                </a:solidFill>
                <a:effectLst/>
                <a:latin typeface="Arial" panose="020B0604020202020204" pitchFamily="34" charset="0"/>
              </a:rPr>
              <a:t>«педагог- методист» </a:t>
            </a:r>
            <a:r>
              <a:rPr lang="ru-RU" b="0" i="0" u="sng" dirty="0">
                <a:solidFill>
                  <a:srgbClr val="333333"/>
                </a:solidFill>
                <a:effectLst/>
                <a:latin typeface="Arial" panose="020B0604020202020204" pitchFamily="34" charset="0"/>
              </a:rPr>
              <a:t>или </a:t>
            </a:r>
            <a:r>
              <a:rPr lang="ru-RU" b="1" i="0" u="sng" dirty="0">
                <a:solidFill>
                  <a:srgbClr val="333333"/>
                </a:solidFill>
                <a:effectLst/>
                <a:latin typeface="Arial" panose="020B0604020202020204" pitchFamily="34" charset="0"/>
              </a:rPr>
              <a:t>«педагог-наставник» </a:t>
            </a:r>
            <a:r>
              <a:rPr lang="ru-RU" b="0" i="0" u="sng" dirty="0">
                <a:solidFill>
                  <a:srgbClr val="333333"/>
                </a:solidFill>
                <a:effectLst/>
                <a:latin typeface="Arial" panose="020B0604020202020204" pitchFamily="34" charset="0"/>
              </a:rPr>
              <a:t>проводится по желанию педагогических работников. К указанной аттестации допускаются педагогические работники, </a:t>
            </a:r>
            <a:r>
              <a:rPr lang="ru-RU" b="1" i="0" u="sng" dirty="0">
                <a:solidFill>
                  <a:srgbClr val="333333"/>
                </a:solidFill>
                <a:effectLst/>
                <a:latin typeface="Arial" panose="020B0604020202020204" pitchFamily="34" charset="0"/>
              </a:rPr>
              <a:t>имеющие высшую </a:t>
            </a:r>
            <a:r>
              <a:rPr lang="ru-RU" b="0" i="0" u="sng" dirty="0">
                <a:solidFill>
                  <a:srgbClr val="333333"/>
                </a:solidFill>
                <a:effectLst/>
                <a:latin typeface="Arial" panose="020B0604020202020204" pitchFamily="34" charset="0"/>
              </a:rPr>
              <a:t>квалификационную категорию.</a:t>
            </a:r>
          </a:p>
          <a:p>
            <a:pPr marL="0" indent="0">
              <a:buNone/>
            </a:pPr>
            <a:endParaRPr lang="ru-RU" u="sng" dirty="0"/>
          </a:p>
        </p:txBody>
      </p:sp>
    </p:spTree>
    <p:extLst>
      <p:ext uri="{BB962C8B-B14F-4D97-AF65-F5344CB8AC3E}">
        <p14:creationId xmlns:p14="http://schemas.microsoft.com/office/powerpoint/2010/main" val="312271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4502AC8-80C8-1055-0C94-9D842AA4EF63}"/>
              </a:ext>
            </a:extLst>
          </p:cNvPr>
          <p:cNvSpPr>
            <a:spLocks noGrp="1"/>
          </p:cNvSpPr>
          <p:nvPr>
            <p:ph idx="1"/>
          </p:nvPr>
        </p:nvSpPr>
        <p:spPr>
          <a:xfrm>
            <a:off x="838200" y="0"/>
            <a:ext cx="10515600" cy="6738425"/>
          </a:xfrm>
        </p:spPr>
        <p:txBody>
          <a:bodyPr>
            <a:normAutofit fontScale="70000" lnSpcReduction="20000"/>
          </a:bodyPr>
          <a:lstStyle/>
          <a:p>
            <a:pPr algn="l">
              <a:lnSpc>
                <a:spcPct val="120000"/>
              </a:lnSpc>
              <a:spcAft>
                <a:spcPts val="1275"/>
              </a:spcAft>
            </a:pPr>
            <a:r>
              <a:rPr lang="ru-RU" sz="2900" b="0" i="0" dirty="0">
                <a:solidFill>
                  <a:srgbClr val="333333"/>
                </a:solidFill>
                <a:effectLst/>
                <a:latin typeface="Arial" panose="020B0604020202020204" pitchFamily="34" charset="0"/>
              </a:rPr>
              <a:t>В заявлении в аттестационную комиссию педагогические работники сообщают сведения об уровне образования (квалификации), результатах деятельности, связанной с методической работой или наставничеством, об имеющейся высшей квалификационной категории, а также о квалификационной категории, по которой они желают пройти аттестацию.</a:t>
            </a:r>
          </a:p>
          <a:p>
            <a:pPr algn="l">
              <a:lnSpc>
                <a:spcPct val="120000"/>
              </a:lnSpc>
              <a:spcAft>
                <a:spcPts val="1275"/>
              </a:spcAft>
            </a:pPr>
            <a:r>
              <a:rPr lang="ru-RU" sz="2900" b="0" i="0" dirty="0">
                <a:solidFill>
                  <a:srgbClr val="333333"/>
                </a:solidFill>
                <a:effectLst/>
                <a:latin typeface="Arial" panose="020B0604020202020204" pitchFamily="34" charset="0"/>
              </a:rPr>
              <a:t>К заявлению в аттестационную комиссию прилагается ходатайство работодателя в аттестационную комиссию, характеризующее деятельность педагогического работника, направленную на совершенствование методической работы или наставничества непосредственно в образовательной организации (далее - ходатайство работодателя).</a:t>
            </a:r>
          </a:p>
          <a:p>
            <a:pPr algn="l">
              <a:lnSpc>
                <a:spcPct val="120000"/>
              </a:lnSpc>
              <a:spcAft>
                <a:spcPts val="1275"/>
              </a:spcAft>
            </a:pPr>
            <a:r>
              <a:rPr lang="ru-RU" sz="2900" b="0" i="0" dirty="0">
                <a:solidFill>
                  <a:srgbClr val="333333"/>
                </a:solidFill>
                <a:effectLst/>
                <a:latin typeface="Arial" panose="020B0604020202020204" pitchFamily="34" charset="0"/>
              </a:rPr>
              <a:t>Ходатайство работодателя формируется на основе решения педагогического совета образовательной организации (иного коллегиального органа управления образовательной организации), на котором рассматривалась деятельность педагогического работника, осуществляющего методическую работу или наставничество, согласованного с выборным органом соответствующей первичной профсоюзной организации, а в отсутствие такового - с иным представительным органом (представителем) работников организации.</a:t>
            </a:r>
          </a:p>
          <a:p>
            <a:endParaRPr lang="ru-RU" dirty="0"/>
          </a:p>
        </p:txBody>
      </p:sp>
    </p:spTree>
    <p:extLst>
      <p:ext uri="{BB962C8B-B14F-4D97-AF65-F5344CB8AC3E}">
        <p14:creationId xmlns:p14="http://schemas.microsoft.com/office/powerpoint/2010/main" val="3796581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AECA9B9-000E-A90E-9B7F-A9750574251E}"/>
              </a:ext>
            </a:extLst>
          </p:cNvPr>
          <p:cNvSpPr>
            <a:spLocks noGrp="1"/>
          </p:cNvSpPr>
          <p:nvPr>
            <p:ph idx="1"/>
          </p:nvPr>
        </p:nvSpPr>
        <p:spPr>
          <a:xfrm>
            <a:off x="838200" y="126609"/>
            <a:ext cx="10515600" cy="6050354"/>
          </a:xfrm>
        </p:spPr>
        <p:txBody>
          <a:bodyPr>
            <a:normAutofit fontScale="62500" lnSpcReduction="20000"/>
          </a:bodyPr>
          <a:lstStyle/>
          <a:p>
            <a:pPr marL="0" indent="0" algn="ctr">
              <a:lnSpc>
                <a:spcPct val="100000"/>
              </a:lnSpc>
              <a:spcAft>
                <a:spcPts val="1275"/>
              </a:spcAft>
              <a:buNone/>
            </a:pPr>
            <a:r>
              <a:rPr lang="ru-RU" b="1" i="0" u="sng" dirty="0">
                <a:solidFill>
                  <a:srgbClr val="333333"/>
                </a:solidFill>
                <a:effectLst/>
                <a:latin typeface="Arial" panose="020B0604020202020204" pitchFamily="34" charset="0"/>
              </a:rPr>
              <a:t>Квалификационная категория «педагог-методист» устанавливается педагогическим работникам на основе следующих показателей деятельности, не входящей в должностные обязанности по занимаемой в организации должности:</a:t>
            </a:r>
          </a:p>
          <a:p>
            <a:pPr algn="l">
              <a:lnSpc>
                <a:spcPct val="100000"/>
              </a:lnSpc>
              <a:spcAft>
                <a:spcPts val="1275"/>
              </a:spcAft>
            </a:pPr>
            <a:r>
              <a:rPr lang="ru-RU" b="0" i="0" dirty="0">
                <a:solidFill>
                  <a:srgbClr val="333333"/>
                </a:solidFill>
                <a:effectLst/>
                <a:latin typeface="Arial" panose="020B0604020202020204" pitchFamily="34" charset="0"/>
              </a:rPr>
              <a:t>руководства методическим объединением педагогических работников образовательной организации и активного участия в методической работе образовательной организации;</a:t>
            </a:r>
          </a:p>
          <a:p>
            <a:pPr algn="l">
              <a:lnSpc>
                <a:spcPct val="100000"/>
              </a:lnSpc>
              <a:spcAft>
                <a:spcPts val="1275"/>
              </a:spcAft>
            </a:pPr>
            <a:r>
              <a:rPr lang="ru-RU" b="0" i="0" dirty="0">
                <a:solidFill>
                  <a:srgbClr val="333333"/>
                </a:solidFill>
                <a:effectLst/>
                <a:latin typeface="Arial" panose="020B0604020202020204" pitchFamily="34" charset="0"/>
              </a:rPr>
              <a:t>руководства разработкой программно-методического сопровождения образовательного процесса, в том числе методического сопровождения реализации инновационных образовательных программ и проектов в образовательной организации;</a:t>
            </a:r>
          </a:p>
          <a:p>
            <a:pPr algn="l">
              <a:lnSpc>
                <a:spcPct val="100000"/>
              </a:lnSpc>
              <a:spcAft>
                <a:spcPts val="1275"/>
              </a:spcAft>
            </a:pPr>
            <a:r>
              <a:rPr lang="ru-RU" b="0" i="0" dirty="0">
                <a:solidFill>
                  <a:srgbClr val="333333"/>
                </a:solidFill>
                <a:effectLst/>
                <a:latin typeface="Arial" panose="020B0604020202020204" pitchFamily="34" charset="0"/>
              </a:rPr>
              <a:t>методической поддержки педагогических работников образовательной организации при подготовке к участию в профессиональных конкурсах;</a:t>
            </a:r>
          </a:p>
          <a:p>
            <a:pPr algn="l">
              <a:lnSpc>
                <a:spcPct val="100000"/>
              </a:lnSpc>
              <a:spcAft>
                <a:spcPts val="1275"/>
              </a:spcAft>
            </a:pPr>
            <a:r>
              <a:rPr lang="ru-RU" b="0" i="0" dirty="0">
                <a:solidFill>
                  <a:srgbClr val="333333"/>
                </a:solidFill>
                <a:effectLst/>
                <a:latin typeface="Arial" panose="020B0604020202020204" pitchFamily="34" charset="0"/>
              </a:rPr>
              <a:t>участия в методической поддержке (сопровождении) педагогических работников образовательной организации, направленной на их профессиональное развитие, преодоление профессиональных дефицитов;</a:t>
            </a:r>
          </a:p>
          <a:p>
            <a:pPr algn="l">
              <a:lnSpc>
                <a:spcPct val="100000"/>
              </a:lnSpc>
              <a:spcAft>
                <a:spcPts val="1275"/>
              </a:spcAft>
            </a:pPr>
            <a:r>
              <a:rPr lang="ru-RU" b="0" i="0" dirty="0">
                <a:solidFill>
                  <a:srgbClr val="333333"/>
                </a:solidFill>
                <a:effectLst/>
                <a:latin typeface="Arial" panose="020B0604020202020204" pitchFamily="34" charset="0"/>
              </a:rPr>
              <a:t>передачи опыта по применению в образовательной организации авторских учебных и (или) учебно-методических разработок.</a:t>
            </a:r>
          </a:p>
          <a:p>
            <a:endParaRPr lang="ru-RU" dirty="0"/>
          </a:p>
        </p:txBody>
      </p:sp>
    </p:spTree>
    <p:extLst>
      <p:ext uri="{BB962C8B-B14F-4D97-AF65-F5344CB8AC3E}">
        <p14:creationId xmlns:p14="http://schemas.microsoft.com/office/powerpoint/2010/main" val="1889845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7FFB734-D7CC-42AE-0B00-A9ABA7D28D44}"/>
              </a:ext>
            </a:extLst>
          </p:cNvPr>
          <p:cNvSpPr>
            <a:spLocks noGrp="1"/>
          </p:cNvSpPr>
          <p:nvPr>
            <p:ph idx="1"/>
          </p:nvPr>
        </p:nvSpPr>
        <p:spPr>
          <a:xfrm>
            <a:off x="838200" y="154745"/>
            <a:ext cx="10515600" cy="6022218"/>
          </a:xfrm>
        </p:spPr>
        <p:txBody>
          <a:bodyPr>
            <a:normAutofit fontScale="77500" lnSpcReduction="20000"/>
          </a:bodyPr>
          <a:lstStyle/>
          <a:p>
            <a:pPr marL="0" indent="0" algn="ctr">
              <a:lnSpc>
                <a:spcPct val="100000"/>
              </a:lnSpc>
              <a:spcAft>
                <a:spcPts val="1275"/>
              </a:spcAft>
              <a:buNone/>
            </a:pPr>
            <a:r>
              <a:rPr lang="ru-RU" b="1" i="0" u="sng" dirty="0">
                <a:solidFill>
                  <a:srgbClr val="333333"/>
                </a:solidFill>
                <a:effectLst/>
                <a:latin typeface="Arial" panose="020B0604020202020204" pitchFamily="34" charset="0"/>
              </a:rPr>
              <a:t>Квалификационная категория «педагог-наставник» устанавливается педагогическим работникам на основе следующих показателей деятельности, не входящей в должностные обязанности по занимаемой в организации должности:</a:t>
            </a:r>
          </a:p>
          <a:p>
            <a:pPr>
              <a:lnSpc>
                <a:spcPct val="100000"/>
              </a:lnSpc>
              <a:spcAft>
                <a:spcPts val="1275"/>
              </a:spcAft>
            </a:pPr>
            <a:r>
              <a:rPr lang="ru-RU" b="0" i="0" dirty="0">
                <a:solidFill>
                  <a:srgbClr val="333333"/>
                </a:solidFill>
                <a:effectLst/>
                <a:latin typeface="Arial" panose="020B0604020202020204" pitchFamily="34" charset="0"/>
              </a:rPr>
              <a:t>руководства практической подготовкой студентов, обучающихся по образовательным программам среднего профессионального образования и (или) образовательным программам высшего образования;</a:t>
            </a:r>
          </a:p>
          <a:p>
            <a:pPr>
              <a:lnSpc>
                <a:spcPct val="100000"/>
              </a:lnSpc>
              <a:spcAft>
                <a:spcPts val="1275"/>
              </a:spcAft>
            </a:pPr>
            <a:r>
              <a:rPr lang="ru-RU" b="0" i="0" dirty="0">
                <a:solidFill>
                  <a:srgbClr val="333333"/>
                </a:solidFill>
                <a:effectLst/>
                <a:latin typeface="Arial" panose="020B0604020202020204" pitchFamily="34" charset="0"/>
              </a:rPr>
              <a:t>наставничества в отношении педагогических работников образовательной организации, активного сопровождения их профессионального развития в образовательной организации;</a:t>
            </a:r>
          </a:p>
          <a:p>
            <a:pPr>
              <a:lnSpc>
                <a:spcPct val="100000"/>
              </a:lnSpc>
              <a:spcAft>
                <a:spcPts val="1275"/>
              </a:spcAft>
            </a:pPr>
            <a:r>
              <a:rPr lang="ru-RU" b="0" i="0" dirty="0">
                <a:solidFill>
                  <a:srgbClr val="333333"/>
                </a:solidFill>
                <a:effectLst/>
                <a:latin typeface="Arial" panose="020B0604020202020204" pitchFamily="34" charset="0"/>
              </a:rPr>
              <a:t>содействия в подготовке педагогических работников, в том числе из числа молодых специалистов, к участию в конкурсах профессионального (педагогического) мастерства;</a:t>
            </a:r>
          </a:p>
          <a:p>
            <a:pPr>
              <a:lnSpc>
                <a:spcPct val="100000"/>
              </a:lnSpc>
              <a:spcAft>
                <a:spcPts val="1275"/>
              </a:spcAft>
            </a:pPr>
            <a:r>
              <a:rPr lang="ru-RU" b="0" i="0" dirty="0">
                <a:solidFill>
                  <a:srgbClr val="333333"/>
                </a:solidFill>
                <a:effectLst/>
                <a:latin typeface="Arial" panose="020B0604020202020204" pitchFamily="34" charset="0"/>
              </a:rPr>
              <a:t>распространения авторских подходов и методических разработок в области наставнической деятельности в образовательной организации.</a:t>
            </a:r>
          </a:p>
          <a:p>
            <a:endParaRPr lang="ru-RU" dirty="0"/>
          </a:p>
        </p:txBody>
      </p:sp>
    </p:spTree>
    <p:extLst>
      <p:ext uri="{BB962C8B-B14F-4D97-AF65-F5344CB8AC3E}">
        <p14:creationId xmlns:p14="http://schemas.microsoft.com/office/powerpoint/2010/main" val="228124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22054B-CDBE-EC86-612C-0A000248CAB3}"/>
              </a:ext>
            </a:extLst>
          </p:cNvPr>
          <p:cNvSpPr>
            <a:spLocks noGrp="1"/>
          </p:cNvSpPr>
          <p:nvPr>
            <p:ph type="title"/>
          </p:nvPr>
        </p:nvSpPr>
        <p:spPr/>
        <p:txBody>
          <a:bodyPr/>
          <a:lstStyle/>
          <a:p>
            <a:r>
              <a:rPr lang="ru-RU" dirty="0"/>
              <a:t>Порядок аттестации педагогических работников</a:t>
            </a:r>
          </a:p>
        </p:txBody>
      </p:sp>
      <p:sp>
        <p:nvSpPr>
          <p:cNvPr id="3" name="Объект 2">
            <a:extLst>
              <a:ext uri="{FF2B5EF4-FFF2-40B4-BE49-F238E27FC236}">
                <a16:creationId xmlns:a16="http://schemas.microsoft.com/office/drawing/2014/main" id="{2580C2C4-7B47-E0D5-526E-E4EAB39EA8EF}"/>
              </a:ext>
            </a:extLst>
          </p:cNvPr>
          <p:cNvSpPr>
            <a:spLocks noGrp="1"/>
          </p:cNvSpPr>
          <p:nvPr>
            <p:ph idx="1"/>
          </p:nvPr>
        </p:nvSpPr>
        <p:spPr>
          <a:xfrm>
            <a:off x="112542" y="1690688"/>
            <a:ext cx="12079458" cy="5019601"/>
          </a:xfrm>
        </p:spPr>
        <p:txBody>
          <a:bodyPr>
            <a:normAutofit lnSpcReduction="10000"/>
          </a:bodyPr>
          <a:lstStyle/>
          <a:p>
            <a:pPr marL="0" indent="0">
              <a:buNone/>
            </a:pPr>
            <a:r>
              <a:rPr lang="ru-RU" sz="2000" b="1" i="0" dirty="0">
                <a:effectLst/>
                <a:latin typeface="Arial" panose="020B0604020202020204" pitchFamily="34" charset="0"/>
              </a:rPr>
              <a:t>Приказ Министерства просвещения РФ от 24 марта 2023 г. № 196 “Об утверждении Порядка проведения аттестации педагогических работников организаций, осуществляющих образовательную деятельность”</a:t>
            </a:r>
          </a:p>
          <a:p>
            <a:r>
              <a:rPr lang="ru-RU" sz="1800" b="0" i="0" dirty="0">
                <a:effectLst/>
                <a:latin typeface="Arial" panose="020B0604020202020204" pitchFamily="34" charset="0"/>
              </a:rPr>
              <a:t>Квалификационные категории, установленные педагогическим работникам организаций, осуществляющих образовательную деятельность, до </a:t>
            </a:r>
            <a:r>
              <a:rPr lang="ru-RU" sz="1800" dirty="0">
                <a:latin typeface="Arial" panose="020B0604020202020204" pitchFamily="34" charset="0"/>
              </a:rPr>
              <a:t>вступления в силу </a:t>
            </a:r>
            <a:r>
              <a:rPr lang="ru-RU" sz="1800" b="0" i="0" dirty="0">
                <a:effectLst/>
                <a:latin typeface="Arial" panose="020B0604020202020204" pitchFamily="34" charset="0"/>
              </a:rPr>
              <a:t>настоящего приказа, сохраняются в течение срока, на который они были установлены.</a:t>
            </a:r>
          </a:p>
          <a:p>
            <a:r>
              <a:rPr lang="ru-RU" sz="1800" b="0" i="0" dirty="0">
                <a:effectLst/>
                <a:latin typeface="Arial" panose="020B0604020202020204" pitchFamily="34" charset="0"/>
              </a:rPr>
              <a:t>Настоящий приказ вступает в силу с 1 сентября 2023 г. и действует до 31 августа 2029 года.</a:t>
            </a:r>
          </a:p>
          <a:p>
            <a:r>
              <a:rPr lang="ru-RU" sz="1800" b="0" i="0" dirty="0">
                <a:effectLst/>
                <a:latin typeface="Arial" panose="020B0604020202020204" pitchFamily="34" charset="0"/>
              </a:rPr>
              <a:t>Аттестация педагогических работников в целях </a:t>
            </a:r>
            <a:r>
              <a:rPr lang="ru-RU" sz="1800" b="0" i="0" u="sng" dirty="0">
                <a:effectLst/>
                <a:latin typeface="Arial" panose="020B0604020202020204" pitchFamily="34" charset="0"/>
              </a:rPr>
              <a:t>подтверждения соответствия педагогических работников занимаемым ими должностям </a:t>
            </a:r>
            <a:r>
              <a:rPr lang="ru-RU" sz="1800" b="0" i="0" dirty="0">
                <a:effectLst/>
                <a:latin typeface="Arial" panose="020B0604020202020204" pitchFamily="34" charset="0"/>
              </a:rPr>
              <a:t>проводится один </a:t>
            </a:r>
            <a:r>
              <a:rPr lang="ru-RU" sz="1800" b="0" i="0" u="sng" dirty="0">
                <a:effectLst/>
                <a:latin typeface="Arial" panose="020B0604020202020204" pitchFamily="34" charset="0"/>
              </a:rPr>
              <a:t>раз в пять лет </a:t>
            </a:r>
            <a:r>
              <a:rPr lang="ru-RU" sz="1800" b="0" i="0" dirty="0">
                <a:effectLst/>
                <a:latin typeface="Arial" panose="020B0604020202020204" pitchFamily="34" charset="0"/>
              </a:rPr>
              <a:t>на основе оценки их профессиональной деятельности аттестационными комиссиями, самостоятельно формируемыми организациями</a:t>
            </a:r>
          </a:p>
          <a:p>
            <a:r>
              <a:rPr lang="ru-RU" sz="1800" b="0" i="0" dirty="0">
                <a:effectLst/>
                <a:latin typeface="Arial" panose="020B0604020202020204" pitchFamily="34" charset="0"/>
              </a:rPr>
              <a:t>Аттестация педагогических работников проводится в соответствии с распорядительным актом работодателя, содержащим список педагогических работников, подлежащих аттестации, и график проведения аттестации.</a:t>
            </a:r>
          </a:p>
          <a:p>
            <a:r>
              <a:rPr lang="ru-RU" sz="1800" b="0" i="0" dirty="0">
                <a:effectLst/>
                <a:latin typeface="Arial" panose="020B0604020202020204" pitchFamily="34" charset="0"/>
              </a:rPr>
              <a:t>Работодатель знакомит под подпись педагогических работников с распорядительным актом не менее чем за 30 календарных дней до дня проведения их аттестации по графику.</a:t>
            </a:r>
            <a:endParaRPr lang="ru-RU" sz="1800" dirty="0">
              <a:latin typeface="Arial" panose="020B0604020202020204" pitchFamily="34" charset="0"/>
            </a:endParaRPr>
          </a:p>
          <a:p>
            <a:r>
              <a:rPr lang="ru-RU" sz="1800" b="0" i="0" dirty="0">
                <a:effectLst/>
                <a:latin typeface="Arial" panose="020B0604020202020204" pitchFamily="34" charset="0"/>
              </a:rPr>
              <a:t> Проведение аттестации каждого педагогического работника осуществляется на основе представления работодателя, которое он вносит непосредственно в аттестационную комиссию организации (далее - представление работодателя).</a:t>
            </a:r>
            <a:endParaRPr lang="ru-RU" sz="1800" b="1" i="0" dirty="0">
              <a:effectLst/>
              <a:latin typeface="Arial" panose="020B0604020202020204" pitchFamily="34" charset="0"/>
            </a:endParaRPr>
          </a:p>
          <a:p>
            <a:pPr marL="0" indent="0">
              <a:buNone/>
            </a:pPr>
            <a:endParaRPr lang="ru-RU" sz="2000" b="1" i="0" dirty="0">
              <a:solidFill>
                <a:srgbClr val="4D4D4D"/>
              </a:solidFill>
              <a:effectLst/>
              <a:latin typeface="Arial" panose="020B0604020202020204" pitchFamily="34" charset="0"/>
            </a:endParaRPr>
          </a:p>
          <a:p>
            <a:endParaRPr lang="ru-RU" dirty="0"/>
          </a:p>
        </p:txBody>
      </p:sp>
    </p:spTree>
    <p:extLst>
      <p:ext uri="{BB962C8B-B14F-4D97-AF65-F5344CB8AC3E}">
        <p14:creationId xmlns:p14="http://schemas.microsoft.com/office/powerpoint/2010/main" val="415851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095657-BBA6-54E6-ED19-49732D069054}"/>
              </a:ext>
            </a:extLst>
          </p:cNvPr>
          <p:cNvSpPr>
            <a:spLocks noGrp="1"/>
          </p:cNvSpPr>
          <p:nvPr>
            <p:ph type="title"/>
          </p:nvPr>
        </p:nvSpPr>
        <p:spPr/>
        <p:txBody>
          <a:bodyPr/>
          <a:lstStyle/>
          <a:p>
            <a:r>
              <a:rPr lang="ru-RU" dirty="0"/>
              <a:t>Представление от работодателя</a:t>
            </a:r>
          </a:p>
        </p:txBody>
      </p:sp>
      <p:sp>
        <p:nvSpPr>
          <p:cNvPr id="3" name="Объект 2">
            <a:extLst>
              <a:ext uri="{FF2B5EF4-FFF2-40B4-BE49-F238E27FC236}">
                <a16:creationId xmlns:a16="http://schemas.microsoft.com/office/drawing/2014/main" id="{4D1EBD0C-A3D8-2D3F-EA97-7523E69CB67C}"/>
              </a:ext>
            </a:extLst>
          </p:cNvPr>
          <p:cNvSpPr>
            <a:spLocks noGrp="1"/>
          </p:cNvSpPr>
          <p:nvPr>
            <p:ph idx="1"/>
          </p:nvPr>
        </p:nvSpPr>
        <p:spPr>
          <a:xfrm>
            <a:off x="284871" y="1610141"/>
            <a:ext cx="11907129" cy="5151950"/>
          </a:xfrm>
        </p:spPr>
        <p:txBody>
          <a:bodyPr>
            <a:normAutofit fontScale="77500" lnSpcReduction="20000"/>
          </a:bodyPr>
          <a:lstStyle/>
          <a:p>
            <a:pPr algn="l">
              <a:lnSpc>
                <a:spcPts val="1350"/>
              </a:lnSpc>
              <a:spcAft>
                <a:spcPts val="1275"/>
              </a:spcAft>
            </a:pPr>
            <a:r>
              <a:rPr lang="ru-RU" b="0" i="0" dirty="0">
                <a:solidFill>
                  <a:srgbClr val="333333"/>
                </a:solidFill>
                <a:effectLst/>
                <a:latin typeface="Arial" panose="020B0604020202020204" pitchFamily="34" charset="0"/>
              </a:rPr>
              <a:t>а) фамилия, имя, отчество (при наличии);</a:t>
            </a:r>
          </a:p>
          <a:p>
            <a:pPr algn="l">
              <a:lnSpc>
                <a:spcPts val="1350"/>
              </a:lnSpc>
              <a:spcAft>
                <a:spcPts val="1275"/>
              </a:spcAft>
            </a:pPr>
            <a:r>
              <a:rPr lang="ru-RU" b="0" i="0" dirty="0">
                <a:solidFill>
                  <a:srgbClr val="333333"/>
                </a:solidFill>
                <a:effectLst/>
                <a:latin typeface="Arial" panose="020B0604020202020204" pitchFamily="34" charset="0"/>
              </a:rPr>
              <a:t>б) наименование должности на дату проведения аттестации;</a:t>
            </a:r>
          </a:p>
          <a:p>
            <a:pPr algn="l">
              <a:lnSpc>
                <a:spcPts val="1350"/>
              </a:lnSpc>
              <a:spcAft>
                <a:spcPts val="1275"/>
              </a:spcAft>
            </a:pPr>
            <a:r>
              <a:rPr lang="ru-RU" b="0" i="0" dirty="0">
                <a:solidFill>
                  <a:srgbClr val="333333"/>
                </a:solidFill>
                <a:effectLst/>
                <a:latin typeface="Arial" panose="020B0604020202020204" pitchFamily="34" charset="0"/>
              </a:rPr>
              <a:t>в) дата заключения по этой должности трудового договора;</a:t>
            </a:r>
          </a:p>
          <a:p>
            <a:pPr algn="l">
              <a:lnSpc>
                <a:spcPct val="100000"/>
              </a:lnSpc>
              <a:spcAft>
                <a:spcPts val="1275"/>
              </a:spcAft>
            </a:pPr>
            <a:r>
              <a:rPr lang="ru-RU" b="0" i="0" spc="100" dirty="0">
                <a:solidFill>
                  <a:srgbClr val="333333"/>
                </a:solidFill>
                <a:effectLst/>
                <a:latin typeface="Arial" panose="020B0604020202020204" pitchFamily="34" charset="0"/>
              </a:rPr>
              <a:t>г) уровень образования и (или) квалификации по специальности или направлению подготовки;</a:t>
            </a:r>
          </a:p>
          <a:p>
            <a:pPr algn="l">
              <a:lnSpc>
                <a:spcPct val="100000"/>
              </a:lnSpc>
              <a:spcAft>
                <a:spcPts val="1275"/>
              </a:spcAft>
            </a:pPr>
            <a:r>
              <a:rPr lang="ru-RU" b="0" i="0" spc="100" dirty="0">
                <a:solidFill>
                  <a:srgbClr val="333333"/>
                </a:solidFill>
                <a:effectLst/>
                <a:latin typeface="Arial" panose="020B0604020202020204" pitchFamily="34" charset="0"/>
              </a:rPr>
              <a:t>д) информация о получении дополнительного профессионального </a:t>
            </a:r>
          </a:p>
          <a:p>
            <a:pPr marL="0" indent="0" algn="l">
              <a:lnSpc>
                <a:spcPct val="100000"/>
              </a:lnSpc>
              <a:spcAft>
                <a:spcPts val="1275"/>
              </a:spcAft>
              <a:buNone/>
            </a:pPr>
            <a:r>
              <a:rPr lang="ru-RU" b="0" i="0" spc="100" dirty="0">
                <a:solidFill>
                  <a:srgbClr val="333333"/>
                </a:solidFill>
                <a:effectLst/>
                <a:latin typeface="Arial" panose="020B0604020202020204" pitchFamily="34" charset="0"/>
              </a:rPr>
              <a:t>образования по профилю педагогической деятельности;</a:t>
            </a:r>
          </a:p>
          <a:p>
            <a:pPr algn="l">
              <a:lnSpc>
                <a:spcPct val="100000"/>
              </a:lnSpc>
              <a:spcAft>
                <a:spcPts val="1275"/>
              </a:spcAft>
            </a:pPr>
            <a:r>
              <a:rPr lang="ru-RU" b="0" i="0" spc="100" dirty="0">
                <a:solidFill>
                  <a:srgbClr val="333333"/>
                </a:solidFill>
                <a:effectLst/>
                <a:latin typeface="Arial" panose="020B0604020202020204" pitchFamily="34" charset="0"/>
              </a:rPr>
              <a:t>е) результаты предыдущих аттестаций (в случае их проведения);</a:t>
            </a:r>
          </a:p>
          <a:p>
            <a:pPr algn="l">
              <a:lnSpc>
                <a:spcPct val="100000"/>
              </a:lnSpc>
              <a:spcAft>
                <a:spcPts val="1275"/>
              </a:spcAft>
            </a:pPr>
            <a:r>
              <a:rPr lang="ru-RU" b="0" i="0" spc="100" dirty="0">
                <a:solidFill>
                  <a:srgbClr val="333333"/>
                </a:solidFill>
                <a:effectLst/>
                <a:latin typeface="Arial" panose="020B0604020202020204" pitchFamily="34" charset="0"/>
              </a:rPr>
              <a:t>ж) мотивированная всесторонняя и объективная оценка результатов профессиональной деятельности педагогического работника по выполнению трудовых обязанностей, возложенных на него трудовым договором.</a:t>
            </a:r>
          </a:p>
          <a:p>
            <a:endParaRPr lang="ru-RU" dirty="0"/>
          </a:p>
        </p:txBody>
      </p:sp>
    </p:spTree>
    <p:extLst>
      <p:ext uri="{BB962C8B-B14F-4D97-AF65-F5344CB8AC3E}">
        <p14:creationId xmlns:p14="http://schemas.microsoft.com/office/powerpoint/2010/main" val="2220953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CFC9D4-11B5-4ACF-A5A5-94F8E8FECBF7}"/>
              </a:ext>
            </a:extLst>
          </p:cNvPr>
          <p:cNvSpPr>
            <a:spLocks noGrp="1"/>
          </p:cNvSpPr>
          <p:nvPr>
            <p:ph type="title"/>
          </p:nvPr>
        </p:nvSpPr>
        <p:spPr/>
        <p:txBody>
          <a:bodyPr/>
          <a:lstStyle/>
          <a:p>
            <a:r>
              <a:rPr lang="ru-RU" dirty="0"/>
              <a:t>Результат рассмотрения заявки</a:t>
            </a:r>
          </a:p>
        </p:txBody>
      </p:sp>
      <p:sp>
        <p:nvSpPr>
          <p:cNvPr id="3" name="Объект 2">
            <a:extLst>
              <a:ext uri="{FF2B5EF4-FFF2-40B4-BE49-F238E27FC236}">
                <a16:creationId xmlns:a16="http://schemas.microsoft.com/office/drawing/2014/main" id="{086D4500-03DB-DE82-6285-00192A923005}"/>
              </a:ext>
            </a:extLst>
          </p:cNvPr>
          <p:cNvSpPr>
            <a:spLocks noGrp="1"/>
          </p:cNvSpPr>
          <p:nvPr>
            <p:ph idx="1"/>
          </p:nvPr>
        </p:nvSpPr>
        <p:spPr>
          <a:xfrm>
            <a:off x="838200" y="1361390"/>
            <a:ext cx="10515600" cy="5496610"/>
          </a:xfrm>
        </p:spPr>
        <p:txBody>
          <a:bodyPr>
            <a:normAutofit/>
          </a:bodyPr>
          <a:lstStyle/>
          <a:p>
            <a:r>
              <a:rPr lang="ru-RU" b="0" i="0" dirty="0">
                <a:solidFill>
                  <a:srgbClr val="333333"/>
                </a:solidFill>
                <a:effectLst/>
                <a:latin typeface="Arial" panose="020B0604020202020204" pitchFamily="34" charset="0"/>
              </a:rPr>
              <a:t>При неявке педагогического работника на заседание аттестационной комиссии организации без уважительной причины аттестационная комиссия организации проводит аттестацию в его отсутствие.</a:t>
            </a:r>
          </a:p>
          <a:p>
            <a:pPr algn="l">
              <a:lnSpc>
                <a:spcPct val="100000"/>
              </a:lnSpc>
              <a:spcAft>
                <a:spcPts val="1275"/>
              </a:spcAft>
            </a:pPr>
            <a:r>
              <a:rPr lang="ru-RU" b="0" i="0" dirty="0">
                <a:solidFill>
                  <a:srgbClr val="333333"/>
                </a:solidFill>
                <a:effectLst/>
                <a:latin typeface="Arial" panose="020B0604020202020204" pitchFamily="34" charset="0"/>
              </a:rPr>
              <a:t>По результатам аттестации педагогического работника аттестационная комиссия организации принимает одно из следующих решений:</a:t>
            </a:r>
          </a:p>
          <a:p>
            <a:pPr algn="l">
              <a:lnSpc>
                <a:spcPct val="100000"/>
              </a:lnSpc>
              <a:spcAft>
                <a:spcPts val="1275"/>
              </a:spcAft>
            </a:pPr>
            <a:r>
              <a:rPr lang="ru-RU" b="0" i="0" dirty="0">
                <a:solidFill>
                  <a:srgbClr val="333333"/>
                </a:solidFill>
                <a:effectLst/>
                <a:latin typeface="Arial" panose="020B0604020202020204" pitchFamily="34" charset="0"/>
              </a:rPr>
              <a:t>соответствует занимаемой должности (указывается должность педагогического работника);</a:t>
            </a:r>
          </a:p>
          <a:p>
            <a:pPr algn="l">
              <a:lnSpc>
                <a:spcPct val="100000"/>
              </a:lnSpc>
              <a:spcAft>
                <a:spcPts val="1275"/>
              </a:spcAft>
            </a:pPr>
            <a:r>
              <a:rPr lang="ru-RU" b="0" i="0" dirty="0">
                <a:solidFill>
                  <a:srgbClr val="333333"/>
                </a:solidFill>
                <a:effectLst/>
                <a:latin typeface="Arial" panose="020B0604020202020204" pitchFamily="34" charset="0"/>
              </a:rPr>
              <a:t>не соответствует занимаемой должности (указывается должность педагогического работника).</a:t>
            </a:r>
          </a:p>
          <a:p>
            <a:endParaRPr lang="ru-RU" dirty="0"/>
          </a:p>
        </p:txBody>
      </p:sp>
    </p:spTree>
    <p:extLst>
      <p:ext uri="{BB962C8B-B14F-4D97-AF65-F5344CB8AC3E}">
        <p14:creationId xmlns:p14="http://schemas.microsoft.com/office/powerpoint/2010/main" val="4153033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D8312B1-2EFD-DDC8-E967-F9145627B8D2}"/>
              </a:ext>
            </a:extLst>
          </p:cNvPr>
          <p:cNvSpPr>
            <a:spLocks noGrp="1"/>
          </p:cNvSpPr>
          <p:nvPr>
            <p:ph idx="1"/>
          </p:nvPr>
        </p:nvSpPr>
        <p:spPr>
          <a:xfrm>
            <a:off x="838200" y="323557"/>
            <a:ext cx="10515600" cy="5853406"/>
          </a:xfrm>
        </p:spPr>
        <p:txBody>
          <a:bodyPr>
            <a:normAutofit fontScale="92500" lnSpcReduction="10000"/>
          </a:bodyPr>
          <a:lstStyle/>
          <a:p>
            <a:r>
              <a:rPr lang="ru-RU" b="0" i="0" dirty="0">
                <a:solidFill>
                  <a:srgbClr val="333333"/>
                </a:solidFill>
                <a:effectLst/>
                <a:latin typeface="Arial" panose="020B0604020202020204" pitchFamily="34" charset="0"/>
              </a:rPr>
              <a:t>В случаях, когда не менее половины членов аттестационной комиссии организации, присутствующих на заседании, проголосовали за решение о соответствии работника занимаемой должности, педагогический работник признается соответствующим занимаемой должности.</a:t>
            </a:r>
          </a:p>
          <a:p>
            <a:r>
              <a:rPr lang="ru-RU" b="0" i="0" dirty="0">
                <a:solidFill>
                  <a:srgbClr val="333333"/>
                </a:solidFill>
                <a:effectLst/>
                <a:latin typeface="Arial" panose="020B0604020202020204" pitchFamily="34" charset="0"/>
              </a:rPr>
              <a:t>На педагогического работника, прошедшего аттестацию, не позднее 2 рабочих дней со дня ее проведения секретарем аттестационной комиссии организации составляется выписка из протокола, содержащая сведения о фамилии, имени, отчестве (при наличии) аттестуемого, наименовании его должности, по которой проводилась аттестация, дате заседания аттестационной комиссии организаций, результатах голосования, о принятом аттестационной комиссией организации решении. Работодатель знакомит педагогического работника с выпиской из протокола под подпись в течение 3 рабочих дней после ее составления. Выписка из протокола хранится в личном деле педагогического работника.</a:t>
            </a:r>
            <a:endParaRPr lang="ru-RU" dirty="0"/>
          </a:p>
        </p:txBody>
      </p:sp>
    </p:spTree>
    <p:extLst>
      <p:ext uri="{BB962C8B-B14F-4D97-AF65-F5344CB8AC3E}">
        <p14:creationId xmlns:p14="http://schemas.microsoft.com/office/powerpoint/2010/main" val="1029800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7F8B76C-7B9C-0178-380F-3C206FAF7E7C}"/>
              </a:ext>
            </a:extLst>
          </p:cNvPr>
          <p:cNvSpPr>
            <a:spLocks noGrp="1"/>
          </p:cNvSpPr>
          <p:nvPr>
            <p:ph idx="1"/>
          </p:nvPr>
        </p:nvSpPr>
        <p:spPr>
          <a:xfrm>
            <a:off x="838200" y="379828"/>
            <a:ext cx="10515600" cy="5797135"/>
          </a:xfrm>
        </p:spPr>
        <p:txBody>
          <a:bodyPr>
            <a:normAutofit fontScale="85000" lnSpcReduction="10000"/>
          </a:bodyPr>
          <a:lstStyle/>
          <a:p>
            <a:pPr marL="0" indent="0" algn="l">
              <a:lnSpc>
                <a:spcPct val="100000"/>
              </a:lnSpc>
              <a:spcAft>
                <a:spcPts val="1275"/>
              </a:spcAft>
              <a:buNone/>
            </a:pPr>
            <a:r>
              <a:rPr lang="ru-RU" b="0" i="0" u="sng" dirty="0">
                <a:solidFill>
                  <a:srgbClr val="333333"/>
                </a:solidFill>
                <a:effectLst/>
                <a:latin typeface="Arial" panose="020B0604020202020204" pitchFamily="34" charset="0"/>
              </a:rPr>
              <a:t>Аттестацию в целях подтверждения соответствия занимаемой должности не проходят следующие педагогические работники:</a:t>
            </a:r>
          </a:p>
          <a:p>
            <a:pPr algn="l">
              <a:lnSpc>
                <a:spcPct val="100000"/>
              </a:lnSpc>
              <a:spcAft>
                <a:spcPts val="1275"/>
              </a:spcAft>
            </a:pPr>
            <a:r>
              <a:rPr lang="ru-RU" b="0" i="0" dirty="0">
                <a:solidFill>
                  <a:srgbClr val="333333"/>
                </a:solidFill>
                <a:effectLst/>
                <a:latin typeface="Arial" panose="020B0604020202020204" pitchFamily="34" charset="0"/>
              </a:rPr>
              <a:t>а) педагогические работники, имеющие квалификационные категории;</a:t>
            </a:r>
          </a:p>
          <a:p>
            <a:pPr algn="l">
              <a:lnSpc>
                <a:spcPct val="100000"/>
              </a:lnSpc>
              <a:spcAft>
                <a:spcPts val="1275"/>
              </a:spcAft>
            </a:pPr>
            <a:r>
              <a:rPr lang="ru-RU" b="0" i="0" dirty="0">
                <a:solidFill>
                  <a:srgbClr val="333333"/>
                </a:solidFill>
                <a:effectLst/>
                <a:latin typeface="Arial" panose="020B0604020202020204" pitchFamily="34" charset="0"/>
              </a:rPr>
              <a:t>б) проработавшие в занимаемой должности менее двух лет в организации, в которой проводится аттестация;</a:t>
            </a:r>
          </a:p>
          <a:p>
            <a:pPr algn="l">
              <a:lnSpc>
                <a:spcPct val="100000"/>
              </a:lnSpc>
              <a:spcAft>
                <a:spcPts val="1275"/>
              </a:spcAft>
            </a:pPr>
            <a:r>
              <a:rPr lang="ru-RU" b="0" i="0" dirty="0">
                <a:solidFill>
                  <a:srgbClr val="333333"/>
                </a:solidFill>
                <a:effectLst/>
                <a:latin typeface="Arial" panose="020B0604020202020204" pitchFamily="34" charset="0"/>
              </a:rPr>
              <a:t>в) беременные женщины;</a:t>
            </a:r>
          </a:p>
          <a:p>
            <a:pPr algn="l">
              <a:lnSpc>
                <a:spcPct val="100000"/>
              </a:lnSpc>
              <a:spcAft>
                <a:spcPts val="1275"/>
              </a:spcAft>
            </a:pPr>
            <a:r>
              <a:rPr lang="ru-RU" b="0" i="0" dirty="0">
                <a:solidFill>
                  <a:srgbClr val="333333"/>
                </a:solidFill>
                <a:effectLst/>
                <a:latin typeface="Arial" panose="020B0604020202020204" pitchFamily="34" charset="0"/>
              </a:rPr>
              <a:t>г) женщины, находящиеся в отпуске по беременности и родам;</a:t>
            </a:r>
          </a:p>
          <a:p>
            <a:pPr algn="l">
              <a:lnSpc>
                <a:spcPct val="100000"/>
              </a:lnSpc>
              <a:spcAft>
                <a:spcPts val="1275"/>
              </a:spcAft>
            </a:pPr>
            <a:r>
              <a:rPr lang="ru-RU" b="0" i="0" dirty="0">
                <a:solidFill>
                  <a:srgbClr val="333333"/>
                </a:solidFill>
                <a:effectLst/>
                <a:latin typeface="Arial" panose="020B0604020202020204" pitchFamily="34" charset="0"/>
              </a:rPr>
              <a:t>д) лица, находящиеся в отпуске по уходу за ребенком до достижения им возраста трех лет;</a:t>
            </a:r>
          </a:p>
          <a:p>
            <a:pPr algn="l">
              <a:lnSpc>
                <a:spcPct val="100000"/>
              </a:lnSpc>
              <a:spcAft>
                <a:spcPts val="1275"/>
              </a:spcAft>
            </a:pPr>
            <a:r>
              <a:rPr lang="ru-RU" b="0" i="0" dirty="0">
                <a:solidFill>
                  <a:srgbClr val="333333"/>
                </a:solidFill>
                <a:effectLst/>
                <a:latin typeface="Arial" panose="020B0604020202020204" pitchFamily="34" charset="0"/>
              </a:rPr>
              <a:t>е) отсутствовавшие на рабочем месте более четырех месяцев в связи с заболеванием.</a:t>
            </a:r>
          </a:p>
          <a:p>
            <a:endParaRPr lang="ru-RU" dirty="0"/>
          </a:p>
        </p:txBody>
      </p:sp>
    </p:spTree>
    <p:extLst>
      <p:ext uri="{BB962C8B-B14F-4D97-AF65-F5344CB8AC3E}">
        <p14:creationId xmlns:p14="http://schemas.microsoft.com/office/powerpoint/2010/main" val="4168228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76B974-497D-322D-A758-36905175C798}"/>
              </a:ext>
            </a:extLst>
          </p:cNvPr>
          <p:cNvSpPr>
            <a:spLocks noGrp="1"/>
          </p:cNvSpPr>
          <p:nvPr>
            <p:ph type="title"/>
          </p:nvPr>
        </p:nvSpPr>
        <p:spPr/>
        <p:txBody>
          <a:bodyPr/>
          <a:lstStyle/>
          <a:p>
            <a:r>
              <a:rPr lang="ru-RU" dirty="0"/>
              <a:t>Аттестация на ПКК и ВКК</a:t>
            </a:r>
          </a:p>
        </p:txBody>
      </p:sp>
      <p:sp>
        <p:nvSpPr>
          <p:cNvPr id="3" name="Объект 2">
            <a:extLst>
              <a:ext uri="{FF2B5EF4-FFF2-40B4-BE49-F238E27FC236}">
                <a16:creationId xmlns:a16="http://schemas.microsoft.com/office/drawing/2014/main" id="{F4C9E663-1886-0F31-D4DE-121C844F801F}"/>
              </a:ext>
            </a:extLst>
          </p:cNvPr>
          <p:cNvSpPr>
            <a:spLocks noGrp="1"/>
          </p:cNvSpPr>
          <p:nvPr>
            <p:ph idx="1"/>
          </p:nvPr>
        </p:nvSpPr>
        <p:spPr/>
        <p:txBody>
          <a:bodyPr>
            <a:normAutofit fontScale="92500" lnSpcReduction="20000"/>
          </a:bodyPr>
          <a:lstStyle/>
          <a:p>
            <a:r>
              <a:rPr lang="ru-RU" b="0" i="0" dirty="0">
                <a:solidFill>
                  <a:srgbClr val="333333"/>
                </a:solidFill>
                <a:effectLst/>
                <a:latin typeface="Arial" panose="020B0604020202020204" pitchFamily="34" charset="0"/>
              </a:rPr>
              <a:t>Аттестация педагогических работников в целях установления первой или высшей квалификационных категорий проводится на основании их заявлений, подаваемых непосредственно в аттестационную комиссию, либо направленных в адрес аттестационной комиссии по почте письмом с уведомлением о вручении или с уведомлением в форме электронного документа с использованием информационно-телекоммуникационных сетей общего пользования, в том числе информационно-телекоммуникационной сети «Интернет» (далее - сеть «Интернет»), либо посредством федеральной государственной информационной системы «Единый портал государственных и муниципальных услуг (функций)» (далее - ЕПГУ) либо региональных порталов государственных и муниципальных услуг, интегрированных с ЕПГУ (далее - заявление в аттестационную комиссию).</a:t>
            </a:r>
            <a:endParaRPr lang="ru-RU" dirty="0"/>
          </a:p>
        </p:txBody>
      </p:sp>
    </p:spTree>
    <p:extLst>
      <p:ext uri="{BB962C8B-B14F-4D97-AF65-F5344CB8AC3E}">
        <p14:creationId xmlns:p14="http://schemas.microsoft.com/office/powerpoint/2010/main" val="2458716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681C155-1065-4280-C5BE-D205ED51D892}"/>
              </a:ext>
            </a:extLst>
          </p:cNvPr>
          <p:cNvSpPr>
            <a:spLocks noGrp="1"/>
          </p:cNvSpPr>
          <p:nvPr>
            <p:ph idx="1"/>
          </p:nvPr>
        </p:nvSpPr>
        <p:spPr>
          <a:xfrm>
            <a:off x="838200" y="168812"/>
            <a:ext cx="10515600" cy="6689188"/>
          </a:xfrm>
        </p:spPr>
        <p:txBody>
          <a:bodyPr/>
          <a:lstStyle/>
          <a:p>
            <a:r>
              <a:rPr lang="ru-RU" b="0" i="0" dirty="0">
                <a:solidFill>
                  <a:srgbClr val="333333"/>
                </a:solidFill>
                <a:effectLst/>
                <a:latin typeface="Arial" panose="020B0604020202020204" pitchFamily="34" charset="0"/>
              </a:rPr>
              <a:t>Заявления в аттестационную комиссию о проведении аттестации в целях установления высшей квалификационной категории подаются педагогическими работниками, имеющими (имевшими) по одной из должностей первую или высшую квалификационную категорию.</a:t>
            </a:r>
          </a:p>
          <a:p>
            <a:r>
              <a:rPr lang="ru-RU" b="0" i="0" dirty="0">
                <a:solidFill>
                  <a:srgbClr val="333333"/>
                </a:solidFill>
                <a:effectLst/>
                <a:latin typeface="Arial" panose="020B0604020202020204" pitchFamily="34" charset="0"/>
              </a:rPr>
              <a:t>Заявления в аттестационную комиссию рассматриваются аттестационными комиссиями в срок не более 30 календарных дней со дня их получения, в течение которого определяется конкретный срок проведения аттестации для каждого педагогического работника индивидуально, а также осуществляется письменное уведомление педагогических работников о сроках, формах и способах проведения аттестации.</a:t>
            </a:r>
            <a:endParaRPr lang="ru-RU" dirty="0">
              <a:solidFill>
                <a:srgbClr val="333333"/>
              </a:solidFill>
              <a:latin typeface="Arial" panose="020B0604020202020204" pitchFamily="34" charset="0"/>
            </a:endParaRPr>
          </a:p>
          <a:p>
            <a:endParaRPr lang="ru-RU" dirty="0"/>
          </a:p>
        </p:txBody>
      </p:sp>
    </p:spTree>
    <p:extLst>
      <p:ext uri="{BB962C8B-B14F-4D97-AF65-F5344CB8AC3E}">
        <p14:creationId xmlns:p14="http://schemas.microsoft.com/office/powerpoint/2010/main" val="193235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028A061-6EF4-8739-6C7A-93E794164780}"/>
              </a:ext>
            </a:extLst>
          </p:cNvPr>
          <p:cNvSpPr>
            <a:spLocks noGrp="1"/>
          </p:cNvSpPr>
          <p:nvPr>
            <p:ph idx="1"/>
          </p:nvPr>
        </p:nvSpPr>
        <p:spPr>
          <a:xfrm>
            <a:off x="838200" y="196948"/>
            <a:ext cx="10515600" cy="6485206"/>
          </a:xfrm>
        </p:spPr>
        <p:txBody>
          <a:bodyPr>
            <a:normAutofit/>
          </a:bodyPr>
          <a:lstStyle/>
          <a:p>
            <a:r>
              <a:rPr lang="ru-RU" b="0" i="0" dirty="0">
                <a:solidFill>
                  <a:srgbClr val="333333"/>
                </a:solidFill>
                <a:effectLst/>
                <a:latin typeface="Arial" panose="020B0604020202020204" pitchFamily="34" charset="0"/>
              </a:rPr>
              <a:t>Педагогические работники имеют право не позднее чем за 5 рабочих дней до проведения заседания аттестационной комиссии направлять в аттестационную комиссию дополнительные сведения, характеризующие их профессиональную деятельность.</a:t>
            </a:r>
          </a:p>
          <a:p>
            <a:r>
              <a:rPr lang="ru-RU" b="0" i="0" dirty="0">
                <a:solidFill>
                  <a:srgbClr val="333333"/>
                </a:solidFill>
                <a:effectLst/>
                <a:latin typeface="Arial" panose="020B0604020202020204" pitchFamily="34" charset="0"/>
              </a:rPr>
              <a:t>Проведение аттестации педагогических работников, имеющих государственные награды, почетные звания, ведомственные знаки отличия и иные награды, полученные за достижения в педагогической деятельности, либо являющихся призерами конкурсов профессионального мастерства педагогических работников, в целях установления первой или высшей квалификационной категории осуществляется на основе сведений, подтверждающих наличие у педагогических работников наград, званий, знаков отличия, сведений о награждениях за участие в профессиональных конкурсах.</a:t>
            </a:r>
            <a:endParaRPr lang="ru-RU" dirty="0"/>
          </a:p>
        </p:txBody>
      </p:sp>
    </p:spTree>
    <p:extLst>
      <p:ext uri="{BB962C8B-B14F-4D97-AF65-F5344CB8AC3E}">
        <p14:creationId xmlns:p14="http://schemas.microsoft.com/office/powerpoint/2010/main" val="71220345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1666</Words>
  <Application>Microsoft Office PowerPoint</Application>
  <PresentationFormat>Широкоэкранный</PresentationFormat>
  <Paragraphs>71</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Arial</vt:lpstr>
      <vt:lpstr>Calibri</vt:lpstr>
      <vt:lpstr>Calibri Light</vt:lpstr>
      <vt:lpstr>Тема Office</vt:lpstr>
      <vt:lpstr>Аттестация педагогов 2026</vt:lpstr>
      <vt:lpstr>Порядок аттестации педагогических работников</vt:lpstr>
      <vt:lpstr>Представление от работодателя</vt:lpstr>
      <vt:lpstr>Результат рассмотрения заявки</vt:lpstr>
      <vt:lpstr>Презентация PowerPoint</vt:lpstr>
      <vt:lpstr>Презентация PowerPoint</vt:lpstr>
      <vt:lpstr>Аттестация на ПКК и ВКК</vt:lpstr>
      <vt:lpstr>Презентация PowerPoint</vt:lpstr>
      <vt:lpstr>Презентация PowerPoint</vt:lpstr>
      <vt:lpstr>Презентация PowerPoint</vt:lpstr>
      <vt:lpstr>Презентация PowerPoint</vt:lpstr>
      <vt:lpstr>Презентация PowerPoint</vt:lpstr>
      <vt:lpstr>Особенности аттестации</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1</cp:revision>
  <dcterms:created xsi:type="dcterms:W3CDTF">2025-10-30T03:17:18Z</dcterms:created>
  <dcterms:modified xsi:type="dcterms:W3CDTF">2025-10-30T04:05:32Z</dcterms:modified>
</cp:coreProperties>
</file>