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 snapToGrid="0" snapToObjects="1">
      <p:cViewPr varScale="1">
        <p:scale>
          <a:sx n="96" d="100"/>
          <a:sy n="96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8EFB9C1-87AF-794B-8803-4489CCF3C942}" type="datetimeFigureOut">
              <a:rPr lang="ru-RU" smtClean="0"/>
              <a:t>28.12.21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01B3ACC-6006-2349-8664-427D2B5186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665882"/>
            <a:ext cx="7342188" cy="1924050"/>
          </a:xfrm>
        </p:spPr>
        <p:txBody>
          <a:bodyPr/>
          <a:lstStyle/>
          <a:p>
            <a:r>
              <a:rPr lang="ru-RU" sz="4000" b="1" dirty="0">
                <a:solidFill>
                  <a:srgbClr val="000090"/>
                </a:solidFill>
                <a:latin typeface="Times New Roman"/>
                <a:cs typeface="Times New Roman"/>
              </a:rPr>
              <a:t>«Как убедить родителей пойти на </a:t>
            </a:r>
            <a:r>
              <a:rPr lang="ru-RU" sz="40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ПМПК? </a:t>
            </a:r>
            <a:r>
              <a:rPr lang="ru-RU" sz="4000" b="1" dirty="0">
                <a:solidFill>
                  <a:srgbClr val="000090"/>
                </a:solidFill>
                <a:latin typeface="Times New Roman"/>
                <a:cs typeface="Times New Roman"/>
              </a:rPr>
              <a:t>Шпаргалка для педагога»</a:t>
            </a:r>
            <a:r>
              <a:rPr lang="ru-RU" sz="4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/>
                <a:cs typeface="Times New Roman"/>
              </a:rPr>
              <a:t>Чтобы не было поздно</a:t>
            </a:r>
            <a:r>
              <a:rPr lang="is-IS" sz="4000" b="1" i="1" dirty="0" smtClean="0">
                <a:latin typeface="Times New Roman"/>
                <a:cs typeface="Times New Roman"/>
              </a:rPr>
              <a:t>…</a:t>
            </a:r>
            <a:endParaRPr lang="ru-RU" sz="4000" b="1" i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mages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1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29" y="4235667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Почему так происходит?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Содержимое 5" descr="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" b="99745" l="195" r="100000">
                        <a14:foregroundMark x1="60254" y1="33036" x2="60254" y2="33036"/>
                        <a14:foregroundMark x1="60938" y1="27551" x2="60938" y2="27551"/>
                        <a14:foregroundMark x1="48828" y1="20663" x2="48828" y2="20663"/>
                        <a14:foregroundMark x1="50293" y1="24362" x2="50293" y2="24362"/>
                        <a14:foregroundMark x1="72559" y1="44515" x2="72559" y2="44515"/>
                        <a14:foregroundMark x1="70605" y1="48597" x2="70605" y2="48597"/>
                        <a14:foregroundMark x1="84863" y1="26913" x2="84863" y2="26913"/>
                        <a14:foregroundMark x1="73047" y1="22321" x2="73047" y2="22321"/>
                        <a14:foregroundMark x1="82227" y1="63138" x2="82227" y2="63138"/>
                        <a14:foregroundMark x1="82715" y1="74490" x2="82715" y2="74490"/>
                        <a14:foregroundMark x1="82031" y1="47577" x2="82031" y2="47577"/>
                        <a14:foregroundMark x1="87207" y1="49745" x2="87207" y2="49745"/>
                        <a14:foregroundMark x1="84570" y1="58163" x2="84570" y2="58163"/>
                        <a14:foregroundMark x1="82520" y1="57526" x2="82520" y2="57526"/>
                        <a14:foregroundMark x1="82715" y1="65561" x2="82715" y2="65561"/>
                        <a14:foregroundMark x1="73438" y1="27806" x2="73438" y2="27806"/>
                        <a14:foregroundMark x1="84570" y1="21046" x2="84570" y2="21046"/>
                        <a14:foregroundMark x1="81738" y1="34694" x2="81738" y2="34694"/>
                        <a14:foregroundMark x1="69238" y1="40561" x2="69238" y2="40561"/>
                        <a14:foregroundMark x1="68066" y1="42092" x2="68066" y2="42092"/>
                        <a14:foregroundMark x1="67285" y1="47066" x2="67285" y2="47066"/>
                        <a14:foregroundMark x1="68066" y1="49745" x2="68066" y2="49745"/>
                        <a14:foregroundMark x1="77051" y1="43622" x2="77051" y2="43622"/>
                        <a14:foregroundMark x1="88867" y1="45791" x2="88867" y2="45791"/>
                        <a14:foregroundMark x1="90723" y1="40561" x2="90723" y2="40561"/>
                        <a14:foregroundMark x1="74902" y1="27806" x2="74902" y2="27806"/>
                        <a14:foregroundMark x1="86230" y1="28189" x2="86230" y2="28189"/>
                        <a14:foregroundMark x1="64258" y1="32781" x2="64258" y2="32781"/>
                        <a14:foregroundMark x1="58789" y1="25383" x2="58789" y2="25383"/>
                        <a14:foregroundMark x1="83594" y1="16709" x2="83594" y2="16709"/>
                        <a14:foregroundMark x1="88281" y1="17092" x2="88281" y2="17092"/>
                        <a14:foregroundMark x1="87305" y1="25383" x2="87305" y2="25383"/>
                        <a14:foregroundMark x1="88086" y1="22449" x2="88086" y2="22449"/>
                        <a14:foregroundMark x1="88574" y1="26276" x2="88574" y2="26276"/>
                        <a14:foregroundMark x1="78125" y1="38776" x2="78125" y2="38776"/>
                        <a14:foregroundMark x1="85938" y1="29592" x2="85938" y2="29592"/>
                        <a14:foregroundMark x1="75586" y1="18240" x2="75586" y2="18240"/>
                        <a14:foregroundMark x1="80176" y1="23342" x2="80176" y2="23342"/>
                        <a14:foregroundMark x1="80176" y1="23342" x2="80176" y2="23342"/>
                        <a14:foregroundMark x1="80176" y1="23342" x2="80176" y2="23342"/>
                        <a14:foregroundMark x1="80176" y1="23342" x2="80176" y2="23342"/>
                        <a14:foregroundMark x1="78906" y1="19515" x2="78906" y2="19515"/>
                        <a14:foregroundMark x1="75098" y1="21811" x2="75098" y2="21811"/>
                        <a14:foregroundMark x1="75098" y1="21811" x2="75098" y2="21811"/>
                        <a14:foregroundMark x1="75098" y1="21811" x2="75098" y2="21811"/>
                        <a14:foregroundMark x1="83594" y1="50765" x2="83594" y2="50765"/>
                        <a14:foregroundMark x1="83398" y1="52551" x2="83398" y2="52551"/>
                        <a14:foregroundMark x1="79395" y1="48980" x2="79395" y2="48980"/>
                        <a14:foregroundMark x1="78711" y1="44770" x2="78711" y2="44770"/>
                        <a14:backgroundMark x1="72754" y1="24745" x2="72754" y2="24745"/>
                        <a14:backgroundMark x1="47852" y1="15179" x2="47852" y2="15179"/>
                        <a14:backgroundMark x1="74512" y1="23980" x2="74512" y2="23980"/>
                        <a14:backgroundMark x1="74512" y1="23980" x2="74512" y2="23980"/>
                        <a14:backgroundMark x1="76367" y1="20663" x2="76367" y2="20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9" b="15039"/>
          <a:stretch>
            <a:fillRect/>
          </a:stretch>
        </p:blipFill>
        <p:spPr>
          <a:xfrm>
            <a:off x="900112" y="1913456"/>
            <a:ext cx="7345363" cy="4152065"/>
          </a:xfrm>
        </p:spPr>
      </p:pic>
    </p:spTree>
    <p:extLst>
      <p:ext uri="{BB962C8B-B14F-4D97-AF65-F5344CB8AC3E}">
        <p14:creationId xmlns:p14="http://schemas.microsoft.com/office/powerpoint/2010/main" val="195680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54372" y="494013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0"/>
                </a:solidFill>
                <a:latin typeface="Times New Roman"/>
                <a:ea typeface="MS Mincho"/>
              </a:rPr>
              <a:t>«Моего ребёнка  отправляют на </a:t>
            </a:r>
            <a:r>
              <a:rPr lang="ru-RU" b="1" dirty="0" smtClean="0">
                <a:solidFill>
                  <a:srgbClr val="000090"/>
                </a:solidFill>
                <a:latin typeface="Times New Roman"/>
                <a:ea typeface="MS Mincho"/>
              </a:rPr>
              <a:t>ПМПК» </a:t>
            </a:r>
            <a:r>
              <a:rPr lang="ru-RU" b="1" dirty="0">
                <a:latin typeface="Times New Roman"/>
                <a:ea typeface="MS Mincho"/>
              </a:rPr>
              <a:t/>
            </a:r>
            <a:br>
              <a:rPr lang="ru-RU" b="1" dirty="0">
                <a:latin typeface="Times New Roman"/>
                <a:ea typeface="MS Mincho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650" y="1364807"/>
            <a:ext cx="7345363" cy="4662946"/>
          </a:xfrm>
        </p:spPr>
        <p:txBody>
          <a:bodyPr>
            <a:normAutofit/>
          </a:bodyPr>
          <a:lstStyle/>
          <a:p>
            <a:pPr algn="ctr"/>
            <a:endParaRPr lang="ru-RU" dirty="0">
              <a:latin typeface="Times New Roman"/>
            </a:endParaRPr>
          </a:p>
          <a:p>
            <a:pPr algn="just">
              <a:buFont typeface="Wingdings" charset="2"/>
              <a:buChar char="Ø"/>
            </a:pPr>
            <a:r>
              <a:rPr lang="ru-RU" sz="2800" spc="10" dirty="0">
                <a:latin typeface="Times New Roman"/>
                <a:ea typeface="MS Mincho"/>
                <a:cs typeface="Times New Roman"/>
              </a:rPr>
              <a:t>Что такое ПМПК?</a:t>
            </a:r>
          </a:p>
          <a:p>
            <a:pPr algn="just">
              <a:buFont typeface="Wingdings" charset="2"/>
              <a:buChar char="Ø"/>
            </a:pPr>
            <a:r>
              <a:rPr lang="ru-RU" sz="2800" spc="10" dirty="0">
                <a:latin typeface="Times New Roman"/>
                <a:ea typeface="MS Mincho"/>
                <a:cs typeface="Times New Roman"/>
              </a:rPr>
              <a:t>Стоит ли так опасаться </a:t>
            </a:r>
            <a:endParaRPr lang="ru-RU" sz="2800" spc="10" dirty="0" smtClean="0">
              <a:latin typeface="Times New Roman"/>
              <a:ea typeface="MS Mincho"/>
              <a:cs typeface="Times New Roman"/>
            </a:endParaRPr>
          </a:p>
          <a:p>
            <a:pPr marL="0" indent="0" algn="just">
              <a:buNone/>
            </a:pPr>
            <a:r>
              <a:rPr lang="ru-RU" sz="2800" spc="10" dirty="0" smtClean="0">
                <a:latin typeface="Times New Roman"/>
                <a:ea typeface="MS Mincho"/>
                <a:cs typeface="Times New Roman"/>
              </a:rPr>
              <a:t>      прохождения </a:t>
            </a:r>
            <a:r>
              <a:rPr lang="ru-RU" sz="2800" spc="10" dirty="0">
                <a:latin typeface="Times New Roman"/>
                <a:ea typeface="MS Mincho"/>
                <a:cs typeface="Times New Roman"/>
              </a:rPr>
              <a:t>ПМПК? </a:t>
            </a:r>
          </a:p>
          <a:p>
            <a:pPr algn="just">
              <a:buFont typeface="Wingdings" charset="2"/>
              <a:buChar char="Ø"/>
            </a:pPr>
            <a:r>
              <a:rPr lang="ru-RU" sz="2800" spc="10" dirty="0">
                <a:latin typeface="Times New Roman"/>
                <a:ea typeface="MS Mincho"/>
                <a:cs typeface="Times New Roman"/>
              </a:rPr>
              <a:t>Можно ли обойтись без нее? </a:t>
            </a:r>
          </a:p>
          <a:p>
            <a:pPr algn="just">
              <a:buFont typeface="Wingdings" charset="2"/>
              <a:buChar char="Ø"/>
            </a:pPr>
            <a:r>
              <a:rPr lang="ru-RU" sz="2800" spc="10" dirty="0">
                <a:latin typeface="Times New Roman"/>
                <a:ea typeface="MS Mincho"/>
                <a:cs typeface="Times New Roman"/>
              </a:rPr>
              <a:t>Какое воздействие на личную жизнь ребенка может оказать эта процедура?</a:t>
            </a:r>
            <a:endParaRPr lang="ru-RU" sz="2800" dirty="0">
              <a:latin typeface="Cambria"/>
              <a:ea typeface="MS Mincho"/>
              <a:cs typeface="Times New Roman"/>
            </a:endParaRPr>
          </a:p>
          <a:p>
            <a:pPr algn="just"/>
            <a:endParaRPr lang="ru-RU" sz="2800" dirty="0">
              <a:latin typeface="Cambria"/>
              <a:ea typeface="MS Mincho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 3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73">
                        <a14:foregroundMark x1="51636" y1="32787" x2="51636" y2="32787"/>
                        <a14:foregroundMark x1="32364" y1="37158" x2="32364" y2="37158"/>
                        <a14:backgroundMark x1="72000" y1="31694" x2="72000" y2="31694"/>
                        <a14:backgroundMark x1="72727" y1="13661" x2="72727" y2="13661"/>
                        <a14:backgroundMark x1="13091" y1="3825" x2="13091" y2="3825"/>
                        <a14:backgroundMark x1="22909" y1="49180" x2="22909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01" y="1833863"/>
            <a:ext cx="3198785" cy="2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7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Почему родители отказываются:</a:t>
            </a:r>
            <a:endParaRPr lang="ru-RU" sz="5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370" y="1737997"/>
            <a:ext cx="7345363" cy="393192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 хватает собственных знаний  и информации извне;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закрывают глаза на проблемы ребенка;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 могут принять тот факт, что у ребенок испытывает трудности;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 хотят ничего делать («само рассосётся»).</a:t>
            </a:r>
          </a:p>
          <a:p>
            <a:pPr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Изображение 4" descr="downloa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9" b="99123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10" y="4464219"/>
            <a:ext cx="2060929" cy="21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8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Самый первый шаг педагога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2" y="1821860"/>
            <a:ext cx="7542505" cy="42436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3200" b="1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200" b="1" dirty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200" b="1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200" b="1" dirty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3200" b="1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200" b="1" dirty="0">
                <a:latin typeface="Times New Roman"/>
                <a:cs typeface="Times New Roman"/>
              </a:rPr>
              <a:t> </a:t>
            </a:r>
            <a:r>
              <a:rPr lang="ru-RU" sz="3200" b="1" dirty="0" smtClean="0">
                <a:latin typeface="Times New Roman"/>
                <a:cs typeface="Times New Roman"/>
              </a:rPr>
              <a:t>    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depositphotos_5443996-stock-photo-exclamation-poin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1" b="95299" l="10000" r="90000">
                        <a14:foregroundMark x1="50500" y1="82265" x2="50500" y2="82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30" y="2157195"/>
            <a:ext cx="2376374" cy="265919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0354" y="1950898"/>
            <a:ext cx="7345362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МОТИВАЦИЯ РОДИТЕЛЕЙ </a:t>
            </a:r>
            <a:endParaRPr lang="ru-RU"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50354" y="2977443"/>
            <a:ext cx="7199665" cy="2751667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«показать»,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что определённые проблемы в обучении, развитии ребёнка существуют на самом деле</a:t>
            </a:r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06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9128" y="244158"/>
            <a:ext cx="7976611" cy="1339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Родители услышат Вас, если:</a:t>
            </a:r>
            <a:endParaRPr lang="ru-RU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00116" y="1705101"/>
            <a:ext cx="7345362" cy="91440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Адекватное оценивание</a:t>
            </a:r>
            <a:endParaRPr lang="ru-RU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00112" y="2630580"/>
            <a:ext cx="7345360" cy="1077457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Знакомство родителей с требованиями, предъявляемыми к уровню усвоения образовательной программы</a:t>
            </a:r>
            <a:endParaRPr lang="ru-RU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00112" y="3723416"/>
            <a:ext cx="7345358" cy="1455281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Разделяйте ответственность с родителями, четко оговаривая свои и их конкретные действия по преодолению трудностей</a:t>
            </a:r>
            <a:endParaRPr lang="ru-RU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0116" y="5223540"/>
            <a:ext cx="7345353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Давайте родителям полную и достоверную информацию о ПМПК</a:t>
            </a:r>
          </a:p>
        </p:txBody>
      </p:sp>
    </p:spTree>
    <p:extLst>
      <p:ext uri="{BB962C8B-B14F-4D97-AF65-F5344CB8AC3E}">
        <p14:creationId xmlns:p14="http://schemas.microsoft.com/office/powerpoint/2010/main" val="418359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Важно знать!</a:t>
            </a:r>
            <a:endParaRPr lang="ru-RU" sz="54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725" y="1882235"/>
            <a:ext cx="4047832" cy="1029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Специалисты комиссии </a:t>
            </a:r>
            <a:r>
              <a:rPr lang="ru-RU" sz="2400" b="1" dirty="0" smtClean="0">
                <a:latin typeface="Times New Roman"/>
                <a:cs typeface="Times New Roman"/>
              </a:rPr>
              <a:t>не ставят диагнозы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3676" y="3267762"/>
            <a:ext cx="4457906" cy="10085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Комиссия </a:t>
            </a:r>
            <a:r>
              <a:rPr lang="ru-RU" sz="2400" b="1" u="sng" dirty="0" smtClean="0">
                <a:latin typeface="Times New Roman"/>
                <a:cs typeface="Times New Roman"/>
              </a:rPr>
              <a:t>рекомендует</a:t>
            </a:r>
            <a:r>
              <a:rPr lang="ru-RU" sz="2400" dirty="0" smtClean="0">
                <a:latin typeface="Times New Roman"/>
                <a:cs typeface="Times New Roman"/>
              </a:rPr>
              <a:t> образовательную программу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55103" y="4842107"/>
            <a:ext cx="7063865" cy="13759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/>
                <a:cs typeface="Times New Roman"/>
              </a:rPr>
              <a:t>Родители вправе решать </a:t>
            </a:r>
            <a:r>
              <a:rPr lang="ru-RU" sz="2400" dirty="0" smtClean="0">
                <a:latin typeface="Times New Roman"/>
                <a:cs typeface="Times New Roman"/>
              </a:rPr>
              <a:t>вопрос о переводе ребенка на обучение по рекомендованной программе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15" name="Изображение 14" descr="depositphotos_5443996-stock-photo-exclamation-poin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2" b="100000" l="10000" r="90000">
                        <a14:foregroundMark x1="51667" y1="84615" x2="51667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1" y="2133601"/>
            <a:ext cx="2570181" cy="20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0253" y="108820"/>
            <a:ext cx="8619590" cy="17130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Федеральный закон от 29.12.2012 </a:t>
            </a:r>
            <a:r>
              <a:rPr lang="ru-RU" sz="3200" b="1" dirty="0">
                <a:solidFill>
                  <a:srgbClr val="000090"/>
                </a:solidFill>
                <a:latin typeface="Times New Roman"/>
                <a:cs typeface="Times New Roman"/>
              </a:rPr>
              <a:t>«Об образовании в Российской Федерации» № 273-ФЗ</a:t>
            </a:r>
            <a:r>
              <a:rPr lang="ru-RU" sz="3200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000090"/>
                </a:solidFill>
                <a:latin typeface="Times New Roman"/>
                <a:cs typeface="Times New Roman"/>
              </a:rPr>
              <a:t>ст. 44 п. 4.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383" y="1676112"/>
            <a:ext cx="8692460" cy="4809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Родители (законные представители) несовершеннолетних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обязаны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обеспечить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получение детьми общего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неисполнение или ненадлежащее исполнение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обязанностей, установленных настоящим Федеральным законом и иными федеральными законами, родители (законные представители) несовершеннолетних обучающихся несут ответственность, предусмотренную законодательством Российской Федерации.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24" y="5064005"/>
            <a:ext cx="2520097" cy="142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917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толица">
  <a:themeElements>
    <a:clrScheme name="Столица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Столица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Столица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Столица.thmx</Template>
  <TotalTime>1135</TotalTime>
  <Words>244</Words>
  <Application>Microsoft Macintosh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Столица</vt:lpstr>
      <vt:lpstr>«Как убедить родителей пойти на ПМПК? Шпаргалка для педагога» </vt:lpstr>
      <vt:lpstr>Почему так происходит?</vt:lpstr>
      <vt:lpstr>«Моего ребёнка  отправляют на ПМПК»  </vt:lpstr>
      <vt:lpstr>Почему родители отказываются:</vt:lpstr>
      <vt:lpstr>Самый первый шаг педагога</vt:lpstr>
      <vt:lpstr>Родители услышат Вас, если:</vt:lpstr>
      <vt:lpstr>Важно знать!</vt:lpstr>
      <vt:lpstr>Федеральный закон от 29.12.2012 «Об образовании в Российской Федерации» № 273-ФЗ  ст. 44 п. 4.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«ПМПК: проходить или не проходить?» </dc:title>
  <dc:creator>Пользователь Microsoft Office</dc:creator>
  <cp:lastModifiedBy>Пользователь Microsoft Office</cp:lastModifiedBy>
  <cp:revision>35</cp:revision>
  <dcterms:created xsi:type="dcterms:W3CDTF">2021-12-16T02:34:33Z</dcterms:created>
  <dcterms:modified xsi:type="dcterms:W3CDTF">2021-12-28T04:45:44Z</dcterms:modified>
</cp:coreProperties>
</file>