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9" r:id="rId11"/>
    <p:sldId id="270" r:id="rId12"/>
    <p:sldId id="264" r:id="rId13"/>
    <p:sldId id="266" r:id="rId14"/>
    <p:sldId id="267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D:\25-26\ММО филологов 26.02.2026\Для урока\6050734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424937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25-26\ММО филологов 26.02.2026\Для урока\mack_bud_summer_flowers_nature_beautiful_plant_poppy_bud-494511.jpg!s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82761"/>
            <a:ext cx="4464497" cy="6696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25-26\ММО филологов 26.02.2026\Для урока\2497041029_f38a921ddd_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6672"/>
            <a:ext cx="8841560" cy="58713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/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«Алексей погиб, </a:t>
            </a:r>
            <a:r>
              <a:rPr lang="ru-RU" sz="3100" u="sng" dirty="0" smtClean="0">
                <a:solidFill>
                  <a:srgbClr val="FF0000"/>
                </a:solidFill>
              </a:rPr>
              <a:t>спикировав</a:t>
            </a:r>
            <a:r>
              <a:rPr lang="ru-RU" sz="3100" dirty="0" smtClean="0">
                <a:solidFill>
                  <a:srgbClr val="FF0000"/>
                </a:solidFill>
              </a:rPr>
              <a:t> на своем крошечном </a:t>
            </a:r>
            <a:r>
              <a:rPr lang="ru-RU" sz="3100" u="sng" dirty="0" smtClean="0">
                <a:solidFill>
                  <a:srgbClr val="FF0000"/>
                </a:solidFill>
              </a:rPr>
              <a:t>«ястребке» </a:t>
            </a:r>
            <a:r>
              <a:rPr lang="ru-RU" sz="3100" dirty="0" smtClean="0">
                <a:solidFill>
                  <a:srgbClr val="FF0000"/>
                </a:solidFill>
              </a:rPr>
              <a:t>на спину тяжелого фашистского бомбардировщика».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D:\25-26\ММО филологов 26.02.2026\Для урока\og_og_16324024392384498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4785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Собирательный образ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f6926fe1-9f5f-5305-81f9-533ca798f23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052736"/>
            <a:ext cx="3472636" cy="2448272"/>
          </a:xfrm>
        </p:spPr>
      </p:pic>
      <p:sp>
        <p:nvSpPr>
          <p:cNvPr id="7" name="TextBox 6"/>
          <p:cNvSpPr txBox="1"/>
          <p:nvPr/>
        </p:nvSpPr>
        <p:spPr>
          <a:xfrm>
            <a:off x="395536" y="400506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2" name="Содержимое 11" descr="scale_120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33704" y="1052736"/>
            <a:ext cx="3064367" cy="4309939"/>
          </a:xfrm>
        </p:spPr>
      </p:pic>
      <p:sp>
        <p:nvSpPr>
          <p:cNvPr id="11" name="TextBox 10"/>
          <p:cNvSpPr txBox="1"/>
          <p:nvPr/>
        </p:nvSpPr>
        <p:spPr>
          <a:xfrm>
            <a:off x="107504" y="3645024"/>
            <a:ext cx="4032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Младший лейтенант Виктор Талалихин успешно таранит</a:t>
            </a:r>
          </a:p>
          <a:p>
            <a:r>
              <a:rPr lang="ru-RU" dirty="0" smtClean="0"/>
              <a:t> в небе над Подмосковьем немецкий бомбардировщик. Летчик сумел спуститься на парашюте.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05323" y="5373216"/>
            <a:ext cx="59386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Старший лейтенант Иван Иванов решился на выполнение тарана.</a:t>
            </a:r>
          </a:p>
          <a:p>
            <a:r>
              <a:rPr lang="ru-RU" sz="1600" dirty="0" smtClean="0"/>
              <a:t> Во время  выполнения этого приёма советский лётчик погиб,</a:t>
            </a:r>
          </a:p>
          <a:p>
            <a:r>
              <a:rPr lang="ru-RU" sz="1600" dirty="0" smtClean="0"/>
              <a:t> уничтожив самолёт противника.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stockphoto-480218332-612x6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3429000"/>
            <a:ext cx="2353138" cy="3137517"/>
          </a:xfrm>
        </p:spPr>
      </p:pic>
      <p:sp>
        <p:nvSpPr>
          <p:cNvPr id="8194" name="AutoShape 2" descr="D:\25-26\%D0%9C%D0%9C%D0%9E %D1%84%D0%B8%D0%BB%D0%BE%D0%BB%D0%BE%D0%B3%D0%BE%D0%B2 26.02.2026\%D0%94%D0%BB%D1%8F %D1%83%D1%80%D0%BE%D0%BA%D0%B0\350x35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D:\25-26\%D0%9C%D0%9C%D0%9E %D1%84%D0%B8%D0%BB%D0%BE%D0%BB%D0%BE%D0%B3%D0%BE%D0%B2 26.02.2026\%D0%94%D0%BB%D1%8F %D1%83%D1%80%D0%BE%D0%BA%D0%B0\350x35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7" name="Picture 5" descr="D:\25-26\ММО филологов 26.02.2026\Для урока\793301_18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332655"/>
            <a:ext cx="2088232" cy="2784309"/>
          </a:xfrm>
          <a:prstGeom prst="rect">
            <a:avLst/>
          </a:prstGeom>
          <a:noFill/>
        </p:spPr>
      </p:pic>
      <p:pic>
        <p:nvPicPr>
          <p:cNvPr id="17" name="Содержимое 16" descr="9bd92c0df068a5db637cfff8d26ff30e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635896" y="476672"/>
            <a:ext cx="4021912" cy="2688560"/>
          </a:xfrm>
        </p:spPr>
      </p:pic>
      <p:pic>
        <p:nvPicPr>
          <p:cNvPr id="8198" name="Picture 6" descr="D:\25-26\ММО филологов 26.02.2026\Для урока\6atwjfds3ysj3yvrea2macqdd8kr5b2v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429000"/>
            <a:ext cx="4053913" cy="3040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2332856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Поговорите с родителями, есть ли у вас дома какие-либо вещи, являющиеся памятью о ваших родственниках, которых уже нет в живых.</a:t>
            </a:r>
            <a:endParaRPr lang="ru-RU" dirty="0"/>
          </a:p>
        </p:txBody>
      </p:sp>
      <p:pic>
        <p:nvPicPr>
          <p:cNvPr id="9219" name="Picture 3" descr="D:\25-26\ММО филологов 26.02.2026\Для урока\60734408.0.208x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8223" y="0"/>
            <a:ext cx="1795777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Словарная работа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400" dirty="0" smtClean="0"/>
              <a:t>Узелок на память </a:t>
            </a:r>
          </a:p>
          <a:p>
            <a:r>
              <a:rPr lang="ru-RU" sz="4400" dirty="0" smtClean="0"/>
              <a:t>Жив буду — не забуду</a:t>
            </a:r>
          </a:p>
          <a:p>
            <a:r>
              <a:rPr lang="ru-RU" sz="4400" dirty="0" smtClean="0"/>
              <a:t>До веку помнить стану</a:t>
            </a:r>
          </a:p>
          <a:p>
            <a:r>
              <a:rPr lang="ru-RU" sz="4400" dirty="0" smtClean="0"/>
              <a:t>Помни своих, не забывай наших</a:t>
            </a:r>
          </a:p>
          <a:p>
            <a:r>
              <a:rPr lang="ru-RU" sz="4400" dirty="0" smtClean="0"/>
              <a:t> Короткая память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ПАМЯТЬ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dirty="0" smtClean="0"/>
              <a:t>Слова «память» и «помнить» произошли от древнерусского слова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«мять» =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мнить, думать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«По» =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«возвращение» </a:t>
            </a:r>
            <a:r>
              <a:rPr lang="ru-RU" dirty="0" smtClean="0"/>
              <a:t>или</a:t>
            </a:r>
            <a:r>
              <a:rPr lang="ru-RU" dirty="0" smtClean="0">
                <a:solidFill>
                  <a:srgbClr val="FF0000"/>
                </a:solidFill>
              </a:rPr>
              <a:t> «обратно».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«Память», «помнить» − </a:t>
            </a:r>
            <a:r>
              <a:rPr lang="ru-RU" sz="4000" dirty="0" smtClean="0">
                <a:solidFill>
                  <a:srgbClr val="FF0000"/>
                </a:solidFill>
              </a:rPr>
              <a:t>способность </a:t>
            </a:r>
            <a:r>
              <a:rPr lang="ru-RU" sz="4000" dirty="0" smtClean="0">
                <a:solidFill>
                  <a:srgbClr val="FF0000"/>
                </a:solidFill>
              </a:rPr>
              <a:t>думать о том, что было когда-то давно.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</a:rPr>
              <a:t>Манкурт-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   человек без памяти</a:t>
            </a:r>
            <a:r>
              <a:rPr lang="ru-RU" sz="4000" dirty="0" smtClean="0"/>
              <a:t>, тот, кто забыл свое прошлое, отказался от обычаев, традиций и ценностей. 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   Манкурт </a:t>
            </a:r>
            <a:r>
              <a:rPr lang="ru-RU" sz="4000" dirty="0" smtClean="0"/>
              <a:t>(от </a:t>
            </a:r>
            <a:r>
              <a:rPr lang="ru-RU" sz="4000" dirty="0" err="1" smtClean="0"/>
              <a:t>древнетюрского</a:t>
            </a:r>
            <a:r>
              <a:rPr lang="ru-RU" sz="4000" dirty="0" smtClean="0"/>
              <a:t> </a:t>
            </a:r>
            <a:r>
              <a:rPr lang="ru-RU" sz="4000" dirty="0" err="1" smtClean="0"/>
              <a:t>munqul</a:t>
            </a:r>
            <a:r>
              <a:rPr lang="ru-RU" sz="4000" dirty="0" smtClean="0"/>
              <a:t> − неразумный, лишенный рассудка), что означает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глупый</a:t>
            </a:r>
            <a:r>
              <a:rPr lang="ru-RU" sz="40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25-26\ММО филологов 26.02.2026\Для урока\a6cba5387a25546e215c1e6a515ded1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568952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7200" dirty="0" smtClean="0">
                <a:solidFill>
                  <a:srgbClr val="FF0000"/>
                </a:solidFill>
              </a:rPr>
              <a:t>Память о войне в рассказе 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  Евгения Ивановича Носова 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«Живое пламя»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25-26\ММО филологов 26.02.2026\Для урока\8b9897a98558584efca74d39059a6e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57092"/>
            <a:ext cx="3312368" cy="2484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Евгений Иванович Носов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(1925-2002)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25-26\ММО филологов 26.02.2026\Для урока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12130"/>
            <a:ext cx="3960440" cy="5185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25-26\ММО филологов 26.02.2026\Для урока\IMG_23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7"/>
            <a:ext cx="9144000" cy="6092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Ковёр из цветов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25-26\ММО филологов 26.02.2026\Для урока\3aad55d0dc7f1faa8a5ad6230c1eab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4870"/>
            <a:ext cx="7560839" cy="5670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205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Словарная работа</vt:lpstr>
      <vt:lpstr>ПАМЯТЬ</vt:lpstr>
      <vt:lpstr>Манкурт-</vt:lpstr>
      <vt:lpstr>Слайд 5</vt:lpstr>
      <vt:lpstr>Слайд 6</vt:lpstr>
      <vt:lpstr>Евгений Иванович Носов (1925-2002)</vt:lpstr>
      <vt:lpstr>Слайд 8</vt:lpstr>
      <vt:lpstr>Ковёр из цветов</vt:lpstr>
      <vt:lpstr>Слайд 10</vt:lpstr>
      <vt:lpstr>Слайд 11</vt:lpstr>
      <vt:lpstr>  «Алексей погиб, спикировав на своем крошечном «ястребке» на спину тяжелого фашистского бомбардировщика». </vt:lpstr>
      <vt:lpstr>Собирательный образ</vt:lpstr>
      <vt:lpstr>Слайд 14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</cp:revision>
  <dcterms:created xsi:type="dcterms:W3CDTF">2026-02-23T11:54:40Z</dcterms:created>
  <dcterms:modified xsi:type="dcterms:W3CDTF">2026-02-24T18:45:54Z</dcterms:modified>
</cp:coreProperties>
</file>