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6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4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513" autoAdjust="0"/>
  </p:normalViewPr>
  <p:slideViewPr>
    <p:cSldViewPr snapToGrid="0">
      <p:cViewPr varScale="1">
        <p:scale>
          <a:sx n="69" d="100"/>
          <a:sy n="69" d="100"/>
        </p:scale>
        <p:origin x="13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F40F3-33CA-49CF-AF9B-14AC8249AFBC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3762D-8E52-4CE2-99FA-9D7D07533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125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3762D-8E52-4CE2-99FA-9D7D0753393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27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9DBD-DAF5-4CC1-BF01-F8DA7E1B5772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592D-11C3-4B60-86D3-D2FB9C50DB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236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9DBD-DAF5-4CC1-BF01-F8DA7E1B5772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592D-11C3-4B60-86D3-D2FB9C50DB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770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9DBD-DAF5-4CC1-BF01-F8DA7E1B5772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592D-11C3-4B60-86D3-D2FB9C50DB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16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9DBD-DAF5-4CC1-BF01-F8DA7E1B5772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592D-11C3-4B60-86D3-D2FB9C50DB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4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9DBD-DAF5-4CC1-BF01-F8DA7E1B5772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592D-11C3-4B60-86D3-D2FB9C50DB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44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9DBD-DAF5-4CC1-BF01-F8DA7E1B5772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592D-11C3-4B60-86D3-D2FB9C50DB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160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9DBD-DAF5-4CC1-BF01-F8DA7E1B5772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592D-11C3-4B60-86D3-D2FB9C50DB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9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9DBD-DAF5-4CC1-BF01-F8DA7E1B5772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592D-11C3-4B60-86D3-D2FB9C50DB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573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9DBD-DAF5-4CC1-BF01-F8DA7E1B5772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592D-11C3-4B60-86D3-D2FB9C50DB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943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9DBD-DAF5-4CC1-BF01-F8DA7E1B5772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592D-11C3-4B60-86D3-D2FB9C50DB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488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9DBD-DAF5-4CC1-BF01-F8DA7E1B5772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592D-11C3-4B60-86D3-D2FB9C50DB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651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B9DBD-DAF5-4CC1-BF01-F8DA7E1B5772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6592D-11C3-4B60-86D3-D2FB9C50DB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724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6.jpeg"/><Relationship Id="rId7" Type="http://schemas.openxmlformats.org/officeDocument/2006/relationships/image" Target="../media/image16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82550"/>
            <a:ext cx="1981200" cy="123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97" y="223024"/>
            <a:ext cx="3680460" cy="49786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32" name="Picture 8" descr="https://sun9-79.userapi.com/impg/30b0siElCn1g5DBJR6tw7EQdKUdIo3AD0ETr1A/Il3DiqRc1Ng.jpg?size=400x400&amp;quality=95&amp;sign=33674f73f54f823c129cb88b19873327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864" y="0"/>
            <a:ext cx="2059258" cy="205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362700" cy="553100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Прямоугольник 4"/>
          <p:cNvSpPr/>
          <p:nvPr/>
        </p:nvSpPr>
        <p:spPr>
          <a:xfrm>
            <a:off x="6534616" y="2141034"/>
            <a:ext cx="40367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Liberation Serif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БАЙДА Тамара Степановна, Руководитель ММО 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социальных педагогов </a:t>
            </a:r>
            <a:endParaRPr lang="ru-RU" sz="3200" b="1" dirty="0">
              <a:solidFill>
                <a:srgbClr val="C00000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37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692"/>
            <a:ext cx="12192000" cy="698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022849"/>
              </p:ext>
            </p:extLst>
          </p:nvPr>
        </p:nvGraphicFramePr>
        <p:xfrm>
          <a:off x="2032000" y="-124690"/>
          <a:ext cx="8128000" cy="900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945571069"/>
                    </a:ext>
                  </a:extLst>
                </a:gridCol>
              </a:tblGrid>
              <a:tr h="900546">
                <a:tc>
                  <a:txBody>
                    <a:bodyPr/>
                    <a:lstStyle/>
                    <a:p>
                      <a:pPr algn="ctr"/>
                      <a:r>
                        <a:rPr lang="ru-RU" sz="40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Некоторые направления работы:</a:t>
                      </a:r>
                      <a:endParaRPr lang="ru-R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989307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451642"/>
              </p:ext>
            </p:extLst>
          </p:nvPr>
        </p:nvGraphicFramePr>
        <p:xfrm>
          <a:off x="1413164" y="1265671"/>
          <a:ext cx="8746836" cy="3652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6836">
                  <a:extLst>
                    <a:ext uri="{9D8B030D-6E8A-4147-A177-3AD203B41FA5}">
                      <a16:colId xmlns:a16="http://schemas.microsoft.com/office/drawing/2014/main" val="2192298910"/>
                    </a:ext>
                  </a:extLst>
                </a:gridCol>
              </a:tblGrid>
              <a:tr h="3652693"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Изучение истории и традиций. </a:t>
                      </a:r>
                    </a:p>
                    <a:p>
                      <a:pPr algn="ctr"/>
                      <a:r>
                        <a:rPr lang="ru-RU" sz="4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Память о героях</a:t>
                      </a:r>
                    </a:p>
                    <a:p>
                      <a:pPr algn="ctr"/>
                      <a:r>
                        <a:rPr lang="ru-RU" sz="4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Связь поколений</a:t>
                      </a:r>
                    </a:p>
                    <a:p>
                      <a:pPr algn="ctr"/>
                      <a:r>
                        <a:rPr lang="ru-RU" sz="4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Творческие проекты</a:t>
                      </a:r>
                    </a:p>
                    <a:p>
                      <a:pPr algn="ctr"/>
                      <a:r>
                        <a:rPr lang="ru-RU" sz="4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Военно-спортивные мероприятия</a:t>
                      </a:r>
                      <a:endParaRPr lang="ru-RU" sz="4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107830"/>
                  </a:ext>
                </a:extLst>
              </a:tr>
            </a:tbl>
          </a:graphicData>
        </a:graphic>
      </p:graphicFrame>
      <p:pic>
        <p:nvPicPr>
          <p:cNvPr id="7" name="Picture 2" descr="https://sun9-79.userapi.com/impg/30b0siElCn1g5DBJR6tw7EQdKUdIo3AD0ETr1A/Il3DiqRc1Ng.jpg?size=400x400&amp;quality=95&amp;sign=33674f73f54f823c129cb88b19873327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315" y="-124692"/>
            <a:ext cx="1486969" cy="148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8" y="5556070"/>
            <a:ext cx="6486738" cy="130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760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9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un9-79.userapi.com/impg/30b0siElCn1g5DBJR6tw7EQdKUdIo3AD0ETr1A/Il3DiqRc1Ng.jpg?size=400x400&amp;quality=95&amp;sign=33674f73f54f823c129cb88b19873327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60020"/>
            <a:ext cx="1486969" cy="148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862683"/>
              </p:ext>
            </p:extLst>
          </p:nvPr>
        </p:nvGraphicFramePr>
        <p:xfrm>
          <a:off x="1550020" y="160020"/>
          <a:ext cx="8609979" cy="845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09979">
                  <a:extLst>
                    <a:ext uri="{9D8B030D-6E8A-4147-A177-3AD203B41FA5}">
                      <a16:colId xmlns:a16="http://schemas.microsoft.com/office/drawing/2014/main" val="600115823"/>
                    </a:ext>
                  </a:extLst>
                </a:gridCol>
              </a:tblGrid>
              <a:tr h="845184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 </a:t>
                      </a:r>
                      <a:r>
                        <a:rPr lang="ru-RU" sz="3600" baseline="0" dirty="0" smtClean="0">
                          <a:solidFill>
                            <a:srgbClr val="C00000"/>
                          </a:solidFill>
                        </a:rPr>
                        <a:t>ФОТОРЕПОРТАЖ с заседаний ММО СП.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885473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10" y="1151363"/>
            <a:ext cx="9320421" cy="455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8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sun9-79.userapi.com/impg/30b0siElCn1g5DBJR6tw7EQdKUdIo3AD0ETr1A/Il3DiqRc1Ng.jpg?size=400x400&amp;quality=95&amp;sign=33674f73f54f823c129cb88b19873327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811" y="0"/>
            <a:ext cx="1487978" cy="148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un9-79.userapi.com/impg/30b0siElCn1g5DBJR6tw7EQdKUdIo3AD0ETr1A/Il3DiqRc1Ng.jpg?size=400x400&amp;quality=95&amp;sign=33674f73f54f823c129cb88b19873327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60020"/>
            <a:ext cx="1486969" cy="148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1100">
            <a:off x="9776412" y="4218287"/>
            <a:ext cx="2303586" cy="30714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8222">
            <a:off x="327500" y="3299694"/>
            <a:ext cx="2137113" cy="33007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4836">
            <a:off x="7701432" y="219707"/>
            <a:ext cx="2266293" cy="30217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728" y="1838534"/>
            <a:ext cx="2279241" cy="30389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5751">
            <a:off x="7784164" y="3492038"/>
            <a:ext cx="2187032" cy="29160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40" y="49673"/>
            <a:ext cx="4866386" cy="38041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83" y="73219"/>
            <a:ext cx="1829959" cy="24245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42839" y="3616570"/>
            <a:ext cx="5188166" cy="324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4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07393"/>
              </p:ext>
            </p:extLst>
          </p:nvPr>
        </p:nvGraphicFramePr>
        <p:xfrm>
          <a:off x="2032000" y="1326994"/>
          <a:ext cx="8128000" cy="3479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51921624"/>
                    </a:ext>
                  </a:extLst>
                </a:gridCol>
              </a:tblGrid>
              <a:tr h="3479181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C00000"/>
                          </a:solidFill>
                        </a:rPr>
                        <a:t>Публичный отчет за 2024 -2025 учебный</a:t>
                      </a:r>
                      <a:r>
                        <a:rPr lang="ru-RU" sz="4400" baseline="0" dirty="0" smtClean="0">
                          <a:solidFill>
                            <a:srgbClr val="C00000"/>
                          </a:solidFill>
                        </a:rPr>
                        <a:t> год</a:t>
                      </a:r>
                    </a:p>
                    <a:p>
                      <a:pPr algn="ctr"/>
                      <a:r>
                        <a:rPr lang="ru-RU" sz="4400" baseline="0" dirty="0" smtClean="0">
                          <a:solidFill>
                            <a:srgbClr val="C00000"/>
                          </a:solidFill>
                        </a:rPr>
                        <a:t> ММО социальных педагогов Артемовского муниципального округа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415909"/>
                  </a:ext>
                </a:extLst>
              </a:tr>
            </a:tbl>
          </a:graphicData>
        </a:graphic>
      </p:graphicFrame>
      <p:pic>
        <p:nvPicPr>
          <p:cNvPr id="8" name="Picture 2" descr="https://sun9-79.userapi.com/impg/30b0siElCn1g5DBJR6tw7EQdKUdIo3AD0ETr1A/Il3DiqRc1Ng.jpg?size=400x400&amp;quality=95&amp;sign=33674f73f54f823c129cb88b19873327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034" y="144966"/>
            <a:ext cx="1486969" cy="148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18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51" y="0"/>
            <a:ext cx="12180849" cy="6857999"/>
          </a:xfrm>
          <a:prstGeom prst="rect">
            <a:avLst/>
          </a:prstGeom>
        </p:spPr>
      </p:pic>
      <p:pic>
        <p:nvPicPr>
          <p:cNvPr id="5" name="Picture 2" descr="https://sun9-79.userapi.com/impg/30b0siElCn1g5DBJR6tw7EQdKUdIo3AD0ETr1A/Il3DiqRc1Ng.jpg?size=400x400&amp;quality=95&amp;sign=33674f73f54f823c129cb88b19873327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034" y="144966"/>
            <a:ext cx="1486969" cy="148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cdn.culture.ru/images/485ca1bc-f608-5472-a7cc-00707f49f00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" y="-2865"/>
            <a:ext cx="3291205" cy="13188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615793"/>
              </p:ext>
            </p:extLst>
          </p:nvPr>
        </p:nvGraphicFramePr>
        <p:xfrm>
          <a:off x="838200" y="1536189"/>
          <a:ext cx="9321800" cy="10786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1800">
                  <a:extLst>
                    <a:ext uri="{9D8B030D-6E8A-4147-A177-3AD203B41FA5}">
                      <a16:colId xmlns:a16="http://schemas.microsoft.com/office/drawing/2014/main" val="886597419"/>
                    </a:ext>
                  </a:extLst>
                </a:gridCol>
              </a:tblGrid>
              <a:tr h="3899876"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65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Методическая тема</a:t>
                      </a:r>
                      <a:r>
                        <a:rPr lang="ru-RU" sz="4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:</a:t>
                      </a:r>
                    </a:p>
                    <a:p>
                      <a:pPr algn="just" fontAlgn="base">
                        <a:lnSpc>
                          <a:spcPts val="1650"/>
                        </a:lnSpc>
                        <a:spcAft>
                          <a:spcPts val="1000"/>
                        </a:spcAft>
                      </a:pPr>
                      <a:endParaRPr lang="ru-RU" sz="40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indent="0" algn="just" defTabSz="914400" rtl="0" eaLnBrk="1" fontAlgn="base" latinLnBrk="0" hangingPunct="1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Непрерывное образование  педагога </a:t>
                      </a:r>
                    </a:p>
                    <a:p>
                      <a:pPr marL="0" marR="0" indent="0" algn="just" defTabSz="914400" rtl="0" eaLnBrk="1" fontAlgn="base" latinLnBrk="0" hangingPunct="1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инновационном пространстве – основа</a:t>
                      </a:r>
                    </a:p>
                    <a:p>
                      <a:pPr marL="0" marR="0" indent="0" algn="just" defTabSz="914400" rtl="0" eaLnBrk="1" fontAlgn="base" latinLnBrk="0" hangingPunct="1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достижения современного качества</a:t>
                      </a:r>
                    </a:p>
                    <a:p>
                      <a:pPr marL="0" marR="0" indent="0" algn="just" defTabSz="914400" rtl="0" eaLnBrk="1" fontAlgn="base" latinLnBrk="0" hangingPunct="1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образования и воспитания  в условиях</a:t>
                      </a:r>
                    </a:p>
                    <a:p>
                      <a:pPr marL="0" marR="0" indent="0" algn="just" defTabSz="914400" rtl="0" eaLnBrk="1" fontAlgn="base" latinLnBrk="0" hangingPunct="1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реализации обновленных</a:t>
                      </a:r>
                    </a:p>
                    <a:p>
                      <a:pPr marL="0" marR="0" indent="0" algn="just" defTabSz="914400" rtl="0" eaLnBrk="1" fontAlgn="base" latinLnBrk="0" hangingPunct="1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ФГОС , ФОП и приоритетного проекта</a:t>
                      </a:r>
                    </a:p>
                    <a:p>
                      <a:pPr marL="0" marR="0" indent="0" algn="just" defTabSz="914400" rtl="0" eaLnBrk="1" fontAlgn="base" latinLnBrk="0" hangingPunct="1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«Образование».</a:t>
                      </a:r>
                    </a:p>
                    <a:p>
                      <a:pPr algn="just" fontAlgn="base">
                        <a:lnSpc>
                          <a:spcPts val="1650"/>
                        </a:lnSpc>
                        <a:spcAft>
                          <a:spcPts val="1000"/>
                        </a:spcAft>
                      </a:pPr>
                      <a:endParaRPr lang="ru-RU" sz="4000" b="1" dirty="0" smtClean="0">
                        <a:solidFill>
                          <a:srgbClr val="C00000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just" fontAlgn="base">
                        <a:lnSpc>
                          <a:spcPts val="1650"/>
                        </a:lnSpc>
                        <a:spcAft>
                          <a:spcPts val="1000"/>
                        </a:spcAft>
                      </a:pPr>
                      <a:endParaRPr lang="ru-RU" sz="4000" b="1" dirty="0" smtClean="0">
                        <a:solidFill>
                          <a:srgbClr val="C00000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681545"/>
                  </a:ext>
                </a:extLst>
              </a:tr>
              <a:tr h="3443066"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650"/>
                        </a:lnSpc>
                        <a:spcAft>
                          <a:spcPts val="1000"/>
                        </a:spcAft>
                      </a:pPr>
                      <a:endParaRPr lang="ru-RU" sz="4000" b="1" dirty="0" smtClean="0">
                        <a:solidFill>
                          <a:srgbClr val="C00000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just" fontAlgn="base">
                        <a:lnSpc>
                          <a:spcPts val="1650"/>
                        </a:lnSpc>
                        <a:spcAft>
                          <a:spcPts val="1000"/>
                        </a:spcAft>
                      </a:pPr>
                      <a:endParaRPr lang="ru-RU" sz="4000" b="1" dirty="0" smtClean="0">
                        <a:solidFill>
                          <a:srgbClr val="C00000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069545"/>
                  </a:ext>
                </a:extLst>
              </a:tr>
              <a:tr h="3443066"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650"/>
                        </a:lnSpc>
                        <a:spcAft>
                          <a:spcPts val="1000"/>
                        </a:spcAft>
                      </a:pPr>
                      <a:endParaRPr lang="ru-RU" sz="4000" b="1" dirty="0" smtClean="0">
                        <a:solidFill>
                          <a:srgbClr val="C00000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954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17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102857"/>
              </p:ext>
            </p:extLst>
          </p:nvPr>
        </p:nvGraphicFramePr>
        <p:xfrm>
          <a:off x="2040672" y="78060"/>
          <a:ext cx="8119327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9327">
                  <a:extLst>
                    <a:ext uri="{9D8B030D-6E8A-4147-A177-3AD203B41FA5}">
                      <a16:colId xmlns:a16="http://schemas.microsoft.com/office/drawing/2014/main" val="2365834549"/>
                    </a:ext>
                  </a:extLst>
                </a:gridCol>
              </a:tblGrid>
              <a:tr h="1304692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 1. Цели и задачи ММО </a:t>
                      </a:r>
                    </a:p>
                    <a:p>
                      <a:pPr algn="ctr"/>
                      <a:r>
                        <a:rPr lang="ru-RU" sz="4000" dirty="0" smtClean="0"/>
                        <a:t>социальных педагогов.</a:t>
                      </a:r>
                      <a:endParaRPr lang="ru-R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058475"/>
                  </a:ext>
                </a:extLst>
              </a:tr>
            </a:tbl>
          </a:graphicData>
        </a:graphic>
      </p:graphicFrame>
      <p:pic>
        <p:nvPicPr>
          <p:cNvPr id="6" name="Picture 2" descr="https://sun9-79.userapi.com/impg/30b0siElCn1g5DBJR6tw7EQdKUdIo3AD0ETr1A/Il3DiqRc1Ng.jpg?size=400x400&amp;quality=95&amp;sign=33674f73f54f823c129cb88b19873327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60020"/>
            <a:ext cx="1486969" cy="148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597854"/>
              </p:ext>
            </p:extLst>
          </p:nvPr>
        </p:nvGraphicFramePr>
        <p:xfrm>
          <a:off x="602165" y="2055813"/>
          <a:ext cx="9077093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7093">
                  <a:extLst>
                    <a:ext uri="{9D8B030D-6E8A-4147-A177-3AD203B41FA5}">
                      <a16:colId xmlns:a16="http://schemas.microsoft.com/office/drawing/2014/main" val="3121371966"/>
                    </a:ext>
                  </a:extLst>
                </a:gridCol>
              </a:tblGrid>
              <a:tr h="2592760">
                <a:tc>
                  <a:txBody>
                    <a:bodyPr/>
                    <a:lstStyle/>
                    <a:p>
                      <a:pPr algn="l"/>
                      <a:r>
                        <a:rPr lang="ru-RU" sz="3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обеспечить условия для совершенствования уровня профессионального мастерства </a:t>
                      </a:r>
                      <a:r>
                        <a:rPr lang="ru-RU" sz="36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социа-льных</a:t>
                      </a:r>
                      <a:r>
                        <a:rPr lang="ru-RU" sz="3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педагогов по проблеме поддержки и сопровождения учащихся и их семей; повышение качества образования   обучающихся  в свете реализации ФГОС.</a:t>
                      </a:r>
                      <a:endParaRPr lang="ru-RU" sz="3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873116"/>
                  </a:ext>
                </a:extLst>
              </a:tr>
            </a:tbl>
          </a:graphicData>
        </a:graphic>
      </p:graphicFrame>
      <p:pic>
        <p:nvPicPr>
          <p:cNvPr id="8" name="Рисунок 7" descr="https://fs01.cap.ru/gov12/news/201512/21/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99" y="1903165"/>
            <a:ext cx="2819401" cy="1885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573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un9-79.userapi.com/impg/30b0siElCn1g5DBJR6tw7EQdKUdIo3AD0ETr1A/Il3DiqRc1Ng.jpg?size=400x400&amp;quality=95&amp;sign=33674f73f54f823c129cb88b19873327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60020"/>
            <a:ext cx="1486969" cy="148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663776"/>
              </p:ext>
            </p:extLst>
          </p:nvPr>
        </p:nvGraphicFramePr>
        <p:xfrm>
          <a:off x="2032000" y="0"/>
          <a:ext cx="8128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4076623258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sz="4000" dirty="0" smtClean="0">
                          <a:solidFill>
                            <a:srgbClr val="002060"/>
                          </a:solidFill>
                        </a:rPr>
                        <a:t>2. Посещаемость</a:t>
                      </a:r>
                      <a:r>
                        <a:rPr lang="ru-RU" sz="4000" baseline="0" dirty="0" smtClean="0">
                          <a:solidFill>
                            <a:srgbClr val="002060"/>
                          </a:solidFill>
                        </a:rPr>
                        <a:t> участников ММО</a:t>
                      </a:r>
                      <a:endParaRPr lang="ru-RU" sz="4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77597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310562"/>
              </p:ext>
            </p:extLst>
          </p:nvPr>
        </p:nvGraphicFramePr>
        <p:xfrm>
          <a:off x="1561170" y="1119505"/>
          <a:ext cx="8598828" cy="2560397"/>
        </p:xfrm>
        <a:graphic>
          <a:graphicData uri="http://schemas.openxmlformats.org/drawingml/2006/table">
            <a:tbl>
              <a:tblPr firstRow="1" firstCol="1" bandRow="1"/>
              <a:tblGrid>
                <a:gridCol w="1608422">
                  <a:extLst>
                    <a:ext uri="{9D8B030D-6E8A-4147-A177-3AD203B41FA5}">
                      <a16:colId xmlns:a16="http://schemas.microsoft.com/office/drawing/2014/main" val="3099665145"/>
                    </a:ext>
                  </a:extLst>
                </a:gridCol>
                <a:gridCol w="985779">
                  <a:extLst>
                    <a:ext uri="{9D8B030D-6E8A-4147-A177-3AD203B41FA5}">
                      <a16:colId xmlns:a16="http://schemas.microsoft.com/office/drawing/2014/main" val="953670354"/>
                    </a:ext>
                  </a:extLst>
                </a:gridCol>
                <a:gridCol w="1030888">
                  <a:extLst>
                    <a:ext uri="{9D8B030D-6E8A-4147-A177-3AD203B41FA5}">
                      <a16:colId xmlns:a16="http://schemas.microsoft.com/office/drawing/2014/main" val="1677057051"/>
                    </a:ext>
                  </a:extLst>
                </a:gridCol>
                <a:gridCol w="1029678">
                  <a:extLst>
                    <a:ext uri="{9D8B030D-6E8A-4147-A177-3AD203B41FA5}">
                      <a16:colId xmlns:a16="http://schemas.microsoft.com/office/drawing/2014/main" val="33010392"/>
                    </a:ext>
                  </a:extLst>
                </a:gridCol>
                <a:gridCol w="916884">
                  <a:extLst>
                    <a:ext uri="{9D8B030D-6E8A-4147-A177-3AD203B41FA5}">
                      <a16:colId xmlns:a16="http://schemas.microsoft.com/office/drawing/2014/main" val="1696680951"/>
                    </a:ext>
                  </a:extLst>
                </a:gridCol>
                <a:gridCol w="989655">
                  <a:extLst>
                    <a:ext uri="{9D8B030D-6E8A-4147-A177-3AD203B41FA5}">
                      <a16:colId xmlns:a16="http://schemas.microsoft.com/office/drawing/2014/main" val="3459671454"/>
                    </a:ext>
                  </a:extLst>
                </a:gridCol>
                <a:gridCol w="1018761">
                  <a:extLst>
                    <a:ext uri="{9D8B030D-6E8A-4147-A177-3AD203B41FA5}">
                      <a16:colId xmlns:a16="http://schemas.microsoft.com/office/drawing/2014/main" val="1072836558"/>
                    </a:ext>
                  </a:extLst>
                </a:gridCol>
                <a:gridCol w="1018761">
                  <a:extLst>
                    <a:ext uri="{9D8B030D-6E8A-4147-A177-3AD203B41FA5}">
                      <a16:colId xmlns:a16="http://schemas.microsoft.com/office/drawing/2014/main" val="3429850380"/>
                    </a:ext>
                  </a:extLst>
                </a:gridCol>
              </a:tblGrid>
              <a:tr h="11768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Дата проведения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28.10.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05.12.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10.01.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19.02.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26.03.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09.04.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14.05.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674646"/>
                  </a:ext>
                </a:extLst>
              </a:tr>
              <a:tr h="1383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Количество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участников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ru-RU" sz="3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ru-RU" sz="3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ru-RU" sz="3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ru-RU" sz="3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ru-RU" sz="3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ru-RU" sz="3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3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667933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 rot="10800000" flipV="1">
            <a:off x="1059365" y="3786842"/>
            <a:ext cx="93112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Liberation Serif" panose="020206030504050203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Liberation Serif" panose="02020603050405020304"/>
                <a:ea typeface="Calibri" panose="020F0502020204030204" pitchFamily="34" charset="0"/>
                <a:cs typeface="Calibri" panose="020F0502020204030204" pitchFamily="34" charset="0"/>
              </a:rPr>
              <a:t>Из 17 ОУ </a:t>
            </a:r>
            <a:r>
              <a:rPr lang="ru-RU" sz="2800" b="1" dirty="0" smtClean="0">
                <a:solidFill>
                  <a:srgbClr val="002060"/>
                </a:solidFill>
                <a:latin typeface="Liberation Serif" panose="02020603050405020304"/>
                <a:ea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sz="2800" b="1" dirty="0">
                <a:solidFill>
                  <a:srgbClr val="002060"/>
                </a:solidFill>
                <a:latin typeface="Liberation Serif" panose="02020603050405020304"/>
                <a:ea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ru-RU" sz="2800" b="1" dirty="0" smtClean="0">
                <a:solidFill>
                  <a:srgbClr val="002060"/>
                </a:solidFill>
                <a:latin typeface="Liberation Serif" panose="02020603050405020304"/>
                <a:ea typeface="Calibri" panose="020F0502020204030204" pitchFamily="34" charset="0"/>
                <a:cs typeface="Calibri" panose="020F0502020204030204" pitchFamily="34" charset="0"/>
              </a:rPr>
              <a:t>заседаниях </a:t>
            </a:r>
            <a:r>
              <a:rPr lang="ru-RU" sz="2800" b="1" dirty="0">
                <a:solidFill>
                  <a:srgbClr val="002060"/>
                </a:solidFill>
                <a:latin typeface="Liberation Serif" panose="02020603050405020304"/>
                <a:ea typeface="Calibri" panose="020F0502020204030204" pitchFamily="34" charset="0"/>
                <a:cs typeface="Calibri" panose="020F0502020204030204" pitchFamily="34" charset="0"/>
              </a:rPr>
              <a:t>ММО </a:t>
            </a:r>
            <a:r>
              <a:rPr lang="ru-RU" sz="2800" b="1">
                <a:solidFill>
                  <a:srgbClr val="002060"/>
                </a:solidFill>
                <a:latin typeface="Liberation Serif" panose="02020603050405020304"/>
                <a:ea typeface="Calibri" panose="020F0502020204030204" pitchFamily="34" charset="0"/>
                <a:cs typeface="Calibri" panose="020F0502020204030204" pitchFamily="34" charset="0"/>
              </a:rPr>
              <a:t>должно  </a:t>
            </a:r>
            <a:r>
              <a:rPr lang="ru-RU" sz="2800" b="1" smtClean="0">
                <a:solidFill>
                  <a:srgbClr val="002060"/>
                </a:solidFill>
                <a:latin typeface="Liberation Serif" panose="02020603050405020304"/>
                <a:ea typeface="Calibri" panose="020F0502020204030204" pitchFamily="34" charset="0"/>
                <a:cs typeface="Calibri" panose="020F0502020204030204" pitchFamily="34" charset="0"/>
              </a:rPr>
              <a:t>было  </a:t>
            </a:r>
            <a:r>
              <a:rPr lang="ru-RU" sz="2800" b="1" dirty="0">
                <a:solidFill>
                  <a:srgbClr val="002060"/>
                </a:solidFill>
                <a:latin typeface="Liberation Serif" panose="02020603050405020304"/>
                <a:ea typeface="Calibri" panose="020F0502020204030204" pitchFamily="34" charset="0"/>
                <a:cs typeface="Calibri" panose="020F0502020204030204" pitchFamily="34" charset="0"/>
              </a:rPr>
              <a:t>присутствовать 104 члена ММО, по факту -  работало только 57, это составило 50% участия социальных педагогов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7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un9-79.userapi.com/impg/30b0siElCn1g5DBJR6tw7EQdKUdIo3AD0ETr1A/Il3DiqRc1Ng.jpg?size=400x400&amp;quality=95&amp;sign=33674f73f54f823c129cb88b19873327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60020"/>
            <a:ext cx="1486969" cy="148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019085"/>
              </p:ext>
            </p:extLst>
          </p:nvPr>
        </p:nvGraphicFramePr>
        <p:xfrm>
          <a:off x="37031" y="0"/>
          <a:ext cx="10593938" cy="1360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3938">
                  <a:extLst>
                    <a:ext uri="{9D8B030D-6E8A-4147-A177-3AD203B41FA5}">
                      <a16:colId xmlns:a16="http://schemas.microsoft.com/office/drawing/2014/main" val="2281578191"/>
                    </a:ext>
                  </a:extLst>
                </a:gridCol>
              </a:tblGrid>
              <a:tr h="1360449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3. Основные направления</a:t>
                      </a:r>
                      <a:r>
                        <a:rPr lang="ru-RU" sz="4000" baseline="0" dirty="0" smtClean="0"/>
                        <a:t> и мероприятия,  формы и их эффективность.</a:t>
                      </a:r>
                      <a:endParaRPr lang="ru-R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44002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79863" y="4059044"/>
            <a:ext cx="96235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Информационное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совещание,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обучающий семинар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  мастер –класс, круглый стол,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педагогические чтения, методический практикум.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2595" y="1460810"/>
            <a:ext cx="9969189" cy="2049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</a:rPr>
              <a:t>Повышение  профессиональной компетентности социальных педагогов;</a:t>
            </a:r>
            <a:endParaRPr lang="ru-RU" b="1" dirty="0">
              <a:solidFill>
                <a:srgbClr val="7030A0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</a:rPr>
              <a:t>Формирование  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мотивации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</a:rPr>
              <a:t>профессионального роста социальных педагогов через </a:t>
            </a:r>
            <a:endParaRPr lang="ru-RU" b="1" dirty="0">
              <a:solidFill>
                <a:srgbClr val="7030A0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</a:rPr>
              <a:t>участие в Педагогических чтениях – и  выступлениях на заседаниях ММО;</a:t>
            </a:r>
            <a:endParaRPr lang="ru-RU" b="1" dirty="0">
              <a:solidFill>
                <a:srgbClr val="7030A0"/>
              </a:solidFill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функциональной грамотности обучающихся – помощь педагогам и классным руководителям: </a:t>
            </a:r>
            <a:endParaRPr lang="ru-RU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77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un9-79.userapi.com/impg/30b0siElCn1g5DBJR6tw7EQdKUdIo3AD0ETr1A/Il3DiqRc1Ng.jpg?size=400x400&amp;quality=95&amp;sign=33674f73f54f823c129cb88b19873327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60020"/>
            <a:ext cx="1486969" cy="148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341910"/>
              </p:ext>
            </p:extLst>
          </p:nvPr>
        </p:nvGraphicFramePr>
        <p:xfrm>
          <a:off x="2032000" y="0"/>
          <a:ext cx="8128000" cy="791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3312315"/>
                    </a:ext>
                  </a:extLst>
                </a:gridCol>
              </a:tblGrid>
              <a:tr h="791737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4. Проблемы.</a:t>
                      </a:r>
                      <a:endParaRPr lang="ru-R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83661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35620" y="996842"/>
            <a:ext cx="9524380" cy="4340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 Проблема 100% состава участников на заседании ММО;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 Проблема повышения квалификации членов ММО.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3.Проблема по выдвижению </a:t>
            </a:r>
            <a:r>
              <a:rPr lang="ru-RU" sz="2800" b="1" dirty="0" smtClean="0">
                <a:solidFill>
                  <a:srgbClr val="002060"/>
                </a:solidFill>
              </a:rPr>
              <a:t>и </a:t>
            </a:r>
            <a:r>
              <a:rPr lang="ru-RU" sz="2800" b="1" dirty="0">
                <a:solidFill>
                  <a:srgbClr val="002060"/>
                </a:solidFill>
              </a:rPr>
              <a:t>подготовке участников конкурсов профессионального </a:t>
            </a:r>
            <a:r>
              <a:rPr lang="ru-RU" sz="2800" b="1" dirty="0" smtClean="0">
                <a:solidFill>
                  <a:srgbClr val="002060"/>
                </a:solidFill>
              </a:rPr>
              <a:t>мастерства;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800" b="1" dirty="0" smtClean="0">
                <a:solidFill>
                  <a:srgbClr val="002060"/>
                </a:solidFill>
              </a:rPr>
              <a:t>4. Проблема социального партнерства с ОПДН ОМВД России по АМО.</a:t>
            </a:r>
            <a:endParaRPr lang="ru-RU" sz="2800" b="1" dirty="0">
              <a:solidFill>
                <a:srgbClr val="002060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97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un9-79.userapi.com/impg/30b0siElCn1g5DBJR6tw7EQdKUdIo3AD0ETr1A/Il3DiqRc1Ng.jpg?size=400x400&amp;quality=95&amp;sign=33674f73f54f823c129cb88b19873327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60020"/>
            <a:ext cx="1486969" cy="148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827327"/>
              </p:ext>
            </p:extLst>
          </p:nvPr>
        </p:nvGraphicFramePr>
        <p:xfrm>
          <a:off x="2433444" y="6690"/>
          <a:ext cx="8128000" cy="996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316521282"/>
                    </a:ext>
                  </a:extLst>
                </a:gridCol>
              </a:tblGrid>
              <a:tr h="9969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5.Перспективы, планирование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86932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36702" y="1368734"/>
            <a:ext cx="9422781" cy="2244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2233" y="1362044"/>
            <a:ext cx="100472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Liberation Serif" panose="02020603050405020304"/>
                <a:ea typeface="Calibri" panose="020F0502020204030204" pitchFamily="34" charset="0"/>
                <a:cs typeface="Calibri" panose="020F0502020204030204" pitchFamily="34" charset="0"/>
              </a:rPr>
              <a:t>	В 2025-2026 </a:t>
            </a:r>
            <a:r>
              <a:rPr lang="ru-RU" sz="3200" b="1" dirty="0">
                <a:solidFill>
                  <a:srgbClr val="002060"/>
                </a:solidFill>
                <a:latin typeface="Liberation Serif" panose="02020603050405020304"/>
                <a:ea typeface="Calibri" panose="020F0502020204030204" pitchFamily="34" charset="0"/>
                <a:cs typeface="Calibri" panose="020F0502020204030204" pitchFamily="34" charset="0"/>
              </a:rPr>
              <a:t>учебном году необходимо активизировать работу ММО, предусмотрев </a:t>
            </a:r>
            <a:endParaRPr lang="ru-RU" sz="3200" b="1" dirty="0" smtClean="0">
              <a:solidFill>
                <a:srgbClr val="002060"/>
              </a:solidFill>
              <a:latin typeface="Liberation Serif" panose="02020603050405020304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Liberation Serif" panose="02020603050405020304"/>
                <a:ea typeface="Calibri" panose="020F0502020204030204" pitchFamily="34" charset="0"/>
                <a:cs typeface="Calibri" panose="020F0502020204030204" pitchFamily="34" charset="0"/>
              </a:rPr>
              <a:t>при </a:t>
            </a:r>
            <a:r>
              <a:rPr lang="ru-RU" sz="3200" b="1" dirty="0">
                <a:solidFill>
                  <a:srgbClr val="002060"/>
                </a:solidFill>
                <a:latin typeface="Liberation Serif" panose="02020603050405020304"/>
                <a:ea typeface="Calibri" panose="020F0502020204030204" pitchFamily="34" charset="0"/>
                <a:cs typeface="Calibri" panose="020F0502020204030204" pitchFamily="34" charset="0"/>
              </a:rPr>
              <a:t>планировании работы на следующий год использование активных форм с выездом в образовательные </a:t>
            </a:r>
            <a:r>
              <a:rPr lang="ru-RU" sz="3200" b="1" dirty="0" smtClean="0">
                <a:solidFill>
                  <a:srgbClr val="002060"/>
                </a:solidFill>
                <a:latin typeface="Liberation Serif" panose="02020603050405020304"/>
                <a:ea typeface="Calibri" panose="020F0502020204030204" pitchFamily="34" charset="0"/>
                <a:cs typeface="Calibri" panose="020F0502020204030204" pitchFamily="34" charset="0"/>
              </a:rPr>
              <a:t>учреждения АМО.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2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454405" cy="6857999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364777"/>
              </p:ext>
            </p:extLst>
          </p:nvPr>
        </p:nvGraphicFramePr>
        <p:xfrm>
          <a:off x="2032000" y="0"/>
          <a:ext cx="8128000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4088284150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5.Перспективы, планирование</a:t>
                      </a:r>
                    </a:p>
                    <a:p>
                      <a:pPr algn="ctr"/>
                      <a:endParaRPr lang="ru-R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135897"/>
                  </a:ext>
                </a:extLst>
              </a:tr>
            </a:tbl>
          </a:graphicData>
        </a:graphic>
      </p:graphicFrame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8" y="5556070"/>
            <a:ext cx="6486738" cy="130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un9-79.userapi.com/impg/30b0siElCn1g5DBJR6tw7EQdKUdIo3AD0ETr1A/Il3DiqRc1Ng.jpg?size=400x400&amp;quality=95&amp;sign=33674f73f54f823c129cb88b19873327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031" y="0"/>
            <a:ext cx="1486969" cy="148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259052"/>
              </p:ext>
            </p:extLst>
          </p:nvPr>
        </p:nvGraphicFramePr>
        <p:xfrm>
          <a:off x="580571" y="1675763"/>
          <a:ext cx="9927772" cy="3621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27772">
                  <a:extLst>
                    <a:ext uri="{9D8B030D-6E8A-4147-A177-3AD203B41FA5}">
                      <a16:colId xmlns:a16="http://schemas.microsoft.com/office/drawing/2014/main" val="3964919249"/>
                    </a:ext>
                  </a:extLst>
                </a:gridCol>
              </a:tblGrid>
              <a:tr h="3621951">
                <a:tc>
                  <a:txBody>
                    <a:bodyPr/>
                    <a:lstStyle/>
                    <a:p>
                      <a:r>
                        <a:rPr lang="ru-RU" sz="40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у учащихся чувства любви и уважения к Родине, развитие интереса к истории, культуре и традициям страны, воспитание чувства долга и готовности к защите Отечества</a:t>
                      </a:r>
                      <a:r>
                        <a:rPr lang="ru-RU" sz="4000" b="0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 </a:t>
                      </a:r>
                      <a:endParaRPr lang="ru-RU" sz="4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298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13639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278</Words>
  <Application>Microsoft Office PowerPoint</Application>
  <PresentationFormat>Широкоэкранный</PresentationFormat>
  <Paragraphs>66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Liberation Serif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41</cp:revision>
  <dcterms:created xsi:type="dcterms:W3CDTF">2025-04-21T10:05:25Z</dcterms:created>
  <dcterms:modified xsi:type="dcterms:W3CDTF">2025-04-28T03:11:04Z</dcterms:modified>
</cp:coreProperties>
</file>