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311" r:id="rId17"/>
    <p:sldId id="294" r:id="rId18"/>
    <p:sldId id="295" r:id="rId19"/>
    <p:sldId id="296" r:id="rId20"/>
    <p:sldId id="306" r:id="rId21"/>
    <p:sldId id="297" r:id="rId22"/>
    <p:sldId id="298" r:id="rId23"/>
    <p:sldId id="307" r:id="rId24"/>
    <p:sldId id="299" r:id="rId25"/>
    <p:sldId id="300" r:id="rId26"/>
    <p:sldId id="301" r:id="rId27"/>
    <p:sldId id="308" r:id="rId28"/>
    <p:sldId id="302" r:id="rId29"/>
    <p:sldId id="303" r:id="rId30"/>
    <p:sldId id="309" r:id="rId31"/>
    <p:sldId id="304" r:id="rId32"/>
    <p:sldId id="305" r:id="rId33"/>
    <p:sldId id="310" r:id="rId34"/>
    <p:sldId id="312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77A2A-9069-4C65-842B-A24A30AEE9E2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56BAA-7F13-4796-BB64-ED9DFD62B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042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DFA28-87F8-40C8-9560-6BEF5C9E4EF3}" type="datetimeFigureOut">
              <a:rPr lang="ru-RU" smtClean="0"/>
              <a:t>25.01.2018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4F74E-87E3-4B59-9E87-2E297F912F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59;&#1075;&#1072;&#1088;&#1086;&#1074;&#1072;%201.avi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59;&#1075;&#1072;&#1088;&#1086;&#1074;&#1072;%202.avi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64;&#1072;&#1093;&#1091;&#1088;&#1080;&#1085;&#1072;%201.avi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64;&#1072;&#1093;&#1091;&#1088;&#1080;&#1085;&#1072;%202.avi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96;&#1080;&#1096;&#1082;&#1080;&#1085;&#1072;%201.avi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64;&#1080;&#1096;&#1082;&#1080;&#1085;&#1072;%202.avi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64;&#1080;&#1096;&#1082;&#1080;&#1085;&#1072;%203.av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%20&#1064;&#1072;&#1093;&#1091;&#1088;&#1080;&#1085;&#1072;3.avi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&#1053;&#1086;&#1074;&#1099;&#1081;%20&#1087;&#1088;&#1086;&#1077;&#1082;&#1090;&#1071;3.avi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2915816" y="980729"/>
            <a:ext cx="5542384" cy="4680520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Monotype Corsiva" pitchFamily="66" charset="0"/>
              </a:rPr>
              <a:t>Системно-</a:t>
            </a:r>
            <a:r>
              <a:rPr lang="ru-RU" i="1" dirty="0" err="1" smtClean="0">
                <a:latin typeface="Monotype Corsiva" pitchFamily="66" charset="0"/>
              </a:rPr>
              <a:t>деятельностный</a:t>
            </a:r>
            <a:r>
              <a:rPr lang="ru-RU" i="1" dirty="0" smtClean="0">
                <a:latin typeface="Monotype Corsiva" pitchFamily="66" charset="0"/>
              </a:rPr>
              <a:t> подход в обучении на уроках русского языка и литературы</a:t>
            </a:r>
            <a:endParaRPr lang="ru-RU" i="1" dirty="0">
              <a:latin typeface="Monotype Corsiva" pitchFamily="66" charset="0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ru-RU" sz="2400" b="1" i="1" dirty="0">
              <a:solidFill>
                <a:schemeClr val="tx1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1268760"/>
            <a:ext cx="612068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endParaRPr lang="ru-RU" sz="3200" b="1" dirty="0">
              <a:solidFill>
                <a:schemeClr val="accent2">
                  <a:lumMod val="75000"/>
                </a:schemeClr>
              </a:solidFill>
              <a:latin typeface="Monotype Corsiva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smtClean="0"/>
              <a:t> </a:t>
            </a:r>
            <a:r>
              <a:rPr lang="ru-RU" b="1" i="1" dirty="0">
                <a:solidFill>
                  <a:srgbClr val="C00000"/>
                </a:solidFill>
              </a:rPr>
              <a:t>принцип деятельности</a:t>
            </a:r>
            <a:r>
              <a:rPr lang="ru-RU" dirty="0"/>
              <a:t> – заключается в том, что ученик, получая знания не в готовом виде, а добывая их сам, осознает содержание и формы своей учебной деятельности;</a:t>
            </a:r>
          </a:p>
          <a:p>
            <a:pPr marL="0" indent="0" fontAlgn="base">
              <a:buNone/>
            </a:pPr>
            <a:r>
              <a:rPr lang="ru-RU" dirty="0"/>
              <a:t>• </a:t>
            </a:r>
            <a:r>
              <a:rPr lang="ru-RU" b="1" i="1" dirty="0">
                <a:solidFill>
                  <a:srgbClr val="C00000"/>
                </a:solidFill>
              </a:rPr>
              <a:t>принцип непрерывности </a:t>
            </a:r>
            <a:r>
              <a:rPr lang="ru-RU" dirty="0"/>
              <a:t>– означает преемственность между всеми </a:t>
            </a:r>
            <a:r>
              <a:rPr lang="ru-RU" dirty="0" smtClean="0"/>
              <a:t>       ступенями </a:t>
            </a:r>
            <a:r>
              <a:rPr lang="ru-RU" dirty="0"/>
              <a:t>и этапами обучения;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89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600200"/>
            <a:ext cx="6851104" cy="452596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• </a:t>
            </a:r>
            <a:r>
              <a:rPr lang="ru-RU" b="1" i="1" dirty="0">
                <a:solidFill>
                  <a:srgbClr val="C00000"/>
                </a:solidFill>
              </a:rPr>
              <a:t>принцип целостности </a:t>
            </a:r>
            <a:r>
              <a:rPr lang="ru-RU" dirty="0"/>
              <a:t>- предполагает формирование у учащихся обобщенного системного представления о мире;</a:t>
            </a:r>
          </a:p>
          <a:p>
            <a:pPr marL="0" indent="0" fontAlgn="base">
              <a:buNone/>
            </a:pPr>
            <a:r>
              <a:rPr lang="ru-RU" dirty="0"/>
              <a:t>• </a:t>
            </a:r>
            <a:r>
              <a:rPr lang="ru-RU" b="1" i="1" dirty="0">
                <a:solidFill>
                  <a:srgbClr val="C00000"/>
                </a:solidFill>
              </a:rPr>
              <a:t>принцип минимакса </a:t>
            </a:r>
            <a:r>
              <a:rPr lang="ru-RU" dirty="0"/>
              <a:t>- школа должна предложить ученику возможность освоения содержания образования на максимальном для него уровне;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649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• </a:t>
            </a:r>
            <a:r>
              <a:rPr lang="ru-RU" b="1" i="1" dirty="0">
                <a:solidFill>
                  <a:srgbClr val="C00000"/>
                </a:solidFill>
              </a:rPr>
              <a:t>принцип психологической комфортности</a:t>
            </a:r>
            <a:r>
              <a:rPr lang="ru-RU" dirty="0"/>
              <a:t> - создание доброжелательной атмосферы, ориентированной на реализацию педагогики сотрудничества;</a:t>
            </a:r>
          </a:p>
          <a:p>
            <a:pPr marL="0" indent="0" fontAlgn="base">
              <a:buNone/>
            </a:pPr>
            <a:r>
              <a:rPr lang="ru-RU" dirty="0"/>
              <a:t>• </a:t>
            </a:r>
            <a:r>
              <a:rPr lang="ru-RU" b="1" i="1" dirty="0">
                <a:solidFill>
                  <a:srgbClr val="C00000"/>
                </a:solidFill>
              </a:rPr>
              <a:t>принцип вариативности </a:t>
            </a:r>
            <a:r>
              <a:rPr lang="ru-RU" dirty="0"/>
              <a:t>– формирование способностей к систематическому перебору вариантов и адекватному принятию решений;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468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• </a:t>
            </a:r>
            <a:r>
              <a:rPr lang="ru-RU" b="1" i="1" dirty="0">
                <a:solidFill>
                  <a:srgbClr val="C00000"/>
                </a:solidFill>
              </a:rPr>
              <a:t>принцип творчества </a:t>
            </a:r>
            <a:r>
              <a:rPr lang="ru-RU" dirty="0"/>
              <a:t>– максимальная ориентация на творческое начало в образовательном процессе, приобретение учащимися собственного опыта творческой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2846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ru-RU" sz="3200" dirty="0"/>
              <a:t>Реализация </a:t>
            </a:r>
            <a:r>
              <a:rPr lang="ru-RU" sz="3200" dirty="0" err="1"/>
              <a:t>деятельностного</a:t>
            </a:r>
            <a:r>
              <a:rPr lang="ru-RU" sz="3200" dirty="0"/>
              <a:t> метода на уроках литературы и  русского языка позволит: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600200"/>
            <a:ext cx="6851104" cy="4525963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/>
              <a:t>• повысить качество обучения;</a:t>
            </a:r>
          </a:p>
          <a:p>
            <a:pPr marL="0" indent="0" fontAlgn="base">
              <a:buNone/>
            </a:pPr>
            <a:r>
              <a:rPr lang="ru-RU" dirty="0"/>
              <a:t>• осознать эстетические ценности русского языка; уважительное отношение к родному языку; стремление к речевому самосовершенствованию;</a:t>
            </a:r>
          </a:p>
          <a:p>
            <a:pPr marL="0" indent="0" fontAlgn="base">
              <a:buNone/>
            </a:pPr>
            <a:r>
              <a:rPr lang="ru-RU" dirty="0"/>
              <a:t>• формировать коммуникативные, языковые и лингвистические (языковедческие) и </a:t>
            </a:r>
            <a:r>
              <a:rPr lang="ru-RU" dirty="0" err="1"/>
              <a:t>культуроведческие</a:t>
            </a:r>
            <a:r>
              <a:rPr lang="ru-RU" dirty="0"/>
              <a:t> компетенции;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73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/>
              <a:t>• формировать достаточный объем словарного запаса, способность к самооценке на основе наблюдения за собственной речью;</a:t>
            </a:r>
          </a:p>
          <a:p>
            <a:pPr marL="0" indent="0" fontAlgn="base">
              <a:buNone/>
            </a:pPr>
            <a:r>
              <a:rPr lang="ru-RU" dirty="0"/>
              <a:t>• формировать культурно-нравственные и морально-этические нормы, вплоть до способности к самовоспитанию на основе гуманистических идеалов;</a:t>
            </a:r>
          </a:p>
          <a:p>
            <a:pPr marL="0" indent="0" fontAlgn="base">
              <a:buNone/>
            </a:pPr>
            <a:r>
              <a:rPr lang="ru-RU" dirty="0"/>
              <a:t>• применять приобретенные знания, умения и навыки в повседневной жизни;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71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600200"/>
            <a:ext cx="6851104" cy="4525963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ru-RU" dirty="0"/>
              <a:t>• формировать коммуникативно целесообразное взаимодействие с окружающими людьми в процессе речевого общения, совместного выполнения какого-либо задания.</a:t>
            </a:r>
          </a:p>
          <a:p>
            <a:pPr marL="0" indent="0" fontAlgn="base">
              <a:buNone/>
            </a:pPr>
            <a:r>
              <a:rPr lang="ru-RU" dirty="0"/>
              <a:t>• усвоить основы научных знаний о родном языке;</a:t>
            </a:r>
          </a:p>
          <a:p>
            <a:pPr marL="0" indent="0" fontAlgn="base">
              <a:buNone/>
            </a:pPr>
            <a:r>
              <a:rPr lang="ru-RU" dirty="0"/>
              <a:t>• формировать </a:t>
            </a:r>
            <a:r>
              <a:rPr lang="ru-RU" dirty="0" err="1"/>
              <a:t>деятельностные</a:t>
            </a:r>
            <a:r>
              <a:rPr lang="ru-RU" dirty="0"/>
              <a:t> способности в достаточной полноте, вплоть до способности к саморазвитию.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77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Организация </a:t>
            </a:r>
            <a:r>
              <a:rPr lang="ru-RU" sz="4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урока в рамках системно-</a:t>
            </a:r>
            <a:r>
              <a:rPr lang="ru-RU" sz="48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4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подхода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781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>Построение </a:t>
            </a:r>
            <a:r>
              <a:rPr lang="ru-RU" sz="3600" b="1" i="1" dirty="0"/>
              <a:t>урока в логике системно - </a:t>
            </a:r>
            <a:r>
              <a:rPr lang="ru-RU" sz="3600" b="1" i="1" dirty="0" err="1"/>
              <a:t>деятельностного</a:t>
            </a:r>
            <a:r>
              <a:rPr lang="ru-RU" sz="3600" b="1" i="1" dirty="0"/>
              <a:t> подхода значительно отличается от классического представления о типологии и структуре урока. Этапы урока  должны отражать структурные элементы «деятельности»: мотив, цель, действия для её достижения, результат:       </a:t>
            </a:r>
            <a:r>
              <a:rPr lang="ru-RU" b="1" i="1" dirty="0"/>
              <a:t>  </a:t>
            </a:r>
            <a:br>
              <a:rPr lang="ru-RU" b="1" i="1" dirty="0"/>
            </a:b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64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ru-RU" sz="2800" b="1" i="1" dirty="0"/>
              <a:t>Структура уроков ведения нового знания в рамках </a:t>
            </a:r>
            <a:r>
              <a:rPr lang="ru-RU" sz="2800" b="1" i="1" dirty="0" err="1"/>
              <a:t>деятельностного</a:t>
            </a:r>
            <a:r>
              <a:rPr lang="ru-RU" sz="2800" b="1" i="1" dirty="0"/>
              <a:t> подхода</a:t>
            </a:r>
            <a:r>
              <a:rPr lang="ru-RU" sz="2800" i="1" dirty="0"/>
              <a:t/>
            </a:r>
            <a:br>
              <a:rPr lang="ru-RU" sz="2800" i="1" dirty="0"/>
            </a:br>
            <a:endParaRPr lang="ru-RU" sz="2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1. Мотивирование к учебной деятельности.</a:t>
            </a:r>
            <a:r>
              <a:rPr lang="ru-RU" sz="2800" dirty="0">
                <a:solidFill>
                  <a:srgbClr val="C00000"/>
                </a:solidFill>
              </a:rPr>
              <a:t/>
            </a:r>
            <a:br>
              <a:rPr lang="ru-RU" sz="2800" dirty="0">
                <a:solidFill>
                  <a:srgbClr val="C00000"/>
                </a:solidFill>
              </a:rPr>
            </a:br>
            <a:endParaRPr lang="ru-RU" sz="28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sz="2800" dirty="0" smtClean="0"/>
              <a:t>Данный </a:t>
            </a:r>
            <a:r>
              <a:rPr lang="ru-RU" sz="2800" dirty="0"/>
              <a:t>этап процесса обучения предполагает осознанное вхождение учащегося в пространство учебной деятельности на уроке. С этой целью на данном этапе организуется его мотивирование к учебной деятельности, а именно:</a:t>
            </a:r>
          </a:p>
          <a:p>
            <a:pPr lvl="0"/>
            <a:r>
              <a:rPr lang="ru-RU" sz="2800" dirty="0"/>
              <a:t>актуализируются требования к нему со стороны учебной деятельности («надо»);</a:t>
            </a:r>
          </a:p>
          <a:p>
            <a:pPr lvl="0"/>
            <a:r>
              <a:rPr lang="ru-RU" sz="2800" dirty="0"/>
              <a:t>создаются условия для возникновения внутренней потребности включения в учебную деятельность («хочу»);</a:t>
            </a:r>
          </a:p>
          <a:p>
            <a:pPr lvl="0"/>
            <a:r>
              <a:rPr lang="ru-RU" sz="2800" dirty="0"/>
              <a:t>устанавливаются тематические рамки («могу»).</a:t>
            </a:r>
          </a:p>
          <a:p>
            <a:pPr marL="0" indent="0">
              <a:buNone/>
            </a:pP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25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6480" y="554459"/>
            <a:ext cx="8225280" cy="114348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C00000"/>
                </a:solidFill>
                <a:latin typeface="Monotype Corsiva" pitchFamily="66" charset="0"/>
              </a:rPr>
              <a:t>План работы ГМО</a:t>
            </a:r>
            <a:endParaRPr lang="ru-RU" sz="40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755576" y="1664815"/>
            <a:ext cx="7796584" cy="4524955"/>
          </a:xfrm>
        </p:spPr>
        <p:txBody>
          <a:bodyPr/>
          <a:lstStyle/>
          <a:p>
            <a:pPr marL="514350" indent="-514350" algn="ctr">
              <a:spcAft>
                <a:spcPct val="0"/>
              </a:spcAft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компоненты и дидактические принципы системно-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подхода.</a:t>
            </a:r>
          </a:p>
          <a:p>
            <a:pPr marL="514350" indent="-514350" algn="ctr">
              <a:spcAft>
                <a:spcPct val="0"/>
              </a:spcAft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урока в рамках системно-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подхода</a:t>
            </a:r>
          </a:p>
          <a:p>
            <a:pPr marL="514350" indent="-514350" algn="ctr">
              <a:spcAft>
                <a:spcPct val="0"/>
              </a:spcAft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Смысловое чтение на уроках литературы (на примере рассказа Улицкой «Капустное чудо»)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90708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600200"/>
            <a:ext cx="6707088" cy="4525963"/>
          </a:xfrm>
        </p:spPr>
        <p:txBody>
          <a:bodyPr/>
          <a:lstStyle/>
          <a:p>
            <a:r>
              <a:rPr lang="ru-RU" b="1" dirty="0"/>
              <a:t>Приемы мотивации и целеполагания.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		1.«Линия </a:t>
            </a:r>
            <a:r>
              <a:rPr lang="ru-RU" dirty="0"/>
              <a:t>времени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	2. </a:t>
            </a:r>
            <a:r>
              <a:rPr lang="ru-RU" dirty="0"/>
              <a:t>Приём «З-Х-У»</a:t>
            </a:r>
          </a:p>
          <a:p>
            <a:pPr marL="0" indent="0">
              <a:buNone/>
            </a:pPr>
            <a:r>
              <a:rPr lang="ru-RU" dirty="0" smtClean="0"/>
              <a:t>		3.</a:t>
            </a:r>
            <a:r>
              <a:rPr lang="ru-RU" dirty="0"/>
              <a:t> Приём «Вопрос к тексту»</a:t>
            </a:r>
          </a:p>
          <a:p>
            <a:pPr marL="0" lvl="0" indent="0">
              <a:buNone/>
            </a:pPr>
            <a:r>
              <a:rPr lang="ru-RU" dirty="0" smtClean="0">
                <a:hlinkClick r:id="rId2" action="ppaction://hlinkfile"/>
              </a:rPr>
              <a:t>Прием «Линия времени»</a:t>
            </a:r>
            <a:r>
              <a:rPr lang="ru-RU" dirty="0" smtClean="0">
                <a:hlinkClick r:id="rId2" action="ppaction://hlinkfile"/>
              </a:rPr>
              <a:t>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210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C00000"/>
                </a:solidFill>
              </a:rPr>
              <a:t>2. Актуализация и фиксирование индивидуального затруднения в пробном учебном действии.</a:t>
            </a:r>
            <a:br>
              <a:rPr lang="ru-RU" sz="2800" b="1" i="1" dirty="0">
                <a:solidFill>
                  <a:srgbClr val="C00000"/>
                </a:solidFill>
              </a:rPr>
            </a:b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600200"/>
            <a:ext cx="7139136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	Данный </a:t>
            </a:r>
            <a:r>
              <a:rPr lang="ru-RU" dirty="0"/>
              <a:t>этап предполагает:</a:t>
            </a:r>
          </a:p>
          <a:p>
            <a:pPr lvl="0"/>
            <a:r>
              <a:rPr lang="ru-RU" dirty="0"/>
              <a:t>актуализацию изученных способов действий, достаточных для построения нового знания, их обобщение и знаковую фиксацию;</a:t>
            </a:r>
          </a:p>
          <a:p>
            <a:pPr lvl="0"/>
            <a:r>
              <a:rPr lang="ru-RU" dirty="0"/>
              <a:t>актуализацию соответствующих мыслительных операций и познавательных процессов;</a:t>
            </a:r>
          </a:p>
          <a:p>
            <a:pPr lvl="0"/>
            <a:r>
              <a:rPr lang="ru-RU" dirty="0"/>
              <a:t>мотивацию к пробному учебному действию («надо» - «могу» - «хочу») и его самостоятельное осуществление;</a:t>
            </a:r>
          </a:p>
          <a:p>
            <a:pPr lvl="0"/>
            <a:r>
              <a:rPr lang="ru-RU" dirty="0"/>
              <a:t>фиксацию индивидуальных затруднений в выполнении пробного учебного действия или его обосновании.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61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C00000"/>
                </a:solidFill>
              </a:rPr>
              <a:t>3. Выявление места и причины затруднения.</a:t>
            </a:r>
            <a:br>
              <a:rPr lang="ru-RU" sz="3200" b="1" i="1" dirty="0">
                <a:solidFill>
                  <a:srgbClr val="C00000"/>
                </a:solidFill>
              </a:rPr>
            </a:b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/>
              <a:t>данном этапе учитель организует </a:t>
            </a:r>
            <a:r>
              <a:rPr lang="ru-RU" dirty="0" smtClean="0"/>
              <a:t>выявление </a:t>
            </a:r>
            <a:r>
              <a:rPr lang="ru-RU" dirty="0"/>
              <a:t>учащимися места и причины </a:t>
            </a:r>
            <a:r>
              <a:rPr lang="ru-RU" dirty="0" smtClean="0"/>
              <a:t>затруднения</a:t>
            </a:r>
            <a:r>
              <a:rPr lang="ru-RU" dirty="0"/>
              <a:t>. Для этого учащиеся должны:</a:t>
            </a:r>
          </a:p>
          <a:p>
            <a:pPr lvl="0"/>
            <a:r>
              <a:rPr lang="ru-RU" dirty="0"/>
              <a:t>восстановить выполненные операции и зафиксировать (вербально и знаково) место- шаг, операцию, где возникло затруднение;</a:t>
            </a:r>
          </a:p>
          <a:p>
            <a:pPr lvl="0"/>
            <a:r>
              <a:rPr lang="ru-RU" dirty="0"/>
              <a:t>соотнести свои действия с используемым способом действий (алгоритмом, понятием и т.д.) и на этой основе выявить и зафиксировать во внешней речи причину затруднения - те конкретные знания, умения или способности, которых недостает для решения исходной задачи и задач такого класса или типа вообще.</a:t>
            </a:r>
          </a:p>
        </p:txBody>
      </p:sp>
    </p:spTree>
    <p:extLst>
      <p:ext uri="{BB962C8B-B14F-4D97-AF65-F5344CB8AC3E}">
        <p14:creationId xmlns:p14="http://schemas.microsoft.com/office/powerpoint/2010/main" val="193512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Приём «</a:t>
            </a:r>
            <a:r>
              <a:rPr lang="ru-RU" dirty="0" err="1"/>
              <a:t>Инсерт</a:t>
            </a:r>
            <a:r>
              <a:rPr lang="ru-RU" dirty="0"/>
              <a:t>»</a:t>
            </a:r>
          </a:p>
          <a:p>
            <a:pPr lvl="0"/>
            <a:r>
              <a:rPr lang="ru-RU" dirty="0"/>
              <a:t>Приём «Зигзаг»</a:t>
            </a:r>
          </a:p>
          <a:p>
            <a:pPr lvl="0"/>
            <a:r>
              <a:rPr lang="ru-RU" dirty="0"/>
              <a:t>Приём «Дополни схему, </a:t>
            </a:r>
            <a:r>
              <a:rPr lang="ru-RU" dirty="0" smtClean="0"/>
              <a:t>таблицу»</a:t>
            </a:r>
            <a:r>
              <a:rPr lang="ru-RU" dirty="0"/>
              <a:t> </a:t>
            </a:r>
            <a:r>
              <a:rPr lang="ru-RU" dirty="0" smtClean="0"/>
              <a:t>2</a:t>
            </a:r>
            <a:r>
              <a:rPr lang="ru-RU" dirty="0" smtClean="0">
                <a:hlinkClick r:id="rId2" action="ppaction://hlinkfile"/>
              </a:rPr>
              <a:t>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  <a:p>
            <a:pPr lvl="0"/>
            <a:r>
              <a:rPr lang="ru-RU" dirty="0"/>
              <a:t>Приём «Проанализируй примеры (текст) и сформулируй правило употребления (правописания)»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366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rgbClr val="C00000"/>
                </a:solidFill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</a:rPr>
            </a:br>
            <a:r>
              <a:rPr lang="ru-RU" sz="3100" b="1" i="1" dirty="0" smtClean="0">
                <a:solidFill>
                  <a:srgbClr val="C00000"/>
                </a:solidFill>
              </a:rPr>
              <a:t>4</a:t>
            </a:r>
            <a:r>
              <a:rPr lang="ru-RU" sz="3100" b="1" i="1" dirty="0">
                <a:solidFill>
                  <a:srgbClr val="C00000"/>
                </a:solidFill>
              </a:rPr>
              <a:t>. Построение проекта выхода из затруднения (цель и тема, способ, план, средство).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На данном этапе учащиеся в коммуникативной форме обдумывают проект будущих учебных действий: ставят цель (целью всегда является устранение возникшего затруднения), согласовывают тему урока, выбирают способ, строят план достижения цели и определяют средства- алгоритмы, модели и т.д. Этим процессом руководит учитель: на первых порах с помощью подводящего диалога, затем – побуждающего, а затем и с помощью исследовательских методов.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/>
              <a:t>6</a:t>
            </a:r>
            <a:r>
              <a:rPr lang="ru-RU" dirty="0"/>
              <a:t> </a:t>
            </a:r>
            <a:r>
              <a:rPr lang="ru-RU" dirty="0" smtClean="0">
                <a:hlinkClick r:id="rId2" action="ppaction://hlinkfile"/>
              </a:rPr>
              <a:t>«В»</a:t>
            </a:r>
            <a:r>
              <a:rPr lang="ru-RU" dirty="0" smtClean="0">
                <a:hlinkClick r:id="rId2" action="ppaction://hlinkfile"/>
              </a:rPr>
              <a:t>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23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rgbClr val="C00000"/>
                </a:solidFill>
              </a:rPr>
              <a:t>5. Реализация построенного проекта.</a:t>
            </a:r>
            <a:br>
              <a:rPr lang="ru-RU" sz="3200" b="1" i="1" dirty="0">
                <a:solidFill>
                  <a:srgbClr val="C00000"/>
                </a:solidFill>
              </a:rPr>
            </a:b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 данном этапе осуществляется реализация построенного проекта: обсуждаются различные варианты, предложенные учащимися, и выбирается оптимальный вариант, который фиксируется в языке вербально и знаково. Построенный способ действий используется для решения исходной задачи, вызвавшей затруднение. </a:t>
            </a:r>
            <a:r>
              <a:rPr lang="ru-RU" dirty="0" smtClean="0"/>
              <a:t>6 </a:t>
            </a:r>
            <a:r>
              <a:rPr lang="ru-RU" dirty="0" smtClean="0">
                <a:hlinkClick r:id="rId2" action="ppaction://hlinkfile"/>
              </a:rPr>
              <a:t>«В»</a:t>
            </a:r>
            <a:r>
              <a:rPr lang="ru-RU" dirty="0" smtClean="0">
                <a:hlinkClick r:id="rId2" action="ppaction://hlinkfile"/>
              </a:rPr>
              <a:t>2.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15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C00000"/>
                </a:solidFill>
              </a:rPr>
              <a:t>6. Первичное закрепление с проговариванием во внешней речи.</a:t>
            </a:r>
            <a:br>
              <a:rPr lang="ru-RU" sz="2800" b="1" i="1" dirty="0">
                <a:solidFill>
                  <a:srgbClr val="C00000"/>
                </a:solidFill>
              </a:rPr>
            </a:b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600200"/>
            <a:ext cx="7067128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На данном этапе учащиеся в форме коммуникации (фронтально, в группах, в парах) решают типовые задания на новый способ действий с проговариванием алгоритма решения вслух.</a:t>
            </a:r>
            <a:br>
              <a:rPr lang="ru-RU" dirty="0"/>
            </a:br>
            <a:r>
              <a:rPr lang="ru-RU" dirty="0"/>
              <a:t>Выполняются тренировочные задания с обязательным комментированием, проговариванием вслух изученных алгоритмов </a:t>
            </a:r>
            <a:r>
              <a:rPr lang="ru-RU" dirty="0" smtClean="0"/>
              <a:t>действий.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26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Приём Пинг-понг «Имя – Значение»</a:t>
            </a:r>
          </a:p>
          <a:p>
            <a:pPr lvl="0"/>
            <a:r>
              <a:rPr lang="ru-RU" dirty="0"/>
              <a:t>Приём «Лови ошибку» </a:t>
            </a:r>
          </a:p>
          <a:p>
            <a:pPr lvl="0"/>
            <a:r>
              <a:rPr lang="ru-RU" dirty="0"/>
              <a:t>Приём «Да-</a:t>
            </a:r>
            <a:r>
              <a:rPr lang="ru-RU" dirty="0" err="1"/>
              <a:t>нетка</a:t>
            </a:r>
            <a:r>
              <a:rPr lang="ru-RU" dirty="0"/>
              <a:t>»</a:t>
            </a:r>
          </a:p>
          <a:p>
            <a:r>
              <a:rPr lang="ru-RU" dirty="0" smtClean="0">
                <a:hlinkClick r:id="rId2" action="ppaction://hlinkfile"/>
              </a:rPr>
              <a:t>6 «Б»</a:t>
            </a:r>
            <a:r>
              <a:rPr lang="ru-RU" dirty="0" smtClean="0">
                <a:hlinkClick r:id="rId2" action="ppaction://hlinkfile"/>
              </a:rPr>
              <a:t>1.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87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C00000"/>
                </a:solidFill>
              </a:rPr>
              <a:t>7. Самостоятельная работа с самопроверкой по эталону.</a:t>
            </a:r>
            <a:br>
              <a:rPr lang="ru-RU" sz="2800" b="1" i="1" dirty="0">
                <a:solidFill>
                  <a:srgbClr val="C00000"/>
                </a:solidFill>
              </a:rPr>
            </a:b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учащиеся самостоятельно выполняют задания нового типа и осуществляют их самопроверку, пошагово сравнивая с эталоном. В завершение организуется исполнительская рефлексия хода реализации построенного проекта учебных действий и контрольных процедур.</a:t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/>
              <a:t>                 6 </a:t>
            </a:r>
            <a:r>
              <a:rPr lang="ru-RU" dirty="0" smtClean="0">
                <a:hlinkClick r:id="rId2" action="ppaction://hlinkfile"/>
              </a:rPr>
              <a:t>«Б»</a:t>
            </a:r>
            <a:r>
              <a:rPr lang="ru-RU" dirty="0" smtClean="0">
                <a:hlinkClick r:id="rId2" action="ppaction://hlinkfile"/>
              </a:rPr>
              <a:t> 2.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8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C00000"/>
                </a:solidFill>
              </a:rPr>
              <a:t>8. Включение в систему знаний и повторение.</a:t>
            </a:r>
            <a:br>
              <a:rPr lang="ru-RU" sz="2800" b="1" i="1" dirty="0">
                <a:solidFill>
                  <a:srgbClr val="C00000"/>
                </a:solidFill>
              </a:rPr>
            </a:b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r>
              <a:rPr lang="ru-RU" dirty="0"/>
              <a:t>тренируется использование изученного ранее материала, имеющего методическую ценность для введения в последующем новых способов </a:t>
            </a:r>
            <a:r>
              <a:rPr lang="ru-RU" dirty="0" smtClean="0"/>
              <a:t>действий.</a:t>
            </a:r>
            <a:r>
              <a:rPr lang="ru-RU" dirty="0"/>
              <a:t> </a:t>
            </a:r>
            <a:r>
              <a:rPr lang="ru-RU" dirty="0" smtClean="0"/>
              <a:t> 6 </a:t>
            </a:r>
            <a:r>
              <a:rPr lang="ru-RU" dirty="0" smtClean="0">
                <a:hlinkClick r:id="rId2" action="ppaction://hlinkfile"/>
              </a:rPr>
              <a:t>«Б» </a:t>
            </a:r>
            <a:r>
              <a:rPr lang="ru-RU" dirty="0" smtClean="0">
                <a:hlinkClick r:id="rId2" action="ppaction://hlinkfile"/>
              </a:rPr>
              <a:t>3.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62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1</a:t>
            </a: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 Основные </a:t>
            </a:r>
            <a:r>
              <a:rPr lang="ru-RU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компоненты и </a:t>
            </a: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дидактические </a:t>
            </a:r>
            <a:r>
              <a:rPr lang="ru-RU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</a:t>
            </a: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системно-</a:t>
            </a:r>
            <a:r>
              <a:rPr lang="ru-RU" sz="40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			подхода</a:t>
            </a:r>
            <a:r>
              <a:rPr lang="ru-RU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4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953616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Тренировочная контрольная работа. </a:t>
            </a:r>
          </a:p>
          <a:p>
            <a:pPr lvl="0"/>
            <a:r>
              <a:rPr lang="ru-RU" dirty="0"/>
              <a:t>Выборочный контроль.</a:t>
            </a:r>
          </a:p>
          <a:p>
            <a:pPr lvl="0"/>
            <a:r>
              <a:rPr lang="ru-RU" dirty="0"/>
              <a:t>Повторяем с контролем.</a:t>
            </a:r>
          </a:p>
          <a:p>
            <a:pPr lvl="0"/>
            <a:r>
              <a:rPr lang="ru-RU" dirty="0"/>
              <a:t>Релейная контрольная работа.</a:t>
            </a:r>
          </a:p>
          <a:p>
            <a:pPr lvl="0"/>
            <a:r>
              <a:rPr lang="ru-RU" dirty="0"/>
              <a:t>Программируемый опрос</a:t>
            </a:r>
          </a:p>
          <a:p>
            <a:pPr lvl="0"/>
            <a:r>
              <a:rPr lang="ru-RU" dirty="0"/>
              <a:t>Приём «Проверяем себя»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32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C00000"/>
                </a:solidFill>
              </a:rPr>
              <a:t>9. Рефлексия учебной деятельности на уроке (итог).</a:t>
            </a:r>
            <a:br>
              <a:rPr lang="ru-RU" sz="3200" b="1" i="1" dirty="0">
                <a:solidFill>
                  <a:srgbClr val="C00000"/>
                </a:solidFill>
              </a:rPr>
            </a:b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>
            <a:normAutofit/>
          </a:bodyPr>
          <a:lstStyle/>
          <a:p>
            <a:r>
              <a:rPr lang="ru-RU" dirty="0"/>
              <a:t>На данном этапе фиксируется новое содержание, изученное на уроке, и организуется рефлексия и самооценка учениками собственной учебной деятельности. В завершение соотносятся ее цель и результаты, фиксируется степень их соответствия, и намечаются дальнейшие цели </a:t>
            </a:r>
            <a:r>
              <a:rPr lang="ru-RU" dirty="0" smtClean="0"/>
              <a:t>деятельности.</a:t>
            </a:r>
            <a:r>
              <a:rPr lang="ru-RU" dirty="0"/>
              <a:t> </a:t>
            </a:r>
            <a:r>
              <a:rPr lang="ru-RU" dirty="0" smtClean="0"/>
              <a:t>  6 </a:t>
            </a:r>
            <a:r>
              <a:rPr lang="ru-RU" dirty="0" smtClean="0">
                <a:hlinkClick r:id="rId2" action="ppaction://hlinkfile"/>
              </a:rPr>
              <a:t>«В»</a:t>
            </a:r>
            <a:r>
              <a:rPr lang="ru-RU" dirty="0" smtClean="0">
                <a:hlinkClick r:id="rId2" action="ppaction://hlinkfile"/>
              </a:rPr>
              <a:t>3.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90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Прием </a:t>
            </a:r>
            <a:r>
              <a:rPr lang="ru-RU" dirty="0"/>
              <a:t>«Рефлексивная мишень» </a:t>
            </a:r>
          </a:p>
          <a:p>
            <a:r>
              <a:rPr lang="ru-RU" dirty="0" smtClean="0"/>
              <a:t>Приём </a:t>
            </a:r>
            <a:r>
              <a:rPr lang="ru-RU" dirty="0"/>
              <a:t>«Все в моих руках» </a:t>
            </a:r>
            <a:endParaRPr lang="ru-RU" dirty="0" smtClean="0"/>
          </a:p>
          <a:p>
            <a:pPr lvl="0"/>
            <a:r>
              <a:rPr lang="ru-RU" dirty="0"/>
              <a:t>Прием «Мини-сочинение»</a:t>
            </a:r>
          </a:p>
          <a:p>
            <a:pPr lvl="0"/>
            <a:r>
              <a:rPr lang="ru-RU" dirty="0"/>
              <a:t>Прием «Раз, два, три, говори…»</a:t>
            </a:r>
          </a:p>
          <a:p>
            <a:pPr lvl="0"/>
            <a:r>
              <a:rPr lang="ru-RU" dirty="0"/>
              <a:t>Прием «Доскажи </a:t>
            </a:r>
            <a:r>
              <a:rPr lang="ru-RU" dirty="0" smtClean="0"/>
              <a:t>словечко…</a:t>
            </a:r>
          </a:p>
          <a:p>
            <a:pPr lvl="0"/>
            <a:r>
              <a:rPr lang="ru-RU" dirty="0">
                <a:hlinkClick r:id="rId2" action="ppaction://hlinkfile"/>
              </a:rPr>
              <a:t> </a:t>
            </a:r>
            <a:r>
              <a:rPr lang="ru-RU" dirty="0" smtClean="0">
                <a:hlinkClick r:id="rId2" action="ppaction://hlinkfile"/>
              </a:rPr>
              <a:t>                6 «А»</a:t>
            </a:r>
            <a:r>
              <a:rPr lang="ru-RU" dirty="0" smtClean="0">
                <a:hlinkClick r:id="rId2" action="ppaction://hlinkfile"/>
              </a:rPr>
              <a:t>3.</a:t>
            </a:r>
            <a:r>
              <a:rPr lang="en-US" dirty="0" err="1" smtClean="0">
                <a:hlinkClick r:id="rId2" action="ppaction://hlinkfile"/>
              </a:rPr>
              <a:t>avi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49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Внедрение современных  педагогических  технологий – работа сложная, но   интересная. Главным же является  то, что она дает положительные  результаты.  Ученики  мыслят  самостоятельно,  стремятся  к  творчеству, работают  не  по  шаблону.   Им  выходить  в  большую  жизнь,  которая  потребует  от выпускников школы  умения   принимать  решения быстро и самостоятельно.   Найти  своё  место  в жизни  сможет  только  мыслящий  человек,  умеющий быстро решать возникающие перед ним   сложные жизненные задачи.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Спасибо </a:t>
            </a:r>
            <a:r>
              <a:rPr lang="ru-RU" dirty="0">
                <a:solidFill>
                  <a:srgbClr val="C00000"/>
                </a:solidFill>
              </a:rPr>
              <a:t>за </a:t>
            </a:r>
            <a:r>
              <a:rPr lang="ru-RU" dirty="0" smtClean="0">
                <a:solidFill>
                  <a:srgbClr val="C00000"/>
                </a:solidFill>
              </a:rPr>
              <a:t>внимание.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19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</a:t>
            </a:r>
            <a:r>
              <a:rPr lang="ru-RU" dirty="0"/>
              <a:t>современной </a:t>
            </a:r>
            <a:r>
              <a:rPr lang="ru-RU" dirty="0" smtClean="0"/>
              <a:t>школы: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600200"/>
            <a:ext cx="692311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формирование </a:t>
            </a:r>
            <a:r>
              <a:rPr lang="ru-RU" dirty="0"/>
              <a:t>человека, совершенствующего самого себя, способного самостоятельно принимать решения, отвечать за них, находить пути их реализации, т.е. овладеть </a:t>
            </a:r>
            <a:r>
              <a:rPr lang="ru-RU" dirty="0" err="1"/>
              <a:t>метапредметными</a:t>
            </a:r>
            <a:r>
              <a:rPr lang="ru-RU" dirty="0"/>
              <a:t> умениями, включающими личностные результаты (систему ценностных отношений, интересов, мотивации учащихся).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48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 основе ФГОС лежит системно-</a:t>
            </a:r>
            <a:r>
              <a:rPr lang="ru-RU" dirty="0" err="1"/>
              <a:t>деятельностный</a:t>
            </a:r>
            <a:r>
              <a:rPr lang="ru-RU" dirty="0"/>
              <a:t> подход, который предполагает  ориентацию на результаты образования как системообразующий компонент Стандарта, где развитие личности обучающегося на основе усвоения универсальных учебных действий, познания и освоения мира составляет цель и основной результат образования.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3595349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Сущность </a:t>
            </a:r>
            <a:r>
              <a:rPr lang="ru-RU" dirty="0"/>
              <a:t>системно – </a:t>
            </a:r>
            <a:r>
              <a:rPr lang="ru-RU" dirty="0" err="1"/>
              <a:t>деятельностной</a:t>
            </a:r>
            <a:r>
              <a:rPr lang="ru-RU" dirty="0"/>
              <a:t> парадигмы заключается не в том, что ученику предлагают выполнить определенные действия, которые приведут его к созданию конкретного образовательного результата.</a:t>
            </a:r>
          </a:p>
        </p:txBody>
      </p:sp>
    </p:spTree>
    <p:extLst>
      <p:ext uri="{BB962C8B-B14F-4D97-AF65-F5344CB8AC3E}">
        <p14:creationId xmlns:p14="http://schemas.microsoft.com/office/powerpoint/2010/main" val="1919051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Именно ученики становятся главными «действующими героями» на уроке. Их деятельность должна быть осмысленна, личностно – значима: </a:t>
            </a:r>
            <a:r>
              <a:rPr lang="ru-RU" dirty="0" smtClean="0"/>
              <a:t>что </a:t>
            </a:r>
            <a:r>
              <a:rPr lang="ru-RU" dirty="0"/>
              <a:t>я хочу сделать?   Зачем я это делаю?  Как я это делаю?  Как я это сделал? Только мотивированное и </a:t>
            </a:r>
            <a:r>
              <a:rPr lang="ru-RU" dirty="0" err="1"/>
              <a:t>деятельностное</a:t>
            </a:r>
            <a:r>
              <a:rPr lang="ru-RU" dirty="0"/>
              <a:t> обучение может быть личностно – ориентированным и развивающим.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8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r>
              <a:rPr lang="ru-RU" dirty="0"/>
              <a:t>Именно на уроках русского языка и литературы происходит формирование таких базовых компетенций, как общекультурной, информационной, коммуникативной. Отсюда вытекает актуальность реализации системно – </a:t>
            </a:r>
            <a:r>
              <a:rPr lang="ru-RU" dirty="0" err="1"/>
              <a:t>деятельностного</a:t>
            </a:r>
            <a:r>
              <a:rPr lang="ru-RU" dirty="0"/>
              <a:t> подхода в преподавании русского языка и литературы.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91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1600200"/>
            <a:ext cx="6923112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реализация технологии </a:t>
            </a:r>
            <a:r>
              <a:rPr lang="ru-RU" dirty="0" err="1"/>
              <a:t>деятельностного</a:t>
            </a:r>
            <a:r>
              <a:rPr lang="ru-RU" dirty="0"/>
              <a:t> метода в практическом преподавании обеспечивается  следующей системой дидактических принципов: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642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F7F7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</TotalTime>
  <Words>997</Words>
  <Application>Microsoft Office PowerPoint</Application>
  <PresentationFormat>Экран (4:3)</PresentationFormat>
  <Paragraphs>88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Системно-деятельностный подход в обучении на уроках русского языка и литературы</vt:lpstr>
      <vt:lpstr>План работы ГМО</vt:lpstr>
      <vt:lpstr>  </vt:lpstr>
      <vt:lpstr>Задача современной школы: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Реализация деятельностного метода на уроках литературы и  русского языка позволит: </vt:lpstr>
      <vt:lpstr>Презентация PowerPoint</vt:lpstr>
      <vt:lpstr>Презентация PowerPoint</vt:lpstr>
      <vt:lpstr>Презентация PowerPoint</vt:lpstr>
      <vt:lpstr> Построение урока в логике системно - деятельностного подхода значительно отличается от классического представления о типологии и структуре урока. Этапы урока  должны отражать структурные элементы «деятельности»: мотив, цель, действия для её достижения, результат:          </vt:lpstr>
      <vt:lpstr>Структура уроков ведения нового знания в рамках деятельностного подхода </vt:lpstr>
      <vt:lpstr>Презентация PowerPoint</vt:lpstr>
      <vt:lpstr>2. Актуализация и фиксирование индивидуального затруднения в пробном учебном действии. </vt:lpstr>
      <vt:lpstr>3. Выявление места и причины затруднения. </vt:lpstr>
      <vt:lpstr>Презентация PowerPoint</vt:lpstr>
      <vt:lpstr> 4. Построение проекта выхода из затруднения (цель и тема, способ, план, средство). </vt:lpstr>
      <vt:lpstr>5. Реализация построенного проекта. </vt:lpstr>
      <vt:lpstr>6. Первичное закрепление с проговариванием во внешней речи. </vt:lpstr>
      <vt:lpstr>Презентация PowerPoint</vt:lpstr>
      <vt:lpstr>7. Самостоятельная работа с самопроверкой по эталону. </vt:lpstr>
      <vt:lpstr>8. Включение в систему знаний и повторение. </vt:lpstr>
      <vt:lpstr>Презентация PowerPoint</vt:lpstr>
      <vt:lpstr>9. Рефлексия учебной деятельности на уроке (итог). </vt:lpstr>
      <vt:lpstr>Презентация PowerPoint</vt:lpstr>
      <vt:lpstr>Презентация PowerPoint</vt:lpstr>
      <vt:lpstr> Спасибо за внимание.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52</cp:revision>
  <dcterms:created xsi:type="dcterms:W3CDTF">2013-08-17T08:34:50Z</dcterms:created>
  <dcterms:modified xsi:type="dcterms:W3CDTF">2018-01-25T16:30:20Z</dcterms:modified>
</cp:coreProperties>
</file>