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Ex1.xml" ContentType="application/vnd.ms-office.chartex+xml"/>
  <Override PartName="/ppt/charts/style4.xml" ContentType="application/vnd.ms-office.chartstyle+xml"/>
  <Override PartName="/ppt/charts/colors4.xml" ContentType="application/vnd.ms-office.chartcolorstyle+xml"/>
  <Override PartName="/ppt/charts/chart4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5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6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7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58" r:id="rId5"/>
    <p:sldId id="271" r:id="rId6"/>
    <p:sldId id="260" r:id="rId7"/>
    <p:sldId id="261" r:id="rId8"/>
    <p:sldId id="283" r:id="rId9"/>
    <p:sldId id="267" r:id="rId10"/>
    <p:sldId id="280" r:id="rId11"/>
    <p:sldId id="268" r:id="rId12"/>
    <p:sldId id="281" r:id="rId13"/>
    <p:sldId id="269" r:id="rId14"/>
    <p:sldId id="270" r:id="rId15"/>
    <p:sldId id="272" r:id="rId16"/>
    <p:sldId id="282" r:id="rId17"/>
    <p:sldId id="273" r:id="rId18"/>
    <p:sldId id="277" r:id="rId19"/>
    <p:sldId id="278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6" d="100"/>
          <a:sy n="86" d="100"/>
        </p:scale>
        <p:origin x="33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4.xml"/><Relationship Id="rId2" Type="http://schemas.microsoft.com/office/2011/relationships/chartStyle" Target="style4.xml"/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Год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172</c:v>
                </c:pt>
                <c:pt idx="1">
                  <c:v>215</c:v>
                </c:pt>
                <c:pt idx="2">
                  <c:v>239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92-43A7-9686-DBE06DB39FF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29276464"/>
        <c:axId val="129277712"/>
      </c:barChart>
      <c:catAx>
        <c:axId val="129276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9277712"/>
        <c:crosses val="autoZero"/>
        <c:auto val="1"/>
        <c:lblAlgn val="ctr"/>
        <c:lblOffset val="100"/>
        <c:noMultiLvlLbl val="0"/>
      </c:catAx>
      <c:valAx>
        <c:axId val="129277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9276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% от общего числа участников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Неудовлетворительный</c:v>
                </c:pt>
                <c:pt idx="1">
                  <c:v>Базовый</c:v>
                </c:pt>
                <c:pt idx="2">
                  <c:v>Высокий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14.23</c:v>
                </c:pt>
                <c:pt idx="1">
                  <c:v>43.1</c:v>
                </c:pt>
                <c:pt idx="2">
                  <c:v>42.68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4E1-4BFD-85C7-F9FA4E1F48C9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26400128"/>
        <c:axId val="126400544"/>
      </c:barChart>
      <c:catAx>
        <c:axId val="126400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6400544"/>
        <c:crosses val="autoZero"/>
        <c:auto val="1"/>
        <c:lblAlgn val="ctr"/>
        <c:lblOffset val="100"/>
        <c:noMultiLvlLbl val="0"/>
      </c:catAx>
      <c:valAx>
        <c:axId val="1264005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64001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Год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</c:v>
                </c:pt>
                <c:pt idx="1">
                  <c:v>8</c:v>
                </c:pt>
                <c:pt idx="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68-4CAD-B722-F48789594F7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29276464"/>
        <c:axId val="129277712"/>
      </c:barChart>
      <c:catAx>
        <c:axId val="129276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9277712"/>
        <c:crosses val="autoZero"/>
        <c:auto val="1"/>
        <c:lblAlgn val="ctr"/>
        <c:lblOffset val="100"/>
        <c:noMultiLvlLbl val="0"/>
      </c:catAx>
      <c:valAx>
        <c:axId val="129277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9276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Динамика</a:t>
            </a:r>
            <a:r>
              <a:rPr lang="ru-RU" baseline="0" dirty="0"/>
              <a:t> результатов ГИА – 9 за 2022 – 2024 гг.</a:t>
            </a:r>
            <a:endParaRPr lang="ru-RU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Лист1!$A$2:$A$5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5.2</c:v>
                </c:pt>
                <c:pt idx="1">
                  <c:v>34.92</c:v>
                </c:pt>
                <c:pt idx="2">
                  <c:v>44.19</c:v>
                </c:pt>
                <c:pt idx="3">
                  <c:v>16.21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B1E-4C15-88FC-F60D296F6E3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Лист1!$A$2:$A$5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11.05</c:v>
                </c:pt>
                <c:pt idx="1">
                  <c:v>40.49</c:v>
                </c:pt>
                <c:pt idx="2">
                  <c:v>36.99</c:v>
                </c:pt>
                <c:pt idx="3">
                  <c:v>11.51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B1E-4C15-88FC-F60D296F6E38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Лист1!$A$2:$A$5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9.5299999999999994</c:v>
                </c:pt>
                <c:pt idx="1">
                  <c:v>38.83</c:v>
                </c:pt>
                <c:pt idx="2">
                  <c:v>37.950000000000003</c:v>
                </c:pt>
                <c:pt idx="3">
                  <c:v>14.4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B1E-4C15-88FC-F60D296F6E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4508976"/>
        <c:axId val="214508272"/>
      </c:barChart>
      <c:catAx>
        <c:axId val="214508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14508272"/>
        <c:crosses val="autoZero"/>
        <c:auto val="1"/>
        <c:lblAlgn val="ctr"/>
        <c:lblOffset val="100"/>
        <c:noMultiLvlLbl val="0"/>
      </c:catAx>
      <c:valAx>
        <c:axId val="2145082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145089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участников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F49E-4579-857F-14018A69E1A1}"/>
              </c:ext>
            </c:extLst>
          </c:dPt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49E-4579-857F-14018A69E1A1}"/>
              </c:ext>
            </c:extLst>
          </c:dPt>
          <c:cat>
            <c:numRef>
              <c:f>Лист1!$A$2:$A$4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319</c:v>
                </c:pt>
                <c:pt idx="1">
                  <c:v>393</c:v>
                </c:pt>
                <c:pt idx="2">
                  <c:v>420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9E-4579-857F-14018A69E1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2322512"/>
        <c:axId val="132318992"/>
      </c:barChart>
      <c:catAx>
        <c:axId val="1323225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2318992"/>
        <c:crosses val="autoZero"/>
        <c:auto val="1"/>
        <c:lblAlgn val="ctr"/>
        <c:lblOffset val="100"/>
        <c:noMultiLvlLbl val="0"/>
      </c:catAx>
      <c:valAx>
        <c:axId val="132318992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323225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400" dirty="0"/>
              <a:t>Динамика неуспешных результатов за 2022 – 2024 гг.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20118859568938419"/>
          <c:y val="0.10014843133929434"/>
          <c:w val="0.7880344889850236"/>
          <c:h val="0.770545228189885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Доля неуспешных результатов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5.95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B2-4893-92C7-4560C4E9FF5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Доля неуспешных результатов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6.43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AB2-4893-92C7-4560C4E9FF5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Доля неуспешных результатов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AB2-4893-92C7-4560C4E9FF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93612312"/>
        <c:axId val="493615832"/>
      </c:barChart>
      <c:catAx>
        <c:axId val="49361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93615832"/>
        <c:crosses val="autoZero"/>
        <c:auto val="1"/>
        <c:lblAlgn val="ctr"/>
        <c:lblOffset val="100"/>
        <c:noMultiLvlLbl val="0"/>
      </c:catAx>
      <c:valAx>
        <c:axId val="4936158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936123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Динамика высокобалльных результатов </a:t>
            </a:r>
          </a:p>
          <a:p>
            <a:pPr>
              <a:defRPr/>
            </a:pPr>
            <a:r>
              <a:rPr lang="ru-RU"/>
              <a:t>ГИА – 11 за 2022 – 2024 гг.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0AC-4409-8926-8010C5977FC9}"/>
              </c:ext>
            </c:extLst>
          </c:dPt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0AC-4409-8926-8010C5977FC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Лист1!$A$1:$A$3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Лист1!$B$1:$B$3</c:f>
              <c:numCache>
                <c:formatCode>General</c:formatCode>
                <c:ptCount val="3"/>
                <c:pt idx="0">
                  <c:v>4.82</c:v>
                </c:pt>
                <c:pt idx="1">
                  <c:v>3.57</c:v>
                </c:pt>
                <c:pt idx="2">
                  <c:v>8.11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AC-4409-8926-8010C5977F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29090672"/>
        <c:axId val="529091024"/>
      </c:barChart>
      <c:catAx>
        <c:axId val="529090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29091024"/>
        <c:crosses val="autoZero"/>
        <c:auto val="1"/>
        <c:lblAlgn val="ctr"/>
        <c:lblOffset val="100"/>
        <c:noMultiLvlLbl val="0"/>
      </c:catAx>
      <c:valAx>
        <c:axId val="529091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290906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/>
      </a:pPr>
      <a:endParaRPr lang="ru-RU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Лист1!$A$2:$A$51</cx:f>
        <cx:lvl ptCount="50">
          <cx:pt idx="0">2022</cx:pt>
          <cx:pt idx="1">2023</cx:pt>
          <cx:pt idx="2">2024</cx:pt>
          <cx:pt idx="3"/>
          <cx:pt idx="4"/>
          <cx:pt idx="5"/>
          <cx:pt idx="6"/>
          <cx:pt idx="7"/>
          <cx:pt idx="8"/>
          <cx:pt idx="9"/>
          <cx:pt idx="10"/>
          <cx:pt idx="11"/>
          <cx:pt idx="12"/>
          <cx:pt idx="13"/>
          <cx:pt idx="14"/>
          <cx:pt idx="15"/>
          <cx:pt idx="16"/>
          <cx:pt idx="17"/>
          <cx:pt idx="18"/>
          <cx:pt idx="19"/>
          <cx:pt idx="20"/>
          <cx:pt idx="21"/>
          <cx:pt idx="22"/>
          <cx:pt idx="23"/>
          <cx:pt idx="24"/>
          <cx:pt idx="25"/>
          <cx:pt idx="26"/>
          <cx:pt idx="27"/>
          <cx:pt idx="28"/>
          <cx:pt idx="29"/>
          <cx:pt idx="30"/>
          <cx:pt idx="31"/>
          <cx:pt idx="32"/>
          <cx:pt idx="33"/>
          <cx:pt idx="34"/>
          <cx:pt idx="35"/>
          <cx:pt idx="36"/>
          <cx:pt idx="37"/>
          <cx:pt idx="38"/>
          <cx:pt idx="39"/>
          <cx:pt idx="40"/>
          <cx:pt idx="41"/>
          <cx:pt idx="42"/>
          <cx:pt idx="43"/>
          <cx:pt idx="44"/>
          <cx:pt idx="45"/>
          <cx:pt idx="46"/>
          <cx:pt idx="47"/>
          <cx:pt idx="48"/>
          <cx:pt idx="49"/>
        </cx:lvl>
      </cx:strDim>
      <cx:numDim type="val">
        <cx:f>Лист1!$B$2:$B$51</cx:f>
        <cx:lvl ptCount="50" formatCode="Основной">
          <cx:pt idx="0">15747</cx:pt>
          <cx:pt idx="1">19147</cx:pt>
          <cx:pt idx="2">20671</cx:pt>
        </cx:lvl>
      </cx:numDim>
    </cx:data>
  </cx:chartData>
  <cx:chart>
    <cx:title pos="t" align="ctr" overlay="0">
      <cx:tx>
        <cx:txData>
          <cx:v>Динамика количества участников ГИА – 9 по географии за 2022 – 2024 гг.</cx:v>
        </cx:txData>
      </cx:tx>
      <cx:txPr>
        <a:bodyPr spcFirstLastPara="1" vertOverflow="ellipsis" horzOverflow="overflow" wrap="square" lIns="0" tIns="0" rIns="0" bIns="0" anchor="ctr" anchorCtr="1"/>
        <a:lstStyle/>
        <a:p>
          <a:pPr algn="ctr" rtl="0">
            <a:defRPr/>
          </a:pPr>
          <a:r>
            <a:rPr lang="ru-RU" sz="1862" b="0" i="0" u="none" strike="noStrike" baseline="0" dirty="0">
              <a:solidFill>
                <a:prstClr val="black">
                  <a:lumMod val="65000"/>
                  <a:lumOff val="35000"/>
                </a:prstClr>
              </a:solidFill>
              <a:latin typeface="Calibri" panose="020F0502020204030204"/>
            </a:rPr>
            <a:t>Динамика количества участников ГИА – 9 по географии за 2022 – 2024 гг.</a:t>
          </a:r>
        </a:p>
      </cx:txPr>
    </cx:title>
    <cx:plotArea>
      <cx:plotAreaRegion>
        <cx:series layoutId="clusteredColumn" uniqueId="{A10ACEBB-4E67-4A4E-BECF-389A21E23534}">
          <cx:tx>
            <cx:txData>
              <cx:f>Лист1!$B$1</cx:f>
              <cx:v>Количество участников</cx:v>
            </cx:txData>
          </cx:tx>
          <cx:dataId val="0"/>
          <cx:layoutPr>
            <cx:aggregation/>
          </cx:layoutPr>
          <cx:axisId val="1"/>
        </cx:series>
        <cx:series layoutId="paretoLine" ownerIdx="0" uniqueId="{91ED7E47-4529-4FFB-8CE5-8FDBEE98606B}">
          <cx:axisId val="2"/>
        </cx:series>
      </cx:plotAreaRegion>
      <cx:axis id="0">
        <cx:catScaling gapWidth="0"/>
        <cx:tickLabels/>
      </cx:axis>
      <cx:axis id="1">
        <cx:valScaling/>
        <cx:majorGridlines/>
        <cx:tickLabels/>
      </cx:axis>
      <cx:axis id="2">
        <cx:valScaling max="1" min="0"/>
        <cx:units unit="percentage"/>
        <cx:tickLabels/>
      </cx:axis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6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4816-3D50-46C7-AC65-7C9A8D29B459}" type="datetimeFigureOut">
              <a:rPr lang="ru-RU" smtClean="0"/>
              <a:t>27.10.2024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DB59-F8E1-482E-85A3-FB81419485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2248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4816-3D50-46C7-AC65-7C9A8D29B459}" type="datetimeFigureOut">
              <a:rPr lang="ru-RU" smtClean="0"/>
              <a:t>27.10.2024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DB59-F8E1-482E-85A3-FB81419485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2665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4816-3D50-46C7-AC65-7C9A8D29B459}" type="datetimeFigureOut">
              <a:rPr lang="ru-RU" smtClean="0"/>
              <a:t>27.10.2024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DB59-F8E1-482E-85A3-FB81419485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3880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4816-3D50-46C7-AC65-7C9A8D29B459}" type="datetimeFigureOut">
              <a:rPr lang="ru-RU" smtClean="0"/>
              <a:t>27.10.2024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DB59-F8E1-482E-85A3-FB81419485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309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4816-3D50-46C7-AC65-7C9A8D29B459}" type="datetimeFigureOut">
              <a:rPr lang="ru-RU" smtClean="0"/>
              <a:t>27.10.2024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DB59-F8E1-482E-85A3-FB81419485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2789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4816-3D50-46C7-AC65-7C9A8D29B459}" type="datetimeFigureOut">
              <a:rPr lang="ru-RU" smtClean="0"/>
              <a:t>27.10.2024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DB59-F8E1-482E-85A3-FB81419485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3825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4816-3D50-46C7-AC65-7C9A8D29B459}" type="datetimeFigureOut">
              <a:rPr lang="ru-RU" smtClean="0"/>
              <a:t>27.10.2024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DB59-F8E1-482E-85A3-FB81419485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8080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4816-3D50-46C7-AC65-7C9A8D29B459}" type="datetimeFigureOut">
              <a:rPr lang="ru-RU" smtClean="0"/>
              <a:t>27.10.2024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DB59-F8E1-482E-85A3-FB81419485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9574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4816-3D50-46C7-AC65-7C9A8D29B459}" type="datetimeFigureOut">
              <a:rPr lang="ru-RU" smtClean="0"/>
              <a:t>27.10.2024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DB59-F8E1-482E-85A3-FB81419485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179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4816-3D50-46C7-AC65-7C9A8D29B459}" type="datetimeFigureOut">
              <a:rPr lang="ru-RU" smtClean="0"/>
              <a:t>27.10.2024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DB59-F8E1-482E-85A3-FB81419485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0718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4816-3D50-46C7-AC65-7C9A8D29B459}" type="datetimeFigureOut">
              <a:rPr lang="ru-RU" smtClean="0"/>
              <a:t>27.10.2024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DB59-F8E1-482E-85A3-FB81419485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6413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ED4816-3D50-46C7-AC65-7C9A8D29B459}" type="datetimeFigureOut">
              <a:rPr lang="ru-RU" smtClean="0"/>
              <a:t>27.10.2024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02DB59-F8E1-482E-85A3-FB81419485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1249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Анализ результатов внешних оценочных процедур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305800" y="4529138"/>
            <a:ext cx="3225800" cy="1655762"/>
          </a:xfrm>
        </p:spPr>
        <p:txBody>
          <a:bodyPr/>
          <a:lstStyle/>
          <a:p>
            <a:pPr algn="r"/>
            <a:r>
              <a:rPr lang="ru-RU" dirty="0" err="1"/>
              <a:t>Войнов</a:t>
            </a:r>
            <a:r>
              <a:rPr lang="ru-RU" dirty="0"/>
              <a:t> Александр Игоревич</a:t>
            </a:r>
          </a:p>
          <a:p>
            <a:pPr algn="r"/>
            <a:r>
              <a:rPr lang="ru-RU" dirty="0"/>
              <a:t>МАОУ «Лицей №21»</a:t>
            </a:r>
          </a:p>
        </p:txBody>
      </p:sp>
    </p:spTree>
    <p:extLst>
      <p:ext uri="{BB962C8B-B14F-4D97-AF65-F5344CB8AC3E}">
        <p14:creationId xmlns:p14="http://schemas.microsoft.com/office/powerpoint/2010/main" val="9976413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9D36F3-A5D2-397B-7B42-E71EA44AE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Количество участников ГИА – 9 в динамике за 3 года</a:t>
            </a:r>
          </a:p>
        </p:txBody>
      </p:sp>
      <p:graphicFrame>
        <p:nvGraphicFramePr>
          <p:cNvPr id="9" name="Объект 8">
            <a:extLst>
              <a:ext uri="{FF2B5EF4-FFF2-40B4-BE49-F238E27FC236}">
                <a16:creationId xmlns:a16="http://schemas.microsoft.com/office/drawing/2014/main" id="{8736FB0F-2C30-9854-00E0-5931B630C8D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7715518"/>
              </p:ext>
            </p:extLst>
          </p:nvPr>
        </p:nvGraphicFramePr>
        <p:xfrm>
          <a:off x="598503" y="1914963"/>
          <a:ext cx="10515597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560017279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3974074037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42931443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4393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15747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19147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20671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0139975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cx1="http://schemas.microsoft.com/office/drawing/2015/9/8/chartex" Requires="cx1">
          <p:graphicFrame>
            <p:nvGraphicFramePr>
              <p:cNvPr id="12" name="Диаграмма 11">
                <a:extLst>
                  <a:ext uri="{FF2B5EF4-FFF2-40B4-BE49-F238E27FC236}">
                    <a16:creationId xmlns:a16="http://schemas.microsoft.com/office/drawing/2014/main" id="{F6791875-AA81-9CE0-8729-E29C7DFD491B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2487004556"/>
                  </p:ext>
                </p:extLst>
              </p:nvPr>
            </p:nvGraphicFramePr>
            <p:xfrm>
              <a:off x="958788" y="2880918"/>
              <a:ext cx="9201212" cy="3257415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12" name="Диаграмма 11">
                <a:extLst>
                  <a:ext uri="{FF2B5EF4-FFF2-40B4-BE49-F238E27FC236}">
                    <a16:creationId xmlns:a16="http://schemas.microsoft.com/office/drawing/2014/main" id="{F6791875-AA81-9CE0-8729-E29C7DFD491B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58788" y="2880918"/>
                <a:ext cx="9201212" cy="3257415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021133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F82CE04-1F6C-458D-DDE5-4468C54F3C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3E890C2-D2EB-2946-9E11-EDE2FE6FE3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436" y="355108"/>
            <a:ext cx="11475314" cy="5948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29741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D1447D-90A0-30A5-11FB-D5D9BE264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Динамика результатов по предмету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12A5A3D0-AC88-A860-DD1B-C24AC39F5A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118967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935050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981DCD7-901E-421E-4D60-8F37E37EAA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988" y="664448"/>
            <a:ext cx="10825839" cy="5070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19674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905A2A8-22DA-486D-A762-A989C4A94F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678" y="486896"/>
            <a:ext cx="11343222" cy="5461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36128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4900" y="2701925"/>
            <a:ext cx="10515600" cy="1325563"/>
          </a:xfrm>
        </p:spPr>
        <p:txBody>
          <a:bodyPr/>
          <a:lstStyle/>
          <a:p>
            <a:pPr algn="ctr"/>
            <a:r>
              <a:rPr lang="ru-RU" dirty="0"/>
              <a:t>Свердловская область. ЕГЭ</a:t>
            </a:r>
          </a:p>
        </p:txBody>
      </p:sp>
    </p:spTree>
    <p:extLst>
      <p:ext uri="{BB962C8B-B14F-4D97-AF65-F5344CB8AC3E}">
        <p14:creationId xmlns:p14="http://schemas.microsoft.com/office/powerpoint/2010/main" val="19380338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F0A5B5-F202-0FC0-E037-1F65D495F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6828"/>
          </a:xfrm>
        </p:spPr>
        <p:txBody>
          <a:bodyPr>
            <a:normAutofit/>
          </a:bodyPr>
          <a:lstStyle/>
          <a:p>
            <a:r>
              <a:rPr lang="ru-RU" sz="3200" dirty="0"/>
              <a:t>Количество участников ГИА – 11 в динамике за 3 года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E8150745-34FB-91C2-8005-E8360639E6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864839"/>
              </p:ext>
            </p:extLst>
          </p:nvPr>
        </p:nvGraphicFramePr>
        <p:xfrm>
          <a:off x="838200" y="1825625"/>
          <a:ext cx="10515597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1935837086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848101859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6283529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7998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319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393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420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3272118"/>
                  </a:ext>
                </a:extLst>
              </a:tr>
            </a:tbl>
          </a:graphicData>
        </a:graphic>
      </p:graphicFrame>
      <p:graphicFrame>
        <p:nvGraphicFramePr>
          <p:cNvPr id="10" name="Диаграмма 9">
            <a:extLst>
              <a:ext uri="{FF2B5EF4-FFF2-40B4-BE49-F238E27FC236}">
                <a16:creationId xmlns:a16="http://schemas.microsoft.com/office/drawing/2014/main" id="{DD0B41EB-5855-BBD3-1E1B-C513A1D842B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06514322"/>
              </p:ext>
            </p:extLst>
          </p:nvPr>
        </p:nvGraphicFramePr>
        <p:xfrm>
          <a:off x="1784412" y="2689934"/>
          <a:ext cx="8375588" cy="3448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222365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E5A4336-C6EF-AC5D-FFBC-8B504535E5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984" y="867072"/>
            <a:ext cx="11204849" cy="4850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2920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7F556021-3645-2FC1-7B4D-2C7E5C67CED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62256886"/>
              </p:ext>
            </p:extLst>
          </p:nvPr>
        </p:nvGraphicFramePr>
        <p:xfrm>
          <a:off x="852257" y="719666"/>
          <a:ext cx="10644326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194379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15358972-2EC3-9FD3-6919-5E9824B051A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07117513"/>
              </p:ext>
            </p:extLst>
          </p:nvPr>
        </p:nvGraphicFramePr>
        <p:xfrm>
          <a:off x="639192" y="363985"/>
          <a:ext cx="10830758" cy="58059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76063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0600" y="2740025"/>
            <a:ext cx="10515600" cy="1325563"/>
          </a:xfrm>
        </p:spPr>
        <p:txBody>
          <a:bodyPr/>
          <a:lstStyle/>
          <a:p>
            <a:pPr algn="ctr"/>
            <a:r>
              <a:rPr lang="ru-RU" dirty="0"/>
              <a:t>Артемовский городской округ</a:t>
            </a:r>
          </a:p>
        </p:txBody>
      </p:sp>
    </p:spTree>
    <p:extLst>
      <p:ext uri="{BB962C8B-B14F-4D97-AF65-F5344CB8AC3E}">
        <p14:creationId xmlns:p14="http://schemas.microsoft.com/office/powerpoint/2010/main" val="1030003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/>
              <a:t>Результаты ГИА – 9 в 2022 – 2024г. Число участников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874838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59144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Распределение участников по уровням освоения ООП ООО (География)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109596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18355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84475"/>
            <a:ext cx="10515600" cy="762586"/>
          </a:xfrm>
        </p:spPr>
        <p:txBody>
          <a:bodyPr>
            <a:noAutofit/>
          </a:bodyPr>
          <a:lstStyle/>
          <a:p>
            <a:r>
              <a:rPr lang="ru-RU" sz="3200" dirty="0"/>
              <a:t>ОО, продемонстрировавших самые низкие результаты ОГЭ по предмету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1387422"/>
              </p:ext>
            </p:extLst>
          </p:nvPr>
        </p:nvGraphicFramePr>
        <p:xfrm>
          <a:off x="838200" y="1992283"/>
          <a:ext cx="10515600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>
                  <a:extLst>
                    <a:ext uri="{9D8B030D-6E8A-4147-A177-3AD203B41FA5}">
                      <a16:colId xmlns:a16="http://schemas.microsoft.com/office/drawing/2014/main" val="2523125500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833655917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779204510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6536974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Название ОО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Доля участников, получивших отметку «2»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Доля участников, получивших отметки «4» и «5» (качество обучения)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Доля участников, полу-</a:t>
                      </a:r>
                      <a:r>
                        <a:rPr lang="ru-RU" dirty="0" err="1"/>
                        <a:t>чивших</a:t>
                      </a:r>
                      <a:r>
                        <a:rPr lang="ru-RU" dirty="0"/>
                        <a:t> отметки «3», «4» и «5» (уровень </a:t>
                      </a:r>
                      <a:r>
                        <a:rPr lang="ru-RU" dirty="0" err="1"/>
                        <a:t>обученности</a:t>
                      </a:r>
                      <a:r>
                        <a:rPr lang="ru-RU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025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Артемовский ГО</a:t>
                      </a:r>
                    </a:p>
                    <a:p>
                      <a:r>
                        <a:rPr lang="ru-RU" dirty="0"/>
                        <a:t>(20105) МБОУ «СОШ № 6»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33,33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66,67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25246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Артемовский ГО</a:t>
                      </a:r>
                    </a:p>
                    <a:p>
                      <a:r>
                        <a:rPr lang="ru-RU" dirty="0"/>
                        <a:t>(20102) МБОУ «СОШ № 2»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98396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Артемовский ГО 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(20112) МБОУ «СОШ № 16»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30,77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15,38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69,23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81844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9865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Показатели достижения предметных результатов ФГОС ООО по географии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9327014"/>
              </p:ext>
            </p:extLst>
          </p:nvPr>
        </p:nvGraphicFramePr>
        <p:xfrm>
          <a:off x="838200" y="1825623"/>
          <a:ext cx="10515600" cy="41592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7800">
                  <a:extLst>
                    <a:ext uri="{9D8B030D-6E8A-4147-A177-3AD203B41FA5}">
                      <a16:colId xmlns:a16="http://schemas.microsoft.com/office/drawing/2014/main" val="2375129662"/>
                    </a:ext>
                  </a:extLst>
                </a:gridCol>
                <a:gridCol w="3332872">
                  <a:extLst>
                    <a:ext uri="{9D8B030D-6E8A-4147-A177-3AD203B41FA5}">
                      <a16:colId xmlns:a16="http://schemas.microsoft.com/office/drawing/2014/main" val="2563234964"/>
                    </a:ext>
                  </a:extLst>
                </a:gridCol>
                <a:gridCol w="4464928">
                  <a:extLst>
                    <a:ext uri="{9D8B030D-6E8A-4147-A177-3AD203B41FA5}">
                      <a16:colId xmlns:a16="http://schemas.microsoft.com/office/drawing/2014/main" val="3120518005"/>
                    </a:ext>
                  </a:extLst>
                </a:gridCol>
              </a:tblGrid>
              <a:tr h="79057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2022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2023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08120465"/>
                  </a:ext>
                </a:extLst>
              </a:tr>
              <a:tr h="1122892">
                <a:tc>
                  <a:txBody>
                    <a:bodyPr/>
                    <a:lstStyle/>
                    <a:p>
                      <a:r>
                        <a:rPr lang="ru-RU" dirty="0"/>
                        <a:t>Неудовлетворительный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5,23 %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17,2 %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05530777"/>
                  </a:ext>
                </a:extLst>
              </a:tr>
              <a:tr h="1122892">
                <a:tc>
                  <a:txBody>
                    <a:bodyPr/>
                    <a:lstStyle/>
                    <a:p>
                      <a:r>
                        <a:rPr lang="ru-RU" dirty="0"/>
                        <a:t>Базовый</a:t>
                      </a:r>
                    </a:p>
                    <a:p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78,48 %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77,2 %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37025667"/>
                  </a:ext>
                </a:extLst>
              </a:tr>
              <a:tr h="1122892">
                <a:tc>
                  <a:txBody>
                    <a:bodyPr/>
                    <a:lstStyle/>
                    <a:p>
                      <a:r>
                        <a:rPr lang="ru-RU" dirty="0"/>
                        <a:t>Высокий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16,28 %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5,6 %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524467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00977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Результаты ГИА – 11 в 2021 - 2023г. Число участников</a:t>
            </a:r>
          </a:p>
        </p:txBody>
      </p:sp>
      <p:graphicFrame>
        <p:nvGraphicFramePr>
          <p:cNvPr id="4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945684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024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3025FE-3FEC-9FB1-105B-9FD87B5B1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/>
              <a:t>ОО, продемонстрировавших самые высокие результаты ЕГЭ по предмету</a:t>
            </a: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1B06DFA7-16AF-8525-3AD2-9561576B52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2214895"/>
              </p:ext>
            </p:extLst>
          </p:nvPr>
        </p:nvGraphicFramePr>
        <p:xfrm>
          <a:off x="838200" y="1825625"/>
          <a:ext cx="10515600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9085">
                  <a:extLst>
                    <a:ext uri="{9D8B030D-6E8A-4147-A177-3AD203B41FA5}">
                      <a16:colId xmlns:a16="http://schemas.microsoft.com/office/drawing/2014/main" val="2955427552"/>
                    </a:ext>
                  </a:extLst>
                </a:gridCol>
                <a:gridCol w="1393795">
                  <a:extLst>
                    <a:ext uri="{9D8B030D-6E8A-4147-A177-3AD203B41FA5}">
                      <a16:colId xmlns:a16="http://schemas.microsoft.com/office/drawing/2014/main" val="3448568251"/>
                    </a:ext>
                  </a:extLst>
                </a:gridCol>
                <a:gridCol w="1674920">
                  <a:extLst>
                    <a:ext uri="{9D8B030D-6E8A-4147-A177-3AD203B41FA5}">
                      <a16:colId xmlns:a16="http://schemas.microsoft.com/office/drawing/2014/main" val="2535809350"/>
                    </a:ext>
                  </a:extLst>
                </a:gridCol>
                <a:gridCol w="1698594">
                  <a:extLst>
                    <a:ext uri="{9D8B030D-6E8A-4147-A177-3AD203B41FA5}">
                      <a16:colId xmlns:a16="http://schemas.microsoft.com/office/drawing/2014/main" val="3706404915"/>
                    </a:ext>
                  </a:extLst>
                </a:gridCol>
                <a:gridCol w="1806606">
                  <a:extLst>
                    <a:ext uri="{9D8B030D-6E8A-4147-A177-3AD203B41FA5}">
                      <a16:colId xmlns:a16="http://schemas.microsoft.com/office/drawing/2014/main" val="3413639079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5595495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Название ОО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Количество ВТГ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от 81 до 100 баллов </a:t>
                      </a:r>
                      <a:r>
                        <a:rPr lang="ru-RU" sz="11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от 61 до 80 баллов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От минимального балла до 60 баллов </a:t>
                      </a:r>
                      <a:r>
                        <a:rPr lang="ru-RU" sz="11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ниже минимального 	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5065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МАОУ «СОШ № 8», (020107) Артемовский ГО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31,58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52,63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15,79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7801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МАОУ СОШ № 56, (020117) Артемовский ГО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30,77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46,15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23,08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552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МАОУ «СОШ № 1», (020101) Артемовский ГО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20884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12533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1700" y="2574925"/>
            <a:ext cx="10515600" cy="1325563"/>
          </a:xfrm>
        </p:spPr>
        <p:txBody>
          <a:bodyPr/>
          <a:lstStyle/>
          <a:p>
            <a:pPr algn="ctr"/>
            <a:r>
              <a:rPr lang="ru-RU" dirty="0"/>
              <a:t>Свердловская область. ОГЭ</a:t>
            </a:r>
          </a:p>
        </p:txBody>
      </p:sp>
    </p:spTree>
    <p:extLst>
      <p:ext uri="{BB962C8B-B14F-4D97-AF65-F5344CB8AC3E}">
        <p14:creationId xmlns:p14="http://schemas.microsoft.com/office/powerpoint/2010/main" val="22014737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471</TotalTime>
  <Words>346</Words>
  <Application>Microsoft Office PowerPoint</Application>
  <PresentationFormat>Широкоэкранный</PresentationFormat>
  <Paragraphs>89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Тема Office</vt:lpstr>
      <vt:lpstr>Анализ результатов внешних оценочных процедур</vt:lpstr>
      <vt:lpstr>Артемовский городской округ</vt:lpstr>
      <vt:lpstr>Результаты ГИА – 9 в 2022 – 2024г. Число участников</vt:lpstr>
      <vt:lpstr>Распределение участников по уровням освоения ООП ООО (География)</vt:lpstr>
      <vt:lpstr>ОО, продемонстрировавших самые низкие результаты ОГЭ по предмету</vt:lpstr>
      <vt:lpstr>Показатели достижения предметных результатов ФГОС ООО по географии</vt:lpstr>
      <vt:lpstr>Результаты ГИА – 11 в 2021 - 2023г. Число участников</vt:lpstr>
      <vt:lpstr>ОО, продемонстрировавших самые высокие результаты ЕГЭ по предмету</vt:lpstr>
      <vt:lpstr>Свердловская область. ОГЭ</vt:lpstr>
      <vt:lpstr>Количество участников ГИА – 9 в динамике за 3 года</vt:lpstr>
      <vt:lpstr>Презентация PowerPoint</vt:lpstr>
      <vt:lpstr>Динамика результатов по предмету</vt:lpstr>
      <vt:lpstr>Презентация PowerPoint</vt:lpstr>
      <vt:lpstr>Презентация PowerPoint</vt:lpstr>
      <vt:lpstr>Свердловская область. ЕГЭ</vt:lpstr>
      <vt:lpstr>Количество участников ГИА – 11 в динамике за 3 года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результатов внешних оценочных процедур</dc:title>
  <dc:creator>User</dc:creator>
  <cp:lastModifiedBy>Voynov Alexander</cp:lastModifiedBy>
  <cp:revision>30</cp:revision>
  <dcterms:created xsi:type="dcterms:W3CDTF">2023-11-01T04:31:29Z</dcterms:created>
  <dcterms:modified xsi:type="dcterms:W3CDTF">2024-10-27T09:14:30Z</dcterms:modified>
</cp:coreProperties>
</file>