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Ex1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71" r:id="rId6"/>
    <p:sldId id="260" r:id="rId7"/>
    <p:sldId id="261" r:id="rId8"/>
    <p:sldId id="283" r:id="rId9"/>
    <p:sldId id="267" r:id="rId10"/>
    <p:sldId id="280" r:id="rId11"/>
    <p:sldId id="268" r:id="rId12"/>
    <p:sldId id="281" r:id="rId13"/>
    <p:sldId id="269" r:id="rId14"/>
    <p:sldId id="270" r:id="rId15"/>
    <p:sldId id="272" r:id="rId16"/>
    <p:sldId id="282" r:id="rId17"/>
    <p:sldId id="273" r:id="rId18"/>
    <p:sldId id="277" r:id="rId19"/>
    <p:sldId id="27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172</c:v>
                </c:pt>
                <c:pt idx="1">
                  <c:v>215</c:v>
                </c:pt>
                <c:pt idx="2">
                  <c:v>239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92-43A7-9686-DBE06DB39FF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9276464"/>
        <c:axId val="129277712"/>
      </c:barChart>
      <c:catAx>
        <c:axId val="12927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277712"/>
        <c:crosses val="autoZero"/>
        <c:auto val="1"/>
        <c:lblAlgn val="ctr"/>
        <c:lblOffset val="100"/>
        <c:noMultiLvlLbl val="0"/>
      </c:catAx>
      <c:valAx>
        <c:axId val="129277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276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от общего числа участников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Неудовлетворительный</c:v>
                </c:pt>
                <c:pt idx="1">
                  <c:v>Базовый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14.23</c:v>
                </c:pt>
                <c:pt idx="1">
                  <c:v>43.1</c:v>
                </c:pt>
                <c:pt idx="2">
                  <c:v>42.68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E1-4BFD-85C7-F9FA4E1F48C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6400128"/>
        <c:axId val="126400544"/>
      </c:barChart>
      <c:catAx>
        <c:axId val="12640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6400544"/>
        <c:crosses val="autoZero"/>
        <c:auto val="1"/>
        <c:lblAlgn val="ctr"/>
        <c:lblOffset val="100"/>
        <c:noMultiLvlLbl val="0"/>
      </c:catAx>
      <c:valAx>
        <c:axId val="126400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6400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8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68-4CAD-B722-F48789594F7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9276464"/>
        <c:axId val="129277712"/>
      </c:barChart>
      <c:catAx>
        <c:axId val="12927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277712"/>
        <c:crosses val="autoZero"/>
        <c:auto val="1"/>
        <c:lblAlgn val="ctr"/>
        <c:lblOffset val="100"/>
        <c:noMultiLvlLbl val="0"/>
      </c:catAx>
      <c:valAx>
        <c:axId val="129277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276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Динамика</a:t>
            </a:r>
            <a:r>
              <a:rPr lang="ru-RU" baseline="0" dirty="0"/>
              <a:t> результатов ГИА – 9 за 2022 – 2024 гг.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5.2</c:v>
                </c:pt>
                <c:pt idx="1">
                  <c:v>34.92</c:v>
                </c:pt>
                <c:pt idx="2">
                  <c:v>44.19</c:v>
                </c:pt>
                <c:pt idx="3">
                  <c:v>16.21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1E-4C15-88FC-F60D296F6E3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11.05</c:v>
                </c:pt>
                <c:pt idx="1">
                  <c:v>40.49</c:v>
                </c:pt>
                <c:pt idx="2">
                  <c:v>36.99</c:v>
                </c:pt>
                <c:pt idx="3">
                  <c:v>11.51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1E-4C15-88FC-F60D296F6E3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9.5299999999999994</c:v>
                </c:pt>
                <c:pt idx="1">
                  <c:v>38.83</c:v>
                </c:pt>
                <c:pt idx="2">
                  <c:v>37.950000000000003</c:v>
                </c:pt>
                <c:pt idx="3">
                  <c:v>14.4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1E-4C15-88FC-F60D296F6E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508976"/>
        <c:axId val="214508272"/>
      </c:barChart>
      <c:catAx>
        <c:axId val="21450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4508272"/>
        <c:crosses val="autoZero"/>
        <c:auto val="1"/>
        <c:lblAlgn val="ctr"/>
        <c:lblOffset val="100"/>
        <c:noMultiLvlLbl val="0"/>
      </c:catAx>
      <c:valAx>
        <c:axId val="214508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4508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49E-4579-857F-14018A69E1A1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49E-4579-857F-14018A69E1A1}"/>
              </c:ext>
            </c:extLst>
          </c:dPt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319</c:v>
                </c:pt>
                <c:pt idx="1">
                  <c:v>393</c:v>
                </c:pt>
                <c:pt idx="2">
                  <c:v>420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9E-4579-857F-14018A69E1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322512"/>
        <c:axId val="132318992"/>
      </c:barChart>
      <c:catAx>
        <c:axId val="132322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318992"/>
        <c:crosses val="autoZero"/>
        <c:auto val="1"/>
        <c:lblAlgn val="ctr"/>
        <c:lblOffset val="100"/>
        <c:noMultiLvlLbl val="0"/>
      </c:catAx>
      <c:valAx>
        <c:axId val="13231899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2322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/>
              <a:t>Динамика неуспешных результатов за 2022 – 2024 гг.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0118859568938419"/>
          <c:y val="0.10014843133929434"/>
          <c:w val="0.7880344889850236"/>
          <c:h val="0.770545228189885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Доля неуспешных результатов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B2-4893-92C7-4560C4E9FF5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Доля неуспешных результатов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6.43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B2-4893-92C7-4560C4E9FF5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Доля неуспешных результатов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B2-4893-92C7-4560C4E9FF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3612312"/>
        <c:axId val="493615832"/>
      </c:barChart>
      <c:catAx>
        <c:axId val="493612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3615832"/>
        <c:crosses val="autoZero"/>
        <c:auto val="1"/>
        <c:lblAlgn val="ctr"/>
        <c:lblOffset val="100"/>
        <c:noMultiLvlLbl val="0"/>
      </c:catAx>
      <c:valAx>
        <c:axId val="493615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3612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высокобалльных результатов </a:t>
            </a:r>
          </a:p>
          <a:p>
            <a:pPr>
              <a:defRPr/>
            </a:pPr>
            <a:r>
              <a:rPr lang="ru-RU"/>
              <a:t>ГИА – 11 за 2022 – 2024 гг.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0AC-4409-8926-8010C5977FC9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0AC-4409-8926-8010C5977FC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Лист1!$A$1:$A$3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Лист1!$B$1:$B$3</c:f>
              <c:numCache>
                <c:formatCode>General</c:formatCode>
                <c:ptCount val="3"/>
                <c:pt idx="0">
                  <c:v>4.82</c:v>
                </c:pt>
                <c:pt idx="1">
                  <c:v>3.57</c:v>
                </c:pt>
                <c:pt idx="2">
                  <c:v>8.11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AC-4409-8926-8010C5977F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9090672"/>
        <c:axId val="529091024"/>
      </c:barChart>
      <c:catAx>
        <c:axId val="52909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29091024"/>
        <c:crosses val="autoZero"/>
        <c:auto val="1"/>
        <c:lblAlgn val="ctr"/>
        <c:lblOffset val="100"/>
        <c:noMultiLvlLbl val="0"/>
      </c:catAx>
      <c:valAx>
        <c:axId val="52909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29090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ru-RU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Лист1!$A$2:$A$51</cx:f>
        <cx:lvl ptCount="50">
          <cx:pt idx="0">2022</cx:pt>
          <cx:pt idx="1">2023</cx:pt>
          <cx:pt idx="2">2024</cx:pt>
          <cx:pt idx="3"/>
          <cx:pt idx="4"/>
          <cx:pt idx="5"/>
          <cx:pt idx="6"/>
          <cx:pt idx="7"/>
          <cx:pt idx="8"/>
          <cx:pt idx="9"/>
          <cx:pt idx="10"/>
          <cx:pt idx="11"/>
          <cx:pt idx="12"/>
          <cx:pt idx="13"/>
          <cx:pt idx="14"/>
          <cx:pt idx="15"/>
          <cx:pt idx="16"/>
          <cx:pt idx="17"/>
          <cx:pt idx="18"/>
          <cx:pt idx="19"/>
          <cx:pt idx="20"/>
          <cx:pt idx="21"/>
          <cx:pt idx="22"/>
          <cx:pt idx="23"/>
          <cx:pt idx="24"/>
          <cx:pt idx="25"/>
          <cx:pt idx="26"/>
          <cx:pt idx="27"/>
          <cx:pt idx="28"/>
          <cx:pt idx="29"/>
          <cx:pt idx="30"/>
          <cx:pt idx="31"/>
          <cx:pt idx="32"/>
          <cx:pt idx="33"/>
          <cx:pt idx="34"/>
          <cx:pt idx="35"/>
          <cx:pt idx="36"/>
          <cx:pt idx="37"/>
          <cx:pt idx="38"/>
          <cx:pt idx="39"/>
          <cx:pt idx="40"/>
          <cx:pt idx="41"/>
          <cx:pt idx="42"/>
          <cx:pt idx="43"/>
          <cx:pt idx="44"/>
          <cx:pt idx="45"/>
          <cx:pt idx="46"/>
          <cx:pt idx="47"/>
          <cx:pt idx="48"/>
          <cx:pt idx="49"/>
        </cx:lvl>
      </cx:strDim>
      <cx:numDim type="val">
        <cx:f>Лист1!$B$2:$B$51</cx:f>
        <cx:lvl ptCount="50" formatCode="Основной">
          <cx:pt idx="0">15747</cx:pt>
          <cx:pt idx="1">19147</cx:pt>
          <cx:pt idx="2">20671</cx:pt>
        </cx:lvl>
      </cx:numDim>
    </cx:data>
  </cx:chartData>
  <cx:chart>
    <cx:title pos="t" align="ctr" overlay="0">
      <cx:tx>
        <cx:txData>
          <cx:v>Динамика количества участников ГИА – 9 по географии за 2022 – 2024 гг.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ru-RU" sz="1862" b="0" i="0" u="none" strike="noStrike" baseline="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rPr>
            <a:t>Динамика количества участников ГИА – 9 по географии за 2022 – 2024 гг.</a:t>
          </a:r>
        </a:p>
      </cx:txPr>
    </cx:title>
    <cx:plotArea>
      <cx:plotAreaRegion>
        <cx:series layoutId="clusteredColumn" uniqueId="{A10ACEBB-4E67-4A4E-BECF-389A21E23534}">
          <cx:tx>
            <cx:txData>
              <cx:f>Лист1!$B$1</cx:f>
              <cx:v>Количество участников</cx:v>
            </cx:txData>
          </cx:tx>
          <cx:dataId val="0"/>
          <cx:layoutPr>
            <cx:aggregation/>
          </cx:layoutPr>
          <cx:axisId val="1"/>
        </cx:series>
        <cx:series layoutId="paretoLine" ownerIdx="0" uniqueId="{91ED7E47-4529-4FFB-8CE5-8FDBEE98606B}">
          <cx:axisId val="2"/>
        </cx:series>
      </cx:plotAreaRegion>
      <cx:axis id="0">
        <cx:catScaling gapWidth="0"/>
        <cx:tickLabels/>
      </cx:axis>
      <cx:axis id="1">
        <cx:valScaling/>
        <cx:majorGridlines/>
        <cx:tickLabels/>
      </cx:axis>
      <cx:axis id="2">
        <cx:valScaling max="1" min="0"/>
        <cx:units unit="percentage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248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665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880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309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789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825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8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57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179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71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4816-3D50-46C7-AC65-7C9A8D29B459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41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D4816-3D50-46C7-AC65-7C9A8D29B459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2DB59-F8E1-482E-85A3-FB8141948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249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Анализ результатов внешних оценочных процедур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05800" y="4529138"/>
            <a:ext cx="3225800" cy="1655762"/>
          </a:xfrm>
        </p:spPr>
        <p:txBody>
          <a:bodyPr/>
          <a:lstStyle/>
          <a:p>
            <a:pPr algn="r"/>
            <a:r>
              <a:rPr lang="ru-RU" dirty="0" err="1"/>
              <a:t>Войнов</a:t>
            </a:r>
            <a:r>
              <a:rPr lang="ru-RU" dirty="0"/>
              <a:t> Александр Игоревич</a:t>
            </a:r>
          </a:p>
          <a:p>
            <a:pPr algn="r"/>
            <a:r>
              <a:rPr lang="ru-RU" dirty="0"/>
              <a:t>МАОУ «Лицей №21»</a:t>
            </a:r>
          </a:p>
        </p:txBody>
      </p:sp>
    </p:spTree>
    <p:extLst>
      <p:ext uri="{BB962C8B-B14F-4D97-AF65-F5344CB8AC3E}">
        <p14:creationId xmlns:p14="http://schemas.microsoft.com/office/powerpoint/2010/main" val="997641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9D36F3-A5D2-397B-7B42-E71EA44AE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Количество участников ГИА – 9 в динамике за 3 года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8736FB0F-2C30-9854-00E0-5931B630C8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7715518"/>
              </p:ext>
            </p:extLst>
          </p:nvPr>
        </p:nvGraphicFramePr>
        <p:xfrm>
          <a:off x="598503" y="1914963"/>
          <a:ext cx="10515597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56001727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97407403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293144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39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15747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19147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20671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0139975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12" name="Диаграмма 11">
                <a:extLst>
                  <a:ext uri="{FF2B5EF4-FFF2-40B4-BE49-F238E27FC236}">
                    <a16:creationId xmlns:a16="http://schemas.microsoft.com/office/drawing/2014/main" id="{F6791875-AA81-9CE0-8729-E29C7DFD491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487004556"/>
                  </p:ext>
                </p:extLst>
              </p:nvPr>
            </p:nvGraphicFramePr>
            <p:xfrm>
              <a:off x="958788" y="2880918"/>
              <a:ext cx="9201212" cy="325741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12" name="Диаграмма 11">
                <a:extLst>
                  <a:ext uri="{FF2B5EF4-FFF2-40B4-BE49-F238E27FC236}">
                    <a16:creationId xmlns:a16="http://schemas.microsoft.com/office/drawing/2014/main" id="{F6791875-AA81-9CE0-8729-E29C7DFD491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8788" y="2880918"/>
                <a:ext cx="9201212" cy="325741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02113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82CE04-1F6C-458D-DDE5-4468C54F3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E890C2-D2EB-2946-9E11-EDE2FE6FE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36" y="355108"/>
            <a:ext cx="11475314" cy="594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974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D1447D-90A0-30A5-11FB-D5D9BE264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Динамика результатов по предмету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2A5A3D0-AC88-A860-DD1B-C24AC39F5A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18967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3505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81DCD7-901E-421E-4D60-8F37E37EA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88" y="664448"/>
            <a:ext cx="10825839" cy="507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67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05A2A8-22DA-486D-A762-A989C4A94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78" y="486896"/>
            <a:ext cx="11343222" cy="54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612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2701925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Свердловская область. ЕГЭ</a:t>
            </a:r>
          </a:p>
        </p:txBody>
      </p:sp>
    </p:spTree>
    <p:extLst>
      <p:ext uri="{BB962C8B-B14F-4D97-AF65-F5344CB8AC3E}">
        <p14:creationId xmlns:p14="http://schemas.microsoft.com/office/powerpoint/2010/main" val="1938033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F0A5B5-F202-0FC0-E037-1F65D49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6828"/>
          </a:xfrm>
        </p:spPr>
        <p:txBody>
          <a:bodyPr>
            <a:normAutofit/>
          </a:bodyPr>
          <a:lstStyle/>
          <a:p>
            <a:r>
              <a:rPr lang="ru-RU" sz="3200" dirty="0"/>
              <a:t>Количество участников ГИА – 11 в динамике за 3 года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8150745-34FB-91C2-8005-E8360639E6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864839"/>
              </p:ext>
            </p:extLst>
          </p:nvPr>
        </p:nvGraphicFramePr>
        <p:xfrm>
          <a:off x="838200" y="1825625"/>
          <a:ext cx="10515597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93583708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84810185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6283529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998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3272118"/>
                  </a:ext>
                </a:extLst>
              </a:tr>
            </a:tbl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DD0B41EB-5855-BBD3-1E1B-C513A1D842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6514322"/>
              </p:ext>
            </p:extLst>
          </p:nvPr>
        </p:nvGraphicFramePr>
        <p:xfrm>
          <a:off x="1784412" y="2689934"/>
          <a:ext cx="8375588" cy="3448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2236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5A4336-C6EF-AC5D-FFBC-8B504535E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84" y="867072"/>
            <a:ext cx="11204849" cy="485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92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7F556021-3645-2FC1-7B4D-2C7E5C67C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2256886"/>
              </p:ext>
            </p:extLst>
          </p:nvPr>
        </p:nvGraphicFramePr>
        <p:xfrm>
          <a:off x="852257" y="719666"/>
          <a:ext cx="10644326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9437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15358972-2EC3-9FD3-6919-5E9824B051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7117513"/>
              </p:ext>
            </p:extLst>
          </p:nvPr>
        </p:nvGraphicFramePr>
        <p:xfrm>
          <a:off x="639192" y="363985"/>
          <a:ext cx="10830758" cy="5805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606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2740025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Артемовский городской округ</a:t>
            </a:r>
          </a:p>
        </p:txBody>
      </p:sp>
    </p:spTree>
    <p:extLst>
      <p:ext uri="{BB962C8B-B14F-4D97-AF65-F5344CB8AC3E}">
        <p14:creationId xmlns:p14="http://schemas.microsoft.com/office/powerpoint/2010/main" val="1030003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Результаты ГИА – 9 в 2022 – 2024г. Число участников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74838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9144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Распределение участников по уровням освоения ООП ООО (География)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10959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8355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4475"/>
            <a:ext cx="10515600" cy="762586"/>
          </a:xfrm>
        </p:spPr>
        <p:txBody>
          <a:bodyPr>
            <a:noAutofit/>
          </a:bodyPr>
          <a:lstStyle/>
          <a:p>
            <a:r>
              <a:rPr lang="ru-RU" sz="3200" dirty="0"/>
              <a:t>ОО, продемонстрировавших самые низкие результаты ОГЭ по предмету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1387422"/>
              </p:ext>
            </p:extLst>
          </p:nvPr>
        </p:nvGraphicFramePr>
        <p:xfrm>
          <a:off x="838200" y="1992283"/>
          <a:ext cx="105156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5231255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83365591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77920451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6536974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Название ОО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Доля участников, получивших отметку «2»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Доля участников, получивших отметки «4» и «5» (качество обучения)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Доля участников, полу-</a:t>
                      </a:r>
                      <a:r>
                        <a:rPr lang="ru-RU" dirty="0" err="1"/>
                        <a:t>чивших</a:t>
                      </a:r>
                      <a:r>
                        <a:rPr lang="ru-RU" dirty="0"/>
                        <a:t> отметки «3», «4» и «5» (уровень </a:t>
                      </a:r>
                      <a:r>
                        <a:rPr lang="ru-RU" dirty="0" err="1"/>
                        <a:t>обученности</a:t>
                      </a:r>
                      <a:r>
                        <a:rPr lang="ru-RU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025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Артемовский ГО</a:t>
                      </a:r>
                    </a:p>
                    <a:p>
                      <a:r>
                        <a:rPr lang="ru-RU" dirty="0"/>
                        <a:t>(20105) МБОУ «СОШ № 6»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33,33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66,67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524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Артемовский ГО</a:t>
                      </a:r>
                    </a:p>
                    <a:p>
                      <a:r>
                        <a:rPr lang="ru-RU" dirty="0"/>
                        <a:t>(20102) МБОУ «СОШ № 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839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Артемовский ГО 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(20112) МБОУ «СОШ № 16»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30,77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15,38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69,23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184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865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Показатели достижения предметных результатов ФГОС ООО по географии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9327014"/>
              </p:ext>
            </p:extLst>
          </p:nvPr>
        </p:nvGraphicFramePr>
        <p:xfrm>
          <a:off x="838200" y="1825623"/>
          <a:ext cx="10515600" cy="4159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2375129662"/>
                    </a:ext>
                  </a:extLst>
                </a:gridCol>
                <a:gridCol w="3332872">
                  <a:extLst>
                    <a:ext uri="{9D8B030D-6E8A-4147-A177-3AD203B41FA5}">
                      <a16:colId xmlns:a16="http://schemas.microsoft.com/office/drawing/2014/main" val="2563234964"/>
                    </a:ext>
                  </a:extLst>
                </a:gridCol>
                <a:gridCol w="4464928">
                  <a:extLst>
                    <a:ext uri="{9D8B030D-6E8A-4147-A177-3AD203B41FA5}">
                      <a16:colId xmlns:a16="http://schemas.microsoft.com/office/drawing/2014/main" val="3120518005"/>
                    </a:ext>
                  </a:extLst>
                </a:gridCol>
              </a:tblGrid>
              <a:tr h="7905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8120465"/>
                  </a:ext>
                </a:extLst>
              </a:tr>
              <a:tr h="1122892">
                <a:tc>
                  <a:txBody>
                    <a:bodyPr/>
                    <a:lstStyle/>
                    <a:p>
                      <a:r>
                        <a:rPr lang="ru-RU" dirty="0"/>
                        <a:t>Неудовлетворительный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5,23 %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17,2 %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5530777"/>
                  </a:ext>
                </a:extLst>
              </a:tr>
              <a:tr h="1122892">
                <a:tc>
                  <a:txBody>
                    <a:bodyPr/>
                    <a:lstStyle/>
                    <a:p>
                      <a:r>
                        <a:rPr lang="ru-RU" dirty="0"/>
                        <a:t>Базовый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78,48 %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77,2 %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025667"/>
                  </a:ext>
                </a:extLst>
              </a:tr>
              <a:tr h="1122892">
                <a:tc>
                  <a:txBody>
                    <a:bodyPr/>
                    <a:lstStyle/>
                    <a:p>
                      <a:r>
                        <a:rPr lang="ru-RU" dirty="0"/>
                        <a:t>Высокий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16,28 %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5,6 %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446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0097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ГИА – 11 в 2021 - 2023г. Число участников</a:t>
            </a:r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945684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24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3025FE-3FEC-9FB1-105B-9FD87B5B1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ОО, продемонстрировавших самые высокие результаты ЕГЭ по предмету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B06DFA7-16AF-8525-3AD2-9561576B52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2214895"/>
              </p:ext>
            </p:extLst>
          </p:nvPr>
        </p:nvGraphicFramePr>
        <p:xfrm>
          <a:off x="838200" y="1825625"/>
          <a:ext cx="105156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9085">
                  <a:extLst>
                    <a:ext uri="{9D8B030D-6E8A-4147-A177-3AD203B41FA5}">
                      <a16:colId xmlns:a16="http://schemas.microsoft.com/office/drawing/2014/main" val="2955427552"/>
                    </a:ext>
                  </a:extLst>
                </a:gridCol>
                <a:gridCol w="1393795">
                  <a:extLst>
                    <a:ext uri="{9D8B030D-6E8A-4147-A177-3AD203B41FA5}">
                      <a16:colId xmlns:a16="http://schemas.microsoft.com/office/drawing/2014/main" val="3448568251"/>
                    </a:ext>
                  </a:extLst>
                </a:gridCol>
                <a:gridCol w="1674920">
                  <a:extLst>
                    <a:ext uri="{9D8B030D-6E8A-4147-A177-3AD203B41FA5}">
                      <a16:colId xmlns:a16="http://schemas.microsoft.com/office/drawing/2014/main" val="2535809350"/>
                    </a:ext>
                  </a:extLst>
                </a:gridCol>
                <a:gridCol w="1698594">
                  <a:extLst>
                    <a:ext uri="{9D8B030D-6E8A-4147-A177-3AD203B41FA5}">
                      <a16:colId xmlns:a16="http://schemas.microsoft.com/office/drawing/2014/main" val="3706404915"/>
                    </a:ext>
                  </a:extLst>
                </a:gridCol>
                <a:gridCol w="1806606">
                  <a:extLst>
                    <a:ext uri="{9D8B030D-6E8A-4147-A177-3AD203B41FA5}">
                      <a16:colId xmlns:a16="http://schemas.microsoft.com/office/drawing/2014/main" val="3413639079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5595495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Название ОО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ВТГ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 81 до 100 баллов 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 61 до 80 баллов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 минимального балла до 60 баллов 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ниже минимального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065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МАОУ «СОШ № 8», (020107) Артемовский 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31,58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52,63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15,79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678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МАОУ СОШ № 56, (020117) Артемовский ГО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30,77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46,15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23,08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55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МАОУ «СОШ № 1», (020101) Артемовский ГО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088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253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2574925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Свердловская область. ОГЭ</a:t>
            </a:r>
          </a:p>
        </p:txBody>
      </p:sp>
    </p:spTree>
    <p:extLst>
      <p:ext uri="{BB962C8B-B14F-4D97-AF65-F5344CB8AC3E}">
        <p14:creationId xmlns:p14="http://schemas.microsoft.com/office/powerpoint/2010/main" val="22014737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346</Words>
  <Application>Microsoft Office PowerPoint</Application>
  <PresentationFormat>Широкоэкранный</PresentationFormat>
  <Paragraphs>89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Анализ результатов внешних оценочных процедур</vt:lpstr>
      <vt:lpstr>Артемовский городской округ</vt:lpstr>
      <vt:lpstr>Результаты ГИА – 9 в 2022 – 2024г. Число участников</vt:lpstr>
      <vt:lpstr>Распределение участников по уровням освоения ООП ООО (География)</vt:lpstr>
      <vt:lpstr>ОО, продемонстрировавших самые низкие результаты ОГЭ по предмету</vt:lpstr>
      <vt:lpstr>Показатели достижения предметных результатов ФГОС ООО по географии</vt:lpstr>
      <vt:lpstr>Результаты ГИА – 11 в 2021 - 2023г. Число участников</vt:lpstr>
      <vt:lpstr>ОО, продемонстрировавших самые высокие результаты ЕГЭ по предмету</vt:lpstr>
      <vt:lpstr>Свердловская область. ОГЭ</vt:lpstr>
      <vt:lpstr>Количество участников ГИА – 9 в динамике за 3 года</vt:lpstr>
      <vt:lpstr>Презентация PowerPoint</vt:lpstr>
      <vt:lpstr>Динамика результатов по предмету</vt:lpstr>
      <vt:lpstr>Презентация PowerPoint</vt:lpstr>
      <vt:lpstr>Презентация PowerPoint</vt:lpstr>
      <vt:lpstr>Свердловская область. ЕГЭ</vt:lpstr>
      <vt:lpstr>Количество участников ГИА – 11 в динамике за 3 года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результатов внешних оценочных процедур</dc:title>
  <dc:creator>User</dc:creator>
  <cp:lastModifiedBy>Voynov Alexander</cp:lastModifiedBy>
  <cp:revision>30</cp:revision>
  <dcterms:created xsi:type="dcterms:W3CDTF">2023-11-01T04:31:29Z</dcterms:created>
  <dcterms:modified xsi:type="dcterms:W3CDTF">2024-10-27T09:14:30Z</dcterms:modified>
</cp:coreProperties>
</file>