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0" r:id="rId4"/>
    <p:sldId id="258" r:id="rId5"/>
    <p:sldId id="264" r:id="rId6"/>
    <p:sldId id="265" r:id="rId7"/>
    <p:sldId id="266" r:id="rId8"/>
    <p:sldId id="267" r:id="rId9"/>
    <p:sldId id="268" r:id="rId10"/>
    <p:sldId id="260" r:id="rId11"/>
    <p:sldId id="26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68741-D691-405D-B85C-2E56B68163F8}" type="datetimeFigureOut">
              <a:rPr lang="ru-RU" smtClean="0"/>
              <a:t>03.04.2025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71A30-61EA-4CF4-9805-0E4A22412B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4353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68741-D691-405D-B85C-2E56B68163F8}" type="datetimeFigureOut">
              <a:rPr lang="ru-RU" smtClean="0"/>
              <a:t>03.04.2025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71A30-61EA-4CF4-9805-0E4A22412B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8108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68741-D691-405D-B85C-2E56B68163F8}" type="datetimeFigureOut">
              <a:rPr lang="ru-RU" smtClean="0"/>
              <a:t>03.04.2025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71A30-61EA-4CF4-9805-0E4A22412B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82964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68741-D691-405D-B85C-2E56B68163F8}" type="datetimeFigureOut">
              <a:rPr lang="ru-RU" smtClean="0"/>
              <a:t>03.04.2025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71A30-61EA-4CF4-9805-0E4A22412B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99782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Заголовок и текст в две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68741-D691-405D-B85C-2E56B68163F8}" type="datetimeFigureOut">
              <a:rPr lang="ru-RU" smtClean="0"/>
              <a:t>03.04.2025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71A30-61EA-4CF4-9805-0E4A22412B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38448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68741-D691-405D-B85C-2E56B68163F8}" type="datetimeFigureOut">
              <a:rPr lang="ru-RU" smtClean="0"/>
              <a:t>03.04.2025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71A30-61EA-4CF4-9805-0E4A22412B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917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68741-D691-405D-B85C-2E56B68163F8}" type="datetimeFigureOut">
              <a:rPr lang="ru-RU" smtClean="0"/>
              <a:t>03.04.2025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71A30-61EA-4CF4-9805-0E4A22412B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818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68741-D691-405D-B85C-2E56B68163F8}" type="datetimeFigureOut">
              <a:rPr lang="ru-RU" smtClean="0"/>
              <a:t>03.04.2025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71A30-61EA-4CF4-9805-0E4A22412B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3232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68741-D691-405D-B85C-2E56B68163F8}" type="datetimeFigureOut">
              <a:rPr lang="ru-RU" smtClean="0"/>
              <a:t>03.04.2025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71A30-61EA-4CF4-9805-0E4A22412B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6416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68741-D691-405D-B85C-2E56B68163F8}" type="datetimeFigureOut">
              <a:rPr lang="ru-RU" smtClean="0"/>
              <a:t>03.04.2025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71A30-61EA-4CF4-9805-0E4A22412B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6730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68741-D691-405D-B85C-2E56B68163F8}" type="datetimeFigureOut">
              <a:rPr lang="ru-RU" smtClean="0"/>
              <a:t>03.04.2025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71A30-61EA-4CF4-9805-0E4A22412B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7927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68741-D691-405D-B85C-2E56B68163F8}" type="datetimeFigureOut">
              <a:rPr lang="ru-RU" smtClean="0"/>
              <a:t>03.04.2025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71A30-61EA-4CF4-9805-0E4A22412B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0655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68741-D691-405D-B85C-2E56B68163F8}" type="datetimeFigureOut">
              <a:rPr lang="ru-RU" smtClean="0"/>
              <a:t>03.04.2025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71A30-61EA-4CF4-9805-0E4A22412B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2151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68741-D691-405D-B85C-2E56B68163F8}" type="datetimeFigureOut">
              <a:rPr lang="ru-RU" smtClean="0"/>
              <a:t>03.04.2025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71A30-61EA-4CF4-9805-0E4A22412B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3867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68741-D691-405D-B85C-2E56B68163F8}" type="datetimeFigureOut">
              <a:rPr lang="ru-RU" smtClean="0"/>
              <a:t>03.04.2025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C71A30-61EA-4CF4-9805-0E4A22412B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505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916832"/>
            <a:ext cx="7772400" cy="1470025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7030A0"/>
                </a:solidFill>
                <a:latin typeface="Arial"/>
              </a:rPr>
              <a:t>Декада космоса «Космодром-2025»</a:t>
            </a:r>
            <a:br>
              <a:rPr lang="ru-RU" sz="5400" b="1" dirty="0" smtClean="0">
                <a:solidFill>
                  <a:srgbClr val="7030A0"/>
                </a:solidFill>
                <a:latin typeface="Arial"/>
              </a:rPr>
            </a:br>
            <a:r>
              <a:rPr lang="ru-RU" sz="3200" b="1" dirty="0" smtClean="0">
                <a:latin typeface="Arial"/>
              </a:rPr>
              <a:t>(1 – 11 апреля 2025 г.)</a:t>
            </a:r>
            <a:endParaRPr lang="ru-RU" sz="3200" b="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04209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 thruBlk="1"/>
      </p:transition>
    </mc:Choice>
    <mc:Fallback xmlns="">
      <p:transition spd="slow">
        <p:fade thruBlk="1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  <a:latin typeface="+mn-lt"/>
              </a:rPr>
              <a:t>График проведения</a:t>
            </a:r>
            <a:endParaRPr lang="ru-RU" sz="3200" b="1" dirty="0">
              <a:solidFill>
                <a:srgbClr val="7030A0"/>
              </a:solidFill>
              <a:latin typeface="+mn-lt"/>
            </a:endParaRPr>
          </a:p>
        </p:txBody>
      </p:sp>
      <p:graphicFrame>
        <p:nvGraphicFramePr>
          <p:cNvPr id="4" name="Диаграмма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872957374"/>
              </p:ext>
            </p:extLst>
          </p:nvPr>
        </p:nvGraphicFramePr>
        <p:xfrm>
          <a:off x="683568" y="1340768"/>
          <a:ext cx="5715000" cy="401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3500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Этап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Даты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Ответственные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5000">
                <a:tc>
                  <a:txBody>
                    <a:bodyPr/>
                    <a:lstStyle/>
                    <a:p>
                      <a:r>
                        <a:rPr lang="ru-RU" dirty="0" smtClean="0"/>
                        <a:t>Фото-отчеты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Каждые 3 дня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Фотографы + </a:t>
                      </a:r>
                      <a:r>
                        <a:rPr lang="ru-RU" dirty="0" err="1" smtClean="0"/>
                        <a:t>кл</a:t>
                      </a:r>
                      <a:r>
                        <a:rPr lang="ru-RU" dirty="0" smtClean="0"/>
                        <a:t>. </a:t>
                      </a:r>
                      <a:r>
                        <a:rPr lang="ru-RU" dirty="0" err="1" smtClean="0"/>
                        <a:t>рукодводители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5000">
                <a:tc>
                  <a:txBody>
                    <a:bodyPr/>
                    <a:lstStyle/>
                    <a:p>
                      <a:r>
                        <a:rPr lang="ru-RU" dirty="0" smtClean="0"/>
                        <a:t>Сдача бортового журнала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10 - 11 апреля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Штурманы + </a:t>
                      </a:r>
                      <a:r>
                        <a:rPr lang="ru-RU" dirty="0" err="1" smtClean="0"/>
                        <a:t>кл</a:t>
                      </a:r>
                      <a:r>
                        <a:rPr lang="ru-RU" dirty="0" smtClean="0"/>
                        <a:t>. руководители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5000">
                <a:tc>
                  <a:txBody>
                    <a:bodyPr/>
                    <a:lstStyle/>
                    <a:p>
                      <a:r>
                        <a:rPr lang="ru-RU" dirty="0" smtClean="0"/>
                        <a:t>Тренировки на </a:t>
                      </a:r>
                      <a:r>
                        <a:rPr lang="ru-RU" dirty="0" err="1" smtClean="0"/>
                        <a:t>авиасимуляторах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1-4 апреля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Кураторы + капитаны</a:t>
                      </a:r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5000">
                <a:tc>
                  <a:txBody>
                    <a:bodyPr/>
                    <a:lstStyle/>
                    <a:p>
                      <a:r>
                        <a:rPr lang="ru-RU" smtClean="0"/>
                        <a:t>Стендовые доклады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7-11 апреля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Штаб + жюри</a:t>
                      </a:r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50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2969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 thruBlk="1"/>
      </p:transition>
    </mc:Choice>
    <mc:Fallback xmlns="">
      <p:transition spd="slow">
        <p:fade thruBlk="1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/>
              <a:t>Вопросы и обсуждение</a:t>
            </a:r>
            <a:endParaRPr lang="ru-RU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3756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6687" y="332656"/>
            <a:ext cx="6818313" cy="4320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solidFill>
                  <a:srgbClr val="7030A0"/>
                </a:solidFill>
                <a:latin typeface="+mn-lt"/>
              </a:rPr>
              <a:t>Организационные процессы</a:t>
            </a:r>
            <a:endParaRPr lang="ru-RU" sz="3200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1052736"/>
            <a:ext cx="8424936" cy="495180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>
              <a:lnSpc>
                <a:spcPct val="115000"/>
              </a:lnSpc>
            </a:pPr>
            <a:r>
              <a:rPr lang="ru-RU" sz="2400" b="1" i="1" dirty="0" smtClean="0">
                <a:solidFill>
                  <a:prstClr val="black"/>
                </a:solidFill>
              </a:rPr>
              <a:t>Классным руководителям</a:t>
            </a:r>
          </a:p>
          <a:p>
            <a:pPr marL="342900" indent="-342900">
              <a:lnSpc>
                <a:spcPct val="115000"/>
              </a:lnSpc>
              <a:buFontTx/>
              <a:buAutoNum type="arabicPeriod"/>
            </a:pPr>
            <a:r>
              <a:rPr lang="ru-RU" sz="2800" b="1" u="sng" dirty="0" smtClean="0">
                <a:solidFill>
                  <a:srgbClr val="FF0000"/>
                </a:solidFill>
              </a:rPr>
              <a:t>Ведение  б</a:t>
            </a:r>
            <a:r>
              <a:rPr lang="ru-RU" sz="2800" b="1" u="sng" dirty="0" smtClean="0">
                <a:solidFill>
                  <a:srgbClr val="FF0000"/>
                </a:solidFill>
                <a:ea typeface="Calibri"/>
                <a:cs typeface="Liberation Serif"/>
              </a:rPr>
              <a:t>ортового журнала</a:t>
            </a:r>
          </a:p>
          <a:p>
            <a:pPr>
              <a:lnSpc>
                <a:spcPct val="115000"/>
              </a:lnSpc>
            </a:pPr>
            <a:r>
              <a:rPr lang="ru-RU" sz="1400" b="1" dirty="0">
                <a:solidFill>
                  <a:prstClr val="black"/>
                </a:solidFill>
                <a:ea typeface="Calibri"/>
                <a:cs typeface="Liberation Serif"/>
              </a:rPr>
              <a:t> </a:t>
            </a:r>
            <a:r>
              <a:rPr lang="ru-RU" sz="2400" b="1" dirty="0">
                <a:solidFill>
                  <a:prstClr val="black"/>
                </a:solidFill>
                <a:ea typeface="Calibri"/>
                <a:cs typeface="Liberation Serif"/>
              </a:rPr>
              <a:t>Выбрать 2 «штурманов» </a:t>
            </a:r>
            <a:r>
              <a:rPr lang="ru-RU" sz="2400" dirty="0">
                <a:solidFill>
                  <a:prstClr val="black"/>
                </a:solidFill>
                <a:ea typeface="Calibri"/>
                <a:cs typeface="Liberation Serif"/>
              </a:rPr>
              <a:t>(ответственных за журнал).</a:t>
            </a:r>
          </a:p>
          <a:p>
            <a:pPr>
              <a:lnSpc>
                <a:spcPct val="115000"/>
              </a:lnSpc>
            </a:pPr>
            <a:r>
              <a:rPr lang="ru-RU" sz="2400" b="1" dirty="0" smtClean="0">
                <a:solidFill>
                  <a:prstClr val="black"/>
                </a:solidFill>
                <a:ea typeface="Calibri"/>
                <a:cs typeface="Liberation Serif"/>
              </a:rPr>
              <a:t>Роль - документирование </a:t>
            </a:r>
            <a:r>
              <a:rPr lang="ru-RU" sz="2400" b="1" dirty="0">
                <a:solidFill>
                  <a:prstClr val="black"/>
                </a:solidFill>
                <a:ea typeface="Calibri"/>
                <a:cs typeface="Liberation Serif"/>
              </a:rPr>
              <a:t>всех</a:t>
            </a:r>
            <a:r>
              <a:rPr lang="ru-RU" sz="2400" dirty="0">
                <a:solidFill>
                  <a:prstClr val="black"/>
                </a:solidFill>
                <a:ea typeface="Calibri"/>
                <a:cs typeface="Liberation Serif"/>
              </a:rPr>
              <a:t> этапов </a:t>
            </a:r>
            <a:r>
              <a:rPr lang="ru-RU" sz="2400" dirty="0" smtClean="0">
                <a:solidFill>
                  <a:prstClr val="black"/>
                </a:solidFill>
                <a:ea typeface="Calibri"/>
                <a:cs typeface="Liberation Serif"/>
              </a:rPr>
              <a:t>.</a:t>
            </a:r>
            <a:endParaRPr lang="ru-RU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ru-RU" sz="2800" b="1" u="sng" dirty="0" smtClean="0">
                <a:solidFill>
                  <a:srgbClr val="FF0000"/>
                </a:solidFill>
                <a:ea typeface="Calibri"/>
                <a:cs typeface="Liberation Serif"/>
              </a:rPr>
              <a:t>2. Фотосъёмка </a:t>
            </a:r>
            <a:endParaRPr lang="ru-RU" sz="2400" b="1" u="sng" dirty="0">
              <a:solidFill>
                <a:srgbClr val="FF0000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ru-RU" sz="2400" b="1" dirty="0">
                <a:solidFill>
                  <a:prstClr val="black"/>
                </a:solidFill>
                <a:ea typeface="Calibri"/>
                <a:cs typeface="Liberation Serif"/>
              </a:rPr>
              <a:t>Выбрать 2  фотографов - хроникёров</a:t>
            </a:r>
            <a:r>
              <a:rPr lang="ru-RU" sz="2400" dirty="0">
                <a:solidFill>
                  <a:prstClr val="black"/>
                </a:solidFill>
                <a:ea typeface="Calibri"/>
                <a:cs typeface="Liberation Serif"/>
              </a:rPr>
              <a:t>.</a:t>
            </a:r>
            <a:endParaRPr lang="ru-RU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ru-RU" sz="2400" b="1" dirty="0" smtClean="0">
                <a:solidFill>
                  <a:prstClr val="black"/>
                </a:solidFill>
                <a:ea typeface="Calibri"/>
                <a:cs typeface="Liberation Serif"/>
              </a:rPr>
              <a:t>Роль  - фиксация</a:t>
            </a:r>
            <a:r>
              <a:rPr lang="ru-RU" sz="2400" dirty="0" smtClean="0">
                <a:solidFill>
                  <a:prstClr val="black"/>
                </a:solidFill>
                <a:ea typeface="Calibri"/>
                <a:cs typeface="Liberation Serif"/>
              </a:rPr>
              <a:t> </a:t>
            </a:r>
            <a:r>
              <a:rPr lang="ru-RU" sz="2400" dirty="0">
                <a:solidFill>
                  <a:prstClr val="black"/>
                </a:solidFill>
                <a:ea typeface="Calibri"/>
                <a:cs typeface="Liberation Serif"/>
              </a:rPr>
              <a:t>ключевых моментов </a:t>
            </a:r>
            <a:r>
              <a:rPr lang="ru-RU" sz="2400" dirty="0" smtClean="0">
                <a:solidFill>
                  <a:prstClr val="black"/>
                </a:solidFill>
                <a:ea typeface="Calibri"/>
                <a:cs typeface="Liberation Serif"/>
              </a:rPr>
              <a:t>.</a:t>
            </a:r>
            <a:endParaRPr lang="ru-RU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ru-RU" sz="2800" b="1" u="sng" dirty="0" smtClean="0">
                <a:solidFill>
                  <a:srgbClr val="FF0000"/>
                </a:solidFill>
                <a:ea typeface="Calibri"/>
                <a:cs typeface="Liberation Serif"/>
              </a:rPr>
              <a:t>3. Руководство</a:t>
            </a:r>
          </a:p>
          <a:p>
            <a:pPr>
              <a:lnSpc>
                <a:spcPct val="115000"/>
              </a:lnSpc>
            </a:pPr>
            <a:r>
              <a:rPr lang="ru-RU" sz="2400" b="1" dirty="0" smtClean="0">
                <a:solidFill>
                  <a:prstClr val="black"/>
                </a:solidFill>
                <a:ea typeface="Calibri"/>
                <a:cs typeface="Liberation Serif"/>
              </a:rPr>
              <a:t>Выбрать капитана - командира корабля</a:t>
            </a:r>
            <a:endParaRPr lang="ru-RU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ru-RU" sz="2400" b="1" dirty="0" smtClean="0">
                <a:solidFill>
                  <a:prstClr val="black"/>
                </a:solidFill>
                <a:ea typeface="Calibri"/>
                <a:cs typeface="Liberation Serif"/>
              </a:rPr>
              <a:t>Роль</a:t>
            </a:r>
            <a:r>
              <a:rPr lang="ru-RU" sz="2400" b="1" dirty="0">
                <a:solidFill>
                  <a:prstClr val="black"/>
                </a:solidFill>
                <a:ea typeface="Calibri"/>
                <a:cs typeface="Liberation Serif"/>
              </a:rPr>
              <a:t>: Координация</a:t>
            </a:r>
            <a:r>
              <a:rPr lang="ru-RU" sz="2400" dirty="0">
                <a:solidFill>
                  <a:prstClr val="black"/>
                </a:solidFill>
                <a:ea typeface="Calibri"/>
                <a:cs typeface="Liberation Serif"/>
              </a:rPr>
              <a:t> действий, </a:t>
            </a:r>
            <a:r>
              <a:rPr lang="ru-RU" sz="2400" dirty="0" smtClean="0">
                <a:solidFill>
                  <a:prstClr val="black"/>
                </a:solidFill>
                <a:ea typeface="Calibri"/>
                <a:cs typeface="Liberation Serif"/>
              </a:rPr>
              <a:t>принятие решений, контроль </a:t>
            </a:r>
            <a:r>
              <a:rPr lang="ru-RU" sz="2400" dirty="0">
                <a:solidFill>
                  <a:prstClr val="black"/>
                </a:solidFill>
                <a:ea typeface="Calibri"/>
                <a:cs typeface="Liberation Serif"/>
              </a:rPr>
              <a:t>сроков, связь с кураторами</a:t>
            </a:r>
            <a:r>
              <a:rPr lang="ru-RU" sz="2400" dirty="0" smtClean="0">
                <a:solidFill>
                  <a:prstClr val="black"/>
                </a:solidFill>
                <a:ea typeface="Calibri"/>
                <a:cs typeface="Liberation Serif"/>
              </a:rPr>
              <a:t>.</a:t>
            </a:r>
            <a:endParaRPr lang="ru-RU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05168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 thruBlk="1"/>
      </p:transition>
    </mc:Choice>
    <mc:Fallback xmlns="">
      <p:transition spd="slow">
        <p:fade thruBlk="1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6687" y="332656"/>
            <a:ext cx="6818313" cy="4320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solidFill>
                  <a:srgbClr val="7030A0"/>
                </a:solidFill>
                <a:latin typeface="+mn-lt"/>
              </a:rPr>
              <a:t>Организационные процессы</a:t>
            </a:r>
            <a:endParaRPr lang="ru-RU" sz="3200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980728"/>
            <a:ext cx="8640960" cy="455611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tabLst>
                <a:tab pos="318770" algn="l"/>
              </a:tabLst>
            </a:pPr>
            <a:r>
              <a:rPr lang="ru-RU" sz="3200" b="1" dirty="0" smtClean="0">
                <a:solidFill>
                  <a:srgbClr val="FF0000"/>
                </a:solidFill>
                <a:ea typeface="Calibri"/>
                <a:cs typeface="Liberation Serif"/>
              </a:rPr>
              <a:t>Кураторы </a:t>
            </a:r>
            <a:r>
              <a:rPr lang="ru-RU" sz="2400" b="1" dirty="0" smtClean="0">
                <a:solidFill>
                  <a:prstClr val="black"/>
                </a:solidFill>
                <a:ea typeface="Calibri"/>
                <a:cs typeface="Times New Roman"/>
              </a:rPr>
              <a:t>Соловьев Н.А., Селиверстов Е.А., Данилюк Р.Е., Ковалев Д.С.</a:t>
            </a: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318770" algn="l"/>
              </a:tabLst>
            </a:pPr>
            <a:r>
              <a:rPr lang="ru-RU" sz="2400" b="1" dirty="0" smtClean="0">
                <a:solidFill>
                  <a:prstClr val="black"/>
                </a:solidFill>
                <a:ea typeface="Calibri"/>
                <a:cs typeface="Liberation Serif"/>
              </a:rPr>
              <a:t>Роль</a:t>
            </a:r>
            <a:r>
              <a:rPr lang="ru-RU" sz="2400" b="1" dirty="0">
                <a:solidFill>
                  <a:prstClr val="black"/>
                </a:solidFill>
                <a:ea typeface="Calibri"/>
                <a:cs typeface="Liberation Serif"/>
              </a:rPr>
              <a:t>: </a:t>
            </a:r>
            <a:r>
              <a:rPr lang="ru-RU" sz="2400" b="1" dirty="0" smtClean="0">
                <a:solidFill>
                  <a:prstClr val="black"/>
                </a:solidFill>
                <a:ea typeface="Calibri"/>
                <a:cs typeface="Liberation Serif"/>
              </a:rPr>
              <a:t>консультации </a:t>
            </a:r>
            <a:r>
              <a:rPr lang="ru-RU" sz="2400" b="1" dirty="0">
                <a:solidFill>
                  <a:prstClr val="black"/>
                </a:solidFill>
                <a:ea typeface="Calibri"/>
                <a:cs typeface="Liberation Serif"/>
              </a:rPr>
              <a:t>по техническим</a:t>
            </a:r>
            <a:r>
              <a:rPr lang="ru-RU" sz="2400" dirty="0">
                <a:solidFill>
                  <a:prstClr val="black"/>
                </a:solidFill>
                <a:ea typeface="Calibri"/>
                <a:cs typeface="Liberation Serif"/>
              </a:rPr>
              <a:t> и научным вопросам, помощь в решении проблем.</a:t>
            </a:r>
            <a:endParaRPr lang="ru-RU" sz="2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318770" algn="l"/>
              </a:tabLst>
            </a:pPr>
            <a:r>
              <a:rPr lang="ru-RU" sz="3200" b="1" dirty="0" smtClean="0">
                <a:solidFill>
                  <a:srgbClr val="FF0000"/>
                </a:solidFill>
                <a:ea typeface="Calibri"/>
                <a:cs typeface="Liberation Serif"/>
              </a:rPr>
              <a:t>Классные </a:t>
            </a:r>
            <a:r>
              <a:rPr lang="ru-RU" sz="3200" b="1" dirty="0">
                <a:solidFill>
                  <a:srgbClr val="FF0000"/>
                </a:solidFill>
                <a:ea typeface="Calibri"/>
                <a:cs typeface="Liberation Serif"/>
              </a:rPr>
              <a:t>руководители </a:t>
            </a:r>
            <a:r>
              <a:rPr lang="ru-RU" b="1" dirty="0">
                <a:solidFill>
                  <a:prstClr val="black"/>
                </a:solidFill>
                <a:latin typeface="Liberation Serif"/>
                <a:ea typeface="Calibri"/>
                <a:cs typeface="Liberation Serif"/>
              </a:rPr>
              <a:t>— </a:t>
            </a:r>
            <a:r>
              <a:rPr lang="ru-RU" sz="2400" b="1" dirty="0">
                <a:solidFill>
                  <a:prstClr val="black"/>
                </a:solidFill>
                <a:latin typeface="Liberation Serif"/>
                <a:ea typeface="Calibri"/>
                <a:cs typeface="Liberation Serif"/>
              </a:rPr>
              <a:t>администраторы</a:t>
            </a:r>
            <a:r>
              <a:rPr lang="ru-RU" sz="2400" dirty="0">
                <a:solidFill>
                  <a:prstClr val="black"/>
                </a:solidFill>
                <a:latin typeface="Liberation Serif"/>
                <a:ea typeface="Calibri"/>
                <a:cs typeface="Liberation Serif"/>
              </a:rPr>
              <a:t> </a:t>
            </a:r>
            <a:endParaRPr lang="ru-RU" sz="2400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318770" algn="l"/>
              </a:tabLst>
            </a:pPr>
            <a:r>
              <a:rPr lang="ru-RU" sz="2400" b="1" dirty="0" smtClean="0">
                <a:solidFill>
                  <a:prstClr val="black"/>
                </a:solidFill>
                <a:latin typeface="Liberation Serif"/>
                <a:ea typeface="Calibri"/>
                <a:cs typeface="Liberation Serif"/>
              </a:rPr>
              <a:t>Роль</a:t>
            </a:r>
            <a:r>
              <a:rPr lang="ru-RU" sz="2400" b="1" dirty="0">
                <a:solidFill>
                  <a:prstClr val="black"/>
                </a:solidFill>
                <a:latin typeface="Liberation Serif"/>
                <a:ea typeface="Calibri"/>
                <a:cs typeface="Liberation Serif"/>
              </a:rPr>
              <a:t>: </a:t>
            </a:r>
            <a:r>
              <a:rPr lang="ru-RU" sz="2400" b="1" dirty="0" smtClean="0">
                <a:solidFill>
                  <a:prstClr val="black"/>
                </a:solidFill>
                <a:latin typeface="Liberation Serif"/>
                <a:ea typeface="Calibri"/>
                <a:cs typeface="Liberation Serif"/>
              </a:rPr>
              <a:t>контроль </a:t>
            </a:r>
            <a:r>
              <a:rPr lang="ru-RU" sz="2400" b="1" dirty="0">
                <a:solidFill>
                  <a:prstClr val="black"/>
                </a:solidFill>
                <a:latin typeface="Liberation Serif"/>
                <a:ea typeface="Calibri"/>
                <a:cs typeface="Liberation Serif"/>
              </a:rPr>
              <a:t>выполнения</a:t>
            </a:r>
            <a:r>
              <a:rPr lang="ru-RU" sz="2400" dirty="0">
                <a:solidFill>
                  <a:prstClr val="black"/>
                </a:solidFill>
                <a:latin typeface="Liberation Serif"/>
                <a:ea typeface="Calibri"/>
                <a:cs typeface="Liberation Serif"/>
              </a:rPr>
              <a:t> плана, взаимодействие </a:t>
            </a:r>
            <a:r>
              <a:rPr lang="ru-RU" sz="2400" dirty="0" smtClean="0">
                <a:solidFill>
                  <a:prstClr val="black"/>
                </a:solidFill>
                <a:latin typeface="Liberation Serif"/>
                <a:ea typeface="Calibri"/>
                <a:cs typeface="Liberation Serif"/>
              </a:rPr>
              <a:t>со штабом.</a:t>
            </a:r>
            <a:endParaRPr lang="ru-RU" sz="2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318770" algn="l"/>
              </a:tabLst>
            </a:pPr>
            <a:r>
              <a:rPr lang="ru-RU" sz="3200" b="1" dirty="0">
                <a:solidFill>
                  <a:srgbClr val="FF0000"/>
                </a:solidFill>
                <a:ea typeface="Calibri"/>
                <a:cs typeface="Liberation Serif"/>
              </a:rPr>
              <a:t>Штаб</a:t>
            </a:r>
            <a:r>
              <a:rPr lang="ru-RU" b="1" dirty="0">
                <a:solidFill>
                  <a:prstClr val="black"/>
                </a:solidFill>
                <a:latin typeface="Liberation Serif"/>
                <a:ea typeface="Calibri"/>
                <a:cs typeface="Liberation Serif"/>
              </a:rPr>
              <a:t> </a:t>
            </a:r>
            <a:r>
              <a:rPr lang="ru-RU" b="1" dirty="0" smtClean="0">
                <a:solidFill>
                  <a:prstClr val="black"/>
                </a:solidFill>
                <a:latin typeface="Liberation Serif"/>
                <a:ea typeface="Calibri"/>
                <a:cs typeface="Liberation Serif"/>
              </a:rPr>
              <a:t> -  кабинеты 317 </a:t>
            </a:r>
            <a:r>
              <a:rPr lang="ru-RU" b="1" dirty="0">
                <a:solidFill>
                  <a:prstClr val="black"/>
                </a:solidFill>
                <a:latin typeface="Liberation Serif"/>
                <a:ea typeface="Calibri"/>
                <a:cs typeface="Liberation Serif"/>
              </a:rPr>
              <a:t>(103) — </a:t>
            </a:r>
            <a:r>
              <a:rPr lang="ru-RU" sz="2800" b="1" dirty="0">
                <a:solidFill>
                  <a:srgbClr val="FF0000"/>
                </a:solidFill>
                <a:ea typeface="Calibri"/>
                <a:cs typeface="Liberation Serif"/>
              </a:rPr>
              <a:t>Центр управления </a:t>
            </a:r>
            <a:r>
              <a:rPr lang="ru-RU" sz="2800" b="1" dirty="0" smtClean="0">
                <a:solidFill>
                  <a:srgbClr val="FF0000"/>
                </a:solidFill>
                <a:ea typeface="Calibri"/>
                <a:cs typeface="Liberation Serif"/>
              </a:rPr>
              <a:t>полётами</a:t>
            </a:r>
            <a:endParaRPr lang="ru-RU" sz="2000" b="1" dirty="0" smtClean="0">
              <a:solidFill>
                <a:srgbClr val="FF0000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318770" algn="l"/>
              </a:tabLst>
            </a:pPr>
            <a:r>
              <a:rPr lang="ru-RU" sz="2400" b="1" dirty="0" smtClean="0">
                <a:solidFill>
                  <a:prstClr val="black"/>
                </a:solidFill>
                <a:latin typeface="Liberation Serif"/>
                <a:ea typeface="Calibri"/>
                <a:cs typeface="Liberation Serif"/>
              </a:rPr>
              <a:t>Роль</a:t>
            </a:r>
            <a:r>
              <a:rPr lang="ru-RU" sz="2400" b="1" dirty="0">
                <a:solidFill>
                  <a:prstClr val="black"/>
                </a:solidFill>
                <a:latin typeface="Liberation Serif"/>
                <a:ea typeface="Calibri"/>
                <a:cs typeface="Liberation Serif"/>
              </a:rPr>
              <a:t>: </a:t>
            </a:r>
            <a:r>
              <a:rPr lang="ru-RU" sz="2400" b="1" dirty="0" smtClean="0">
                <a:solidFill>
                  <a:prstClr val="black"/>
                </a:solidFill>
                <a:latin typeface="Liberation Serif"/>
                <a:ea typeface="Calibri"/>
                <a:cs typeface="Liberation Serif"/>
              </a:rPr>
              <a:t>координация процесса</a:t>
            </a:r>
            <a:r>
              <a:rPr lang="ru-RU" sz="2400" dirty="0" smtClean="0">
                <a:solidFill>
                  <a:prstClr val="black"/>
                </a:solidFill>
                <a:latin typeface="Liberation Serif"/>
                <a:ea typeface="Calibri"/>
                <a:cs typeface="Liberation Serif"/>
              </a:rPr>
              <a:t>, </a:t>
            </a:r>
            <a:r>
              <a:rPr lang="ru-RU" sz="2400" dirty="0">
                <a:solidFill>
                  <a:prstClr val="black"/>
                </a:solidFill>
                <a:latin typeface="Liberation Serif"/>
                <a:ea typeface="Calibri"/>
                <a:cs typeface="Liberation Serif"/>
              </a:rPr>
              <a:t>анализ </a:t>
            </a:r>
            <a:r>
              <a:rPr lang="ru-RU" sz="2400" dirty="0" smtClean="0">
                <a:solidFill>
                  <a:prstClr val="black"/>
                </a:solidFill>
                <a:latin typeface="Liberation Serif"/>
                <a:ea typeface="Calibri"/>
                <a:cs typeface="Liberation Serif"/>
              </a:rPr>
              <a:t>данных.</a:t>
            </a:r>
            <a:endParaRPr lang="ru-RU" sz="24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32336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 thruBlk="1"/>
      </p:transition>
    </mc:Choice>
    <mc:Fallback xmlns="">
      <p:transition spd="slow">
        <p:fade thruBlk="1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53743" y="46365"/>
            <a:ext cx="5976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7030A0"/>
                </a:solidFill>
              </a:rPr>
              <a:t>Этапы Декады </a:t>
            </a:r>
            <a:endParaRPr lang="ru-RU" sz="3600" b="1" dirty="0">
              <a:solidFill>
                <a:srgbClr val="7030A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7044847"/>
              </p:ext>
            </p:extLst>
          </p:nvPr>
        </p:nvGraphicFramePr>
        <p:xfrm>
          <a:off x="539552" y="706109"/>
          <a:ext cx="8352928" cy="5927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66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8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28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554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даты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описание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задачи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+mn-lt"/>
                        </a:rPr>
                        <a:t>Тренировочные испытания на </a:t>
                      </a:r>
                      <a:r>
                        <a:rPr lang="ru-RU" sz="2400" b="1" dirty="0" err="1" smtClean="0">
                          <a:latin typeface="+mn-lt"/>
                        </a:rPr>
                        <a:t>авиасимуляторах</a:t>
                      </a:r>
                      <a:r>
                        <a:rPr lang="ru-RU" sz="2400" b="1" dirty="0" smtClean="0">
                          <a:latin typeface="+mn-lt"/>
                        </a:rPr>
                        <a:t> </a:t>
                      </a:r>
                      <a:endParaRPr lang="ru-RU" sz="2400" b="1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None/>
                        <a:tabLst>
                          <a:tab pos="457200" algn="l"/>
                        </a:tabLst>
                      </a:pPr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b="1" dirty="0" smtClean="0">
                          <a:latin typeface="+mn-lt"/>
                        </a:rPr>
                        <a:t>1 - 4 апреля</a:t>
                      </a:r>
                      <a:endParaRPr lang="ru-RU" sz="2200" b="1" dirty="0">
                        <a:latin typeface="+mn-lt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2200" dirty="0" smtClean="0">
                          <a:effectLst/>
                          <a:latin typeface="+mn-lt"/>
                          <a:ea typeface="Calibri"/>
                          <a:cs typeface="Liberation Serif"/>
                        </a:rPr>
                        <a:t>кураторы дают доступ к симуляторам, </a:t>
                      </a:r>
                    </a:p>
                    <a:p>
                      <a:endParaRPr kumimoji="0" lang="ru-RU" sz="2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Liberation Serif"/>
                      </a:endParaRPr>
                    </a:p>
                    <a:p>
                      <a:r>
                        <a:rPr kumimoji="0" lang="ru-RU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Liberation Serif"/>
                        </a:rPr>
                        <a:t>фотографы снимают процесс, </a:t>
                      </a:r>
                    </a:p>
                    <a:p>
                      <a:endParaRPr kumimoji="0" lang="ru-RU" sz="2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Liberation Serif"/>
                      </a:endParaRPr>
                    </a:p>
                    <a:p>
                      <a:r>
                        <a:rPr kumimoji="0" lang="ru-RU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Liberation Serif"/>
                        </a:rPr>
                        <a:t>штурманы ведут журнал</a:t>
                      </a:r>
                      <a:endParaRPr lang="ru-RU" sz="220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None/>
                        <a:tabLst>
                          <a:tab pos="457200" algn="l"/>
                        </a:tabLst>
                      </a:pPr>
                      <a:r>
                        <a:rPr lang="ru-RU" sz="2200" dirty="0" smtClean="0">
                          <a:effectLst/>
                          <a:latin typeface="+mn-lt"/>
                          <a:ea typeface="Calibri"/>
                          <a:cs typeface="Liberation Serif"/>
                        </a:rPr>
                        <a:t>1. Провести индивидуальные и командные тренировки.</a:t>
                      </a:r>
                      <a:endParaRPr lang="ru-RU" sz="2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None/>
                        <a:tabLst>
                          <a:tab pos="457200" algn="l"/>
                        </a:tabLst>
                      </a:pPr>
                      <a:r>
                        <a:rPr lang="ru-RU" sz="2200" dirty="0" smtClean="0">
                          <a:effectLst/>
                          <a:latin typeface="+mn-lt"/>
                          <a:ea typeface="Calibri"/>
                          <a:cs typeface="Liberation Serif"/>
                        </a:rPr>
                        <a:t>2. Выявить лучшее время прохождения и среднее время  каждой команды.</a:t>
                      </a:r>
                      <a:endParaRPr lang="ru-RU" sz="2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None/>
                        <a:tabLst>
                          <a:tab pos="457200" algn="l"/>
                        </a:tabLst>
                      </a:pPr>
                      <a:r>
                        <a:rPr lang="ru-RU" sz="2200" dirty="0" smtClean="0">
                          <a:effectLst/>
                          <a:latin typeface="+mn-lt"/>
                          <a:ea typeface="Calibri"/>
                          <a:cs typeface="Liberation Serif"/>
                        </a:rPr>
                        <a:t>3. Сформировать рейтинг команд.</a:t>
                      </a:r>
                      <a:br>
                        <a:rPr lang="ru-RU" sz="2200" dirty="0" smtClean="0">
                          <a:effectLst/>
                          <a:latin typeface="+mn-lt"/>
                          <a:ea typeface="Calibri"/>
                          <a:cs typeface="Liberation Serif"/>
                        </a:rPr>
                      </a:br>
                      <a:r>
                        <a:rPr lang="ru-RU" sz="2200" dirty="0" smtClean="0">
                          <a:effectLst/>
                          <a:latin typeface="+mn-lt"/>
                          <a:ea typeface="Calibri"/>
                          <a:cs typeface="Liberation Serif"/>
                        </a:rPr>
                        <a:t>4.  Определить лидеров.</a:t>
                      </a:r>
                      <a:endParaRPr lang="ru-RU" sz="2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None/>
                        <a:tabLst>
                          <a:tab pos="457200" algn="l"/>
                        </a:tabLst>
                      </a:pPr>
                      <a:r>
                        <a:rPr lang="ru-RU" sz="2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5.</a:t>
                      </a:r>
                      <a:r>
                        <a:rPr lang="ru-RU" sz="22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200" dirty="0" smtClean="0">
                          <a:effectLst/>
                          <a:latin typeface="+mn-lt"/>
                          <a:ea typeface="Calibri"/>
                          <a:cs typeface="Liberation Serif"/>
                        </a:rPr>
                        <a:t>Составить рейтинговую таблицу, начислить баллы за скорость и слаженность работы.</a:t>
                      </a:r>
                      <a:endParaRPr lang="ru-RU" sz="22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3693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 thruBlk="1"/>
      </p:transition>
    </mc:Choice>
    <mc:Fallback xmlns="">
      <p:transition spd="slow">
        <p:fade thruBlk="1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53743" y="46365"/>
            <a:ext cx="5976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7030A0"/>
                </a:solidFill>
              </a:rPr>
              <a:t>Этапы Декады </a:t>
            </a:r>
            <a:endParaRPr lang="ru-RU" sz="3600" b="1" dirty="0">
              <a:solidFill>
                <a:srgbClr val="7030A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9742310"/>
              </p:ext>
            </p:extLst>
          </p:nvPr>
        </p:nvGraphicFramePr>
        <p:xfrm>
          <a:off x="683568" y="674918"/>
          <a:ext cx="8064896" cy="604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60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82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364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даты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описание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задачи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+mn-lt"/>
                        </a:rPr>
                        <a:t>Математическая космонавтика (решение задач)</a:t>
                      </a:r>
                      <a:endParaRPr lang="ru-RU" sz="2400" b="1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+mn-lt"/>
                        </a:rPr>
                        <a:t>1 – 10 апреля</a:t>
                      </a:r>
                      <a:endParaRPr lang="ru-RU" sz="2400" dirty="0">
                        <a:latin typeface="+mn-lt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2400" b="0" dirty="0" smtClean="0">
                          <a:effectLst/>
                          <a:latin typeface="+mn-lt"/>
                          <a:ea typeface="Calibri"/>
                          <a:cs typeface="Liberation Serif"/>
                        </a:rPr>
                        <a:t>решение задач фиксируется в бортовом журнале, </a:t>
                      </a:r>
                    </a:p>
                    <a:p>
                      <a:endParaRPr lang="ru-RU" sz="2400" b="0" dirty="0" smtClean="0">
                        <a:effectLst/>
                        <a:latin typeface="+mn-lt"/>
                        <a:ea typeface="Calibri"/>
                        <a:cs typeface="Liberation Serif"/>
                      </a:endParaRPr>
                    </a:p>
                    <a:p>
                      <a:r>
                        <a:rPr lang="ru-RU" sz="2400" b="0" dirty="0" smtClean="0">
                          <a:effectLst/>
                          <a:latin typeface="+mn-lt"/>
                          <a:ea typeface="Calibri"/>
                          <a:cs typeface="Liberation Serif"/>
                        </a:rPr>
                        <a:t>фотографы снимают процесс расчётов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Liberation Serif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Liberation Serif"/>
                        </a:rPr>
                        <a:t>штурманы ведут журнал</a:t>
                      </a:r>
                      <a:endParaRPr kumimoji="0" lang="ru-RU" sz="2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2400" b="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+mn-lt"/>
                        </a:rPr>
                        <a:t>1.</a:t>
                      </a:r>
                      <a:r>
                        <a:rPr lang="ru-RU" sz="2400" baseline="0" dirty="0" smtClean="0">
                          <a:latin typeface="+mn-lt"/>
                        </a:rPr>
                        <a:t> </a:t>
                      </a:r>
                      <a:r>
                        <a:rPr lang="ru-RU" sz="2400" dirty="0" smtClean="0">
                          <a:latin typeface="+mn-lt"/>
                        </a:rPr>
                        <a:t>Решить задания по расчету траекторий, расходу топлива и других космических параметров.</a:t>
                      </a:r>
                    </a:p>
                    <a:p>
                      <a:r>
                        <a:rPr lang="ru-RU" sz="2400" dirty="0" smtClean="0">
                          <a:latin typeface="+mn-lt"/>
                        </a:rPr>
                        <a:t>2.</a:t>
                      </a:r>
                      <a:r>
                        <a:rPr lang="ru-RU" sz="2400" baseline="0" dirty="0" smtClean="0">
                          <a:latin typeface="+mn-lt"/>
                        </a:rPr>
                        <a:t> </a:t>
                      </a:r>
                      <a:r>
                        <a:rPr lang="ru-RU" sz="2400" dirty="0" smtClean="0">
                          <a:latin typeface="+mn-lt"/>
                        </a:rPr>
                        <a:t>Оценить решения участников, выявить индивидуальные и командные достижения.</a:t>
                      </a:r>
                    </a:p>
                    <a:p>
                      <a:r>
                        <a:rPr lang="ru-RU" sz="2400" dirty="0" smtClean="0">
                          <a:latin typeface="+mn-lt"/>
                        </a:rPr>
                        <a:t>3.  Определить лидеры-участников и команды.</a:t>
                      </a:r>
                    </a:p>
                    <a:p>
                      <a:r>
                        <a:rPr lang="ru-RU" sz="2400" dirty="0" smtClean="0">
                          <a:latin typeface="+mn-lt"/>
                        </a:rPr>
                        <a:t>4.</a:t>
                      </a:r>
                      <a:r>
                        <a:rPr lang="ru-RU" sz="2400" baseline="0" dirty="0" smtClean="0">
                          <a:latin typeface="+mn-lt"/>
                        </a:rPr>
                        <a:t> </a:t>
                      </a:r>
                      <a:r>
                        <a:rPr lang="ru-RU" sz="2400" dirty="0" smtClean="0">
                          <a:latin typeface="+mn-lt"/>
                        </a:rPr>
                        <a:t>Начислить баллы за точность и креативность решений.</a:t>
                      </a:r>
                    </a:p>
                    <a:p>
                      <a:endParaRPr lang="ru-RU" sz="2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521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 thruBlk="1"/>
      </p:transition>
    </mc:Choice>
    <mc:Fallback xmlns="">
      <p:transition spd="slow">
        <p:fade thruBlk="1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53743" y="46365"/>
            <a:ext cx="5976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7030A0"/>
                </a:solidFill>
              </a:rPr>
              <a:t>Этапы Декады </a:t>
            </a:r>
            <a:endParaRPr lang="ru-RU" sz="3600" b="1" dirty="0">
              <a:solidFill>
                <a:srgbClr val="7030A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6490816"/>
              </p:ext>
            </p:extLst>
          </p:nvPr>
        </p:nvGraphicFramePr>
        <p:xfrm>
          <a:off x="467544" y="706109"/>
          <a:ext cx="8352927" cy="59390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83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724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7159">
                <a:tc>
                  <a:txBody>
                    <a:bodyPr/>
                    <a:lstStyle/>
                    <a:p>
                      <a:r>
                        <a:rPr lang="ru-RU" dirty="0" smtClean="0"/>
                        <a:t>даты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описание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задачи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8004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Инженерный дизайн </a:t>
                      </a:r>
                      <a:endParaRPr kumimoji="0" lang="ru-RU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16079"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latin typeface="+mn-lt"/>
                        </a:rPr>
                        <a:t>7-11 апреля</a:t>
                      </a:r>
                      <a:endParaRPr lang="ru-RU" sz="2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effectLst/>
                          <a:latin typeface="+mn-lt"/>
                          <a:ea typeface="Calibri"/>
                          <a:cs typeface="Liberation Serif"/>
                        </a:rPr>
                        <a:t>Кураторы проверяют соответствие ракеты ТЗ, </a:t>
                      </a:r>
                    </a:p>
                    <a:p>
                      <a:endParaRPr lang="ru-RU" sz="2400" b="0" dirty="0" smtClean="0">
                        <a:effectLst/>
                        <a:latin typeface="+mn-lt"/>
                        <a:ea typeface="Calibri"/>
                        <a:cs typeface="Liberation Serif"/>
                      </a:endParaRPr>
                    </a:p>
                    <a:p>
                      <a:r>
                        <a:rPr lang="ru-RU" sz="2400" b="0" dirty="0" smtClean="0">
                          <a:effectLst/>
                          <a:latin typeface="+mn-lt"/>
                          <a:ea typeface="Calibri"/>
                          <a:cs typeface="Liberation Serif"/>
                        </a:rPr>
                        <a:t>капитаны контролируют сборку</a:t>
                      </a:r>
                    </a:p>
                    <a:p>
                      <a:endParaRPr lang="ru-RU" sz="2400" b="0" dirty="0" smtClean="0"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Liberation Serif"/>
                        </a:rPr>
                        <a:t>фотографы снимают процесс,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0" kern="1200" noProof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Calibri"/>
                        <a:cs typeface="Liberation Serif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Liberation Serif"/>
                        </a:rPr>
                        <a:t>штурманы ведут журнал</a:t>
                      </a:r>
                    </a:p>
                    <a:p>
                      <a:endParaRPr lang="ru-RU" sz="24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/>
                        <a:cs typeface="Liberation Serif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None/>
                        <a:tabLst>
                          <a:tab pos="457200" algn="l"/>
                        </a:tabLst>
                      </a:pPr>
                      <a:r>
                        <a:rPr lang="ru-RU" sz="2400" b="0" dirty="0" smtClean="0">
                          <a:effectLst/>
                          <a:latin typeface="+mn-lt"/>
                          <a:ea typeface="Calibri"/>
                          <a:cs typeface="Liberation Serif"/>
                        </a:rPr>
                        <a:t>1. Ознакомить участников с техническим заданием (ТЗ) и  требованиями к ракетам.</a:t>
                      </a:r>
                      <a:endParaRPr lang="ru-RU" sz="2400" b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None/>
                        <a:tabLst>
                          <a:tab pos="457200" algn="l"/>
                        </a:tabLst>
                      </a:pPr>
                      <a:r>
                        <a:rPr lang="ru-RU" sz="2400" b="0" dirty="0" smtClean="0">
                          <a:effectLst/>
                          <a:latin typeface="+mn-lt"/>
                          <a:ea typeface="Calibri"/>
                          <a:cs typeface="Liberation Serif"/>
                        </a:rPr>
                        <a:t>2. Организовать работу команд под руководством кураторов.</a:t>
                      </a:r>
                      <a:br>
                        <a:rPr lang="ru-RU" sz="2400" b="0" dirty="0" smtClean="0">
                          <a:effectLst/>
                          <a:latin typeface="+mn-lt"/>
                          <a:ea typeface="Calibri"/>
                          <a:cs typeface="Liberation Serif"/>
                        </a:rPr>
                      </a:br>
                      <a:r>
                        <a:rPr lang="ru-RU" sz="2400" b="0" dirty="0" smtClean="0">
                          <a:effectLst/>
                          <a:latin typeface="+mn-lt"/>
                          <a:ea typeface="Calibri"/>
                          <a:cs typeface="Liberation Serif"/>
                        </a:rPr>
                        <a:t>3.  Создать ракеты, соответствующие ТЗ.</a:t>
                      </a:r>
                      <a:endParaRPr lang="ru-RU" sz="2400" b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None/>
                        <a:tabLst>
                          <a:tab pos="457200" algn="l"/>
                        </a:tabLst>
                      </a:pPr>
                      <a:r>
                        <a:rPr lang="ru-RU" sz="2400" b="0" dirty="0" smtClean="0">
                          <a:effectLst/>
                          <a:latin typeface="+mn-lt"/>
                          <a:ea typeface="Calibri"/>
                          <a:cs typeface="Liberation Serif"/>
                        </a:rPr>
                        <a:t>4. Подготовить материалы для стендовых докладов.</a:t>
                      </a:r>
                      <a:endParaRPr lang="ru-RU" sz="2400" b="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4499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 thruBlk="1"/>
      </p:transition>
    </mc:Choice>
    <mc:Fallback xmlns="">
      <p:transition spd="slow">
        <p:fade thruBlk="1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53743" y="46365"/>
            <a:ext cx="5976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7030A0"/>
                </a:solidFill>
              </a:rPr>
              <a:t>Этапы Декады </a:t>
            </a:r>
            <a:endParaRPr lang="ru-RU" sz="3600" b="1" dirty="0">
              <a:solidFill>
                <a:srgbClr val="7030A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3849348"/>
              </p:ext>
            </p:extLst>
          </p:nvPr>
        </p:nvGraphicFramePr>
        <p:xfrm>
          <a:off x="467544" y="706109"/>
          <a:ext cx="8136904" cy="5521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73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79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52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даты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описание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задачи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Стендовые доклады</a:t>
                      </a:r>
                      <a:endParaRPr kumimoji="0" lang="ru-RU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latin typeface="+mn-lt"/>
                        </a:rPr>
                        <a:t>7-11 апреля</a:t>
                      </a:r>
                      <a:endParaRPr lang="ru-RU" sz="2400" b="0" dirty="0">
                        <a:latin typeface="+mn-lt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dirty="0" smtClean="0">
                          <a:effectLst/>
                          <a:latin typeface="+mn-lt"/>
                          <a:ea typeface="Calibri"/>
                          <a:cs typeface="Liberation Serif"/>
                        </a:rPr>
                        <a:t>Презентации ракет по 6 критериям: идея, материалы, проблемы, экономика, ожидания, девиз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0" dirty="0" smtClean="0"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Liberation Serif"/>
                        </a:rPr>
                        <a:t>фотографы снимают процесс,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Liberation Serif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Liberation Serif"/>
                        </a:rPr>
                        <a:t>штурманы ведут журнал</a:t>
                      </a:r>
                      <a:endParaRPr kumimoji="0" lang="ru-RU" sz="2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None/>
                        <a:tabLst>
                          <a:tab pos="457200" algn="l"/>
                        </a:tabLst>
                      </a:pPr>
                      <a:endParaRPr lang="ru-RU" sz="2400" b="0" dirty="0" smtClean="0">
                        <a:effectLst/>
                        <a:latin typeface="+mn-lt"/>
                        <a:ea typeface="Calibri"/>
                        <a:cs typeface="Liberation Serif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None/>
                        <a:tabLst>
                          <a:tab pos="457200" algn="l"/>
                        </a:tabLst>
                      </a:pPr>
                      <a:r>
                        <a:rPr lang="ru-RU" sz="2400" b="0" dirty="0" smtClean="0">
                          <a:effectLst/>
                          <a:latin typeface="+mn-lt"/>
                          <a:ea typeface="Calibri"/>
                          <a:cs typeface="Liberation Serif"/>
                        </a:rPr>
                        <a:t>1.</a:t>
                      </a:r>
                      <a:r>
                        <a:rPr lang="ru-RU" sz="2400" b="0" baseline="0" dirty="0" smtClean="0">
                          <a:effectLst/>
                          <a:latin typeface="+mn-lt"/>
                          <a:ea typeface="Calibri"/>
                          <a:cs typeface="Liberation Serif"/>
                        </a:rPr>
                        <a:t> </a:t>
                      </a:r>
                      <a:r>
                        <a:rPr lang="ru-RU" sz="2400" b="0" dirty="0" smtClean="0">
                          <a:effectLst/>
                          <a:latin typeface="+mn-lt"/>
                          <a:ea typeface="Calibri"/>
                          <a:cs typeface="Liberation Serif"/>
                        </a:rPr>
                        <a:t>Оценить логичность, полноту раскрытия темы и креативность.</a:t>
                      </a: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None/>
                        <a:tabLst>
                          <a:tab pos="457200" algn="l"/>
                        </a:tabLst>
                      </a:pPr>
                      <a:r>
                        <a:rPr lang="ru-RU" sz="2400" b="0" dirty="0" smtClean="0">
                          <a:effectLst/>
                          <a:latin typeface="+mn-lt"/>
                          <a:ea typeface="Calibri"/>
                          <a:cs typeface="Liberation Serif"/>
                        </a:rPr>
                        <a:t>2. 	Выбрать лучшие доклады, начислить баллы.</a:t>
                      </a: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None/>
                        <a:tabLst>
                          <a:tab pos="457200" algn="l"/>
                        </a:tabLst>
                      </a:pPr>
                      <a:r>
                        <a:rPr lang="ru-RU" sz="2400" b="0" dirty="0" smtClean="0">
                          <a:effectLst/>
                          <a:latin typeface="+mn-lt"/>
                          <a:ea typeface="Calibri"/>
                          <a:cs typeface="Liberation Serif"/>
                        </a:rPr>
                        <a:t>3.</a:t>
                      </a:r>
                      <a:r>
                        <a:rPr lang="ru-RU" sz="2400" b="0" baseline="0" dirty="0" smtClean="0">
                          <a:effectLst/>
                          <a:latin typeface="+mn-lt"/>
                          <a:ea typeface="Calibri"/>
                          <a:cs typeface="Liberation Serif"/>
                        </a:rPr>
                        <a:t>  П</a:t>
                      </a:r>
                      <a:r>
                        <a:rPr lang="ru-RU" sz="2400" b="0" dirty="0" smtClean="0">
                          <a:effectLst/>
                          <a:latin typeface="+mn-lt"/>
                          <a:ea typeface="Calibri"/>
                          <a:cs typeface="Liberation Serif"/>
                        </a:rPr>
                        <a:t>олучить обратную связь от жюри.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9409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 thruBlk="1"/>
      </p:transition>
    </mc:Choice>
    <mc:Fallback xmlns="">
      <p:transition spd="slow">
        <p:fade thruBlk="1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53743" y="46365"/>
            <a:ext cx="5976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7030A0"/>
                </a:solidFill>
              </a:rPr>
              <a:t>Этапы Декады </a:t>
            </a:r>
            <a:endParaRPr lang="ru-RU" sz="3600" b="1" dirty="0">
              <a:solidFill>
                <a:srgbClr val="7030A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7424598"/>
              </p:ext>
            </p:extLst>
          </p:nvPr>
        </p:nvGraphicFramePr>
        <p:xfrm>
          <a:off x="467544" y="706109"/>
          <a:ext cx="8352927" cy="550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87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71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770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даты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описание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задачи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Баллистические испытания</a:t>
                      </a:r>
                      <a:endParaRPr kumimoji="0" lang="ru-RU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latin typeface="+mn-lt"/>
                        </a:rPr>
                        <a:t>11 апреля</a:t>
                      </a:r>
                      <a:endParaRPr lang="ru-RU" sz="2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dirty="0" smtClean="0">
                          <a:effectLst/>
                          <a:latin typeface="+mn-lt"/>
                          <a:ea typeface="Calibri"/>
                          <a:cs typeface="Liberation Serif"/>
                        </a:rPr>
                        <a:t>Запуск ракет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0" dirty="0" smtClean="0"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Liberation Serif"/>
                        </a:rPr>
                        <a:t>фотографы снимают процесс,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Liberation Serif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Liberation Serif"/>
                        </a:rPr>
                        <a:t>штурманы ведут журнал</a:t>
                      </a:r>
                      <a:endParaRPr kumimoji="0" lang="ru-RU" sz="2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None/>
                        <a:tabLst>
                          <a:tab pos="457200" algn="l"/>
                        </a:tabLst>
                      </a:pPr>
                      <a:r>
                        <a:rPr lang="ru-RU" sz="2400" b="0" dirty="0" smtClean="0">
                          <a:effectLst/>
                          <a:latin typeface="+mn-lt"/>
                          <a:ea typeface="Calibri"/>
                          <a:cs typeface="Liberation Serif"/>
                        </a:rPr>
                        <a:t>1.</a:t>
                      </a:r>
                      <a:r>
                        <a:rPr lang="ru-RU" sz="2400" b="0" baseline="0" dirty="0" smtClean="0">
                          <a:effectLst/>
                          <a:latin typeface="+mn-lt"/>
                          <a:ea typeface="Calibri"/>
                          <a:cs typeface="Liberation Serif"/>
                        </a:rPr>
                        <a:t> </a:t>
                      </a:r>
                      <a:r>
                        <a:rPr lang="ru-RU" sz="2400" b="0" dirty="0" smtClean="0">
                          <a:effectLst/>
                          <a:latin typeface="+mn-lt"/>
                          <a:ea typeface="Calibri"/>
                          <a:cs typeface="Liberation Serif"/>
                        </a:rPr>
                        <a:t>Оценить высоту полета, эргономику конструкции и </a:t>
                      </a:r>
                      <a:r>
                        <a:rPr lang="ru-RU" sz="2400" b="0" dirty="0" err="1" smtClean="0">
                          <a:effectLst/>
                          <a:latin typeface="+mn-lt"/>
                          <a:ea typeface="Calibri"/>
                          <a:cs typeface="Liberation Serif"/>
                        </a:rPr>
                        <a:t>многоразовость</a:t>
                      </a:r>
                      <a:r>
                        <a:rPr lang="ru-RU" sz="2400" b="0" dirty="0" smtClean="0">
                          <a:effectLst/>
                          <a:latin typeface="+mn-lt"/>
                          <a:ea typeface="Calibri"/>
                          <a:cs typeface="Liberation Serif"/>
                        </a:rPr>
                        <a:t> ракет.</a:t>
                      </a: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None/>
                        <a:tabLst>
                          <a:tab pos="457200" algn="l"/>
                        </a:tabLst>
                      </a:pPr>
                      <a:r>
                        <a:rPr lang="ru-RU" sz="2400" b="0" dirty="0" smtClean="0">
                          <a:effectLst/>
                          <a:latin typeface="+mn-lt"/>
                          <a:ea typeface="Calibri"/>
                          <a:cs typeface="Liberation Serif"/>
                        </a:rPr>
                        <a:t>2.</a:t>
                      </a:r>
                      <a:r>
                        <a:rPr lang="ru-RU" sz="2400" b="0" baseline="0" dirty="0" smtClean="0">
                          <a:effectLst/>
                          <a:latin typeface="+mn-lt"/>
                          <a:ea typeface="Calibri"/>
                          <a:cs typeface="Liberation Serif"/>
                        </a:rPr>
                        <a:t> </a:t>
                      </a:r>
                      <a:r>
                        <a:rPr lang="ru-RU" sz="2400" b="0" dirty="0" smtClean="0">
                          <a:effectLst/>
                          <a:latin typeface="+mn-lt"/>
                          <a:ea typeface="Calibri"/>
                          <a:cs typeface="Liberation Serif"/>
                        </a:rPr>
                        <a:t>Зафиксировать результаты и определить победителей.</a:t>
                      </a: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None/>
                        <a:tabLst>
                          <a:tab pos="457200" algn="l"/>
                        </a:tabLst>
                      </a:pPr>
                      <a:r>
                        <a:rPr lang="ru-RU" sz="2400" b="0" dirty="0" smtClean="0">
                          <a:effectLst/>
                          <a:latin typeface="+mn-lt"/>
                          <a:ea typeface="Calibri"/>
                          <a:cs typeface="Liberation Serif"/>
                        </a:rPr>
                        <a:t>3. 	Начислить баллы за технические характеристики и успешность запуска.</a:t>
                      </a: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None/>
                        <a:tabLst>
                          <a:tab pos="457200" algn="l"/>
                        </a:tabLst>
                      </a:pPr>
                      <a:r>
                        <a:rPr lang="ru-RU" sz="2400" b="0" dirty="0" smtClean="0">
                          <a:effectLst/>
                          <a:latin typeface="+mn-lt"/>
                          <a:ea typeface="Calibri"/>
                          <a:cs typeface="Liberation Serif"/>
                        </a:rPr>
                        <a:t>4.</a:t>
                      </a:r>
                      <a:r>
                        <a:rPr lang="ru-RU" sz="2400" b="0" baseline="0" dirty="0" smtClean="0">
                          <a:effectLst/>
                          <a:latin typeface="+mn-lt"/>
                          <a:ea typeface="Calibri"/>
                          <a:cs typeface="Liberation Serif"/>
                        </a:rPr>
                        <a:t> </a:t>
                      </a:r>
                      <a:r>
                        <a:rPr lang="ru-RU" sz="2400" b="0" dirty="0" smtClean="0">
                          <a:effectLst/>
                          <a:latin typeface="+mn-lt"/>
                          <a:ea typeface="Calibri"/>
                          <a:cs typeface="Liberation Serif"/>
                        </a:rPr>
                        <a:t>Выявить наиболее эффективные конструкции.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9906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 thruBlk="1"/>
      </p:transition>
    </mc:Choice>
    <mc:Fallback xmlns="">
      <p:transition spd="slow">
        <p:fade thruBlk="1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53743" y="46365"/>
            <a:ext cx="5976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7030A0"/>
                </a:solidFill>
              </a:rPr>
              <a:t>Этапы Декады </a:t>
            </a:r>
            <a:endParaRPr lang="ru-RU" sz="3600" b="1" dirty="0">
              <a:solidFill>
                <a:srgbClr val="7030A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8320690"/>
              </p:ext>
            </p:extLst>
          </p:nvPr>
        </p:nvGraphicFramePr>
        <p:xfrm>
          <a:off x="437619" y="1628800"/>
          <a:ext cx="8208912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80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908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даты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описание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Галактический апогей</a:t>
                      </a:r>
                      <a:endParaRPr kumimoji="0" lang="ru-RU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latin typeface="+mn-lt"/>
                        </a:rPr>
                        <a:t>11 апреля</a:t>
                      </a:r>
                      <a:endParaRPr lang="ru-RU" sz="2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dirty="0" smtClean="0">
                          <a:effectLst/>
                          <a:latin typeface="+mn-lt"/>
                          <a:ea typeface="Calibri"/>
                          <a:cs typeface="Liberation Serif"/>
                        </a:rPr>
                        <a:t>Закрытие Декады, награждение</a:t>
                      </a:r>
                      <a:endParaRPr lang="ru-RU" sz="2400" b="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6229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 thruBlk="1"/>
      </p:transition>
    </mc:Choice>
    <mc:Fallback xmlns="">
      <p:transition spd="slow">
        <p:fade thruBlk="1"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445</Words>
  <Application>Microsoft Office PowerPoint</Application>
  <PresentationFormat>Экран (4:3)</PresentationFormat>
  <Paragraphs>117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Liberation Serif</vt:lpstr>
      <vt:lpstr>Symbol</vt:lpstr>
      <vt:lpstr>Times New Roman</vt:lpstr>
      <vt:lpstr>Тема Office</vt:lpstr>
      <vt:lpstr>Декада космоса «Космодром-2025» (1 – 11 апреля 2025 г.)</vt:lpstr>
      <vt:lpstr>Организационные процессы</vt:lpstr>
      <vt:lpstr>Организационные процессы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График проведения</vt:lpstr>
      <vt:lpstr>Вопросы и обсуждение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Декада космоса «Космодром-2025»</dc:title>
  <dc:creator>Физика</dc:creator>
  <cp:lastModifiedBy>user201</cp:lastModifiedBy>
  <cp:revision>9</cp:revision>
  <dcterms:created xsi:type="dcterms:W3CDTF">2025-04-01T09:27:11Z</dcterms:created>
  <dcterms:modified xsi:type="dcterms:W3CDTF">2025-04-03T11:24:45Z</dcterms:modified>
</cp:coreProperties>
</file>