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8" r:id="rId5"/>
    <p:sldId id="264" r:id="rId6"/>
    <p:sldId id="265" r:id="rId7"/>
    <p:sldId id="266" r:id="rId8"/>
    <p:sldId id="267" r:id="rId9"/>
    <p:sldId id="268" r:id="rId10"/>
    <p:sldId id="260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35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10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29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Заголовок и текст в две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844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1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81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232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41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3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92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65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15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6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68741-D691-405D-B85C-2E56B68163F8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71A30-61EA-4CF4-9805-0E4A22412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50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latin typeface="Arial"/>
              </a:rPr>
              <a:t>Декада космоса «Космодром-2025»</a:t>
            </a:r>
            <a:br>
              <a:rPr lang="ru-RU" sz="5400" b="1" dirty="0" smtClean="0">
                <a:solidFill>
                  <a:srgbClr val="7030A0"/>
                </a:solidFill>
                <a:latin typeface="Arial"/>
              </a:rPr>
            </a:br>
            <a:r>
              <a:rPr lang="ru-RU" sz="3200" b="1" dirty="0" smtClean="0">
                <a:latin typeface="Arial"/>
              </a:rPr>
              <a:t>(1 – 11 апреля 2025 г.)</a:t>
            </a:r>
            <a:endParaRPr lang="ru-RU" sz="3200" b="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20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+mn-lt"/>
              </a:rPr>
              <a:t>График проведения</a:t>
            </a:r>
            <a:endParaRPr lang="ru-RU" sz="3200" b="1" dirty="0">
              <a:solidFill>
                <a:srgbClr val="7030A0"/>
              </a:solidFill>
              <a:latin typeface="+mn-lt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72957374"/>
              </p:ext>
            </p:extLst>
          </p:nvPr>
        </p:nvGraphicFramePr>
        <p:xfrm>
          <a:off x="683568" y="1340768"/>
          <a:ext cx="5715000" cy="401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Этап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Даты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Ответственные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Фото-отчеты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Каждые 3 дня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Фотографы +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рукодводители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Сдача бортового журнала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10 - 11 апреля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Штурманы +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 руководители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Тренировки на </a:t>
                      </a:r>
                      <a:r>
                        <a:rPr lang="ru-RU" dirty="0" err="1" smtClean="0"/>
                        <a:t>авиасимуляторах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1-4 апреля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Кураторы + капитаны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ru-RU" smtClean="0"/>
                        <a:t>Стендовые доклады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7-11 апреля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Штаб + жюри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96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Вопросы и обсуждение</a:t>
            </a:r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75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687" y="332656"/>
            <a:ext cx="6818313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+mn-lt"/>
              </a:rPr>
              <a:t>Организационные процессы</a:t>
            </a:r>
            <a:endParaRPr lang="ru-RU" sz="32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052736"/>
            <a:ext cx="8424936" cy="495180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400" b="1" i="1" dirty="0" smtClean="0">
                <a:solidFill>
                  <a:prstClr val="black"/>
                </a:solidFill>
              </a:rPr>
              <a:t>Классным руководителям</a:t>
            </a:r>
          </a:p>
          <a:p>
            <a:pPr marL="342900" indent="-342900">
              <a:lnSpc>
                <a:spcPct val="115000"/>
              </a:lnSpc>
              <a:buFontTx/>
              <a:buAutoNum type="arabicPeriod"/>
            </a:pPr>
            <a:r>
              <a:rPr lang="ru-RU" sz="2800" b="1" u="sng" dirty="0" smtClean="0">
                <a:solidFill>
                  <a:srgbClr val="FF0000"/>
                </a:solidFill>
              </a:rPr>
              <a:t>Ведение  б</a:t>
            </a:r>
            <a:r>
              <a:rPr lang="ru-RU" sz="2800" b="1" u="sng" dirty="0" smtClean="0">
                <a:solidFill>
                  <a:srgbClr val="FF0000"/>
                </a:solidFill>
                <a:ea typeface="Calibri"/>
                <a:cs typeface="Liberation Serif"/>
              </a:rPr>
              <a:t>ортового журнала</a:t>
            </a:r>
          </a:p>
          <a:p>
            <a:pPr>
              <a:lnSpc>
                <a:spcPct val="115000"/>
              </a:lnSpc>
            </a:pPr>
            <a:r>
              <a:rPr lang="ru-RU" sz="1400" b="1" dirty="0">
                <a:solidFill>
                  <a:prstClr val="black"/>
                </a:solidFill>
                <a:ea typeface="Calibri"/>
                <a:cs typeface="Liberation Serif"/>
              </a:rPr>
              <a:t> </a:t>
            </a: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Выбрать 2 «штурманов» 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(ответственных за журнал).</a:t>
            </a:r>
          </a:p>
          <a:p>
            <a:pPr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Роль - документирование </a:t>
            </a: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всех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 этапов </a:t>
            </a:r>
            <a:r>
              <a:rPr lang="ru-RU" sz="2400" dirty="0" smtClean="0">
                <a:solidFill>
                  <a:prstClr val="black"/>
                </a:solidFill>
                <a:ea typeface="Calibri"/>
                <a:cs typeface="Liberation Serif"/>
              </a:rPr>
              <a:t>.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800" b="1" u="sng" dirty="0" smtClean="0">
                <a:solidFill>
                  <a:srgbClr val="FF0000"/>
                </a:solidFill>
                <a:ea typeface="Calibri"/>
                <a:cs typeface="Liberation Serif"/>
              </a:rPr>
              <a:t>2. Фотосъёмка </a:t>
            </a:r>
            <a:endParaRPr lang="ru-RU" sz="2400" b="1" u="sng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Выбрать 2  фотографов - хроникёров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.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Роль  - фиксация</a:t>
            </a:r>
            <a:r>
              <a:rPr lang="ru-RU" sz="2400" dirty="0" smtClean="0">
                <a:solidFill>
                  <a:prstClr val="black"/>
                </a:solidFill>
                <a:ea typeface="Calibri"/>
                <a:cs typeface="Liberation Serif"/>
              </a:rPr>
              <a:t> 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ключевых моментов </a:t>
            </a:r>
            <a:r>
              <a:rPr lang="ru-RU" sz="2400" dirty="0" smtClean="0">
                <a:solidFill>
                  <a:prstClr val="black"/>
                </a:solidFill>
                <a:ea typeface="Calibri"/>
                <a:cs typeface="Liberation Serif"/>
              </a:rPr>
              <a:t>.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800" b="1" u="sng" dirty="0" smtClean="0">
                <a:solidFill>
                  <a:srgbClr val="FF0000"/>
                </a:solidFill>
                <a:ea typeface="Calibri"/>
                <a:cs typeface="Liberation Serif"/>
              </a:rPr>
              <a:t>3. Руководство</a:t>
            </a:r>
          </a:p>
          <a:p>
            <a:pPr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Выбрать капитана - командира корабля</a:t>
            </a:r>
            <a:endParaRPr lang="ru-RU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Роль</a:t>
            </a: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: Координация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 действий, </a:t>
            </a:r>
            <a:r>
              <a:rPr lang="ru-RU" sz="2400" dirty="0" smtClean="0">
                <a:solidFill>
                  <a:prstClr val="black"/>
                </a:solidFill>
                <a:ea typeface="Calibri"/>
                <a:cs typeface="Liberation Serif"/>
              </a:rPr>
              <a:t>принятие решений, контроль 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сроков, связь с кураторами</a:t>
            </a:r>
            <a:r>
              <a:rPr lang="ru-RU" sz="2400" dirty="0" smtClean="0">
                <a:solidFill>
                  <a:prstClr val="black"/>
                </a:solidFill>
                <a:ea typeface="Calibri"/>
                <a:cs typeface="Liberation Serif"/>
              </a:rPr>
              <a:t>.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516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687" y="332656"/>
            <a:ext cx="6818313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+mn-lt"/>
              </a:rPr>
              <a:t>Организационные процессы</a:t>
            </a:r>
            <a:endParaRPr lang="ru-RU" sz="32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980728"/>
            <a:ext cx="8640960" cy="455611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3200" b="1" dirty="0" smtClean="0">
                <a:solidFill>
                  <a:srgbClr val="FF0000"/>
                </a:solidFill>
                <a:ea typeface="Calibri"/>
                <a:cs typeface="Liberation Serif"/>
              </a:rPr>
              <a:t>Кураторы </a:t>
            </a:r>
            <a:r>
              <a:rPr lang="ru-RU" sz="2400" b="1" dirty="0" smtClean="0">
                <a:solidFill>
                  <a:prstClr val="black"/>
                </a:solidFill>
                <a:ea typeface="Calibri"/>
                <a:cs typeface="Times New Roman"/>
              </a:rPr>
              <a:t>Соловьев Н.А., Селиверстов Е.А., Данилюк Р.Е., Ковалев Д.С.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Роль</a:t>
            </a: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: </a:t>
            </a:r>
            <a:r>
              <a:rPr lang="ru-RU" sz="2400" b="1" dirty="0" smtClean="0">
                <a:solidFill>
                  <a:prstClr val="black"/>
                </a:solidFill>
                <a:ea typeface="Calibri"/>
                <a:cs typeface="Liberation Serif"/>
              </a:rPr>
              <a:t>консультации </a:t>
            </a:r>
            <a:r>
              <a:rPr lang="ru-RU" sz="2400" b="1" dirty="0">
                <a:solidFill>
                  <a:prstClr val="black"/>
                </a:solidFill>
                <a:ea typeface="Calibri"/>
                <a:cs typeface="Liberation Serif"/>
              </a:rPr>
              <a:t>по техническим</a:t>
            </a:r>
            <a:r>
              <a:rPr lang="ru-RU" sz="2400" dirty="0">
                <a:solidFill>
                  <a:prstClr val="black"/>
                </a:solidFill>
                <a:ea typeface="Calibri"/>
                <a:cs typeface="Liberation Serif"/>
              </a:rPr>
              <a:t> и научным вопросам, помощь в решении проблем.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3200" b="1" dirty="0" smtClean="0">
                <a:solidFill>
                  <a:srgbClr val="FF0000"/>
                </a:solidFill>
                <a:ea typeface="Calibri"/>
                <a:cs typeface="Liberation Serif"/>
              </a:rPr>
              <a:t>Классные </a:t>
            </a:r>
            <a:r>
              <a:rPr lang="ru-RU" sz="3200" b="1" dirty="0">
                <a:solidFill>
                  <a:srgbClr val="FF0000"/>
                </a:solidFill>
                <a:ea typeface="Calibri"/>
                <a:cs typeface="Liberation Serif"/>
              </a:rPr>
              <a:t>руководители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— </a:t>
            </a:r>
            <a:r>
              <a:rPr lang="ru-RU" sz="2400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администраторы</a:t>
            </a:r>
            <a:r>
              <a:rPr lang="ru-RU" sz="2400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 </a:t>
            </a:r>
            <a:endParaRPr lang="ru-RU" sz="24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2400" b="1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Роль</a:t>
            </a:r>
            <a:r>
              <a:rPr lang="ru-RU" sz="2400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: </a:t>
            </a:r>
            <a:r>
              <a:rPr lang="ru-RU" sz="2400" b="1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контроль </a:t>
            </a:r>
            <a:r>
              <a:rPr lang="ru-RU" sz="2400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выполнения</a:t>
            </a:r>
            <a:r>
              <a:rPr lang="ru-RU" sz="2400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 плана, взаимодействие </a:t>
            </a:r>
            <a:r>
              <a:rPr lang="ru-RU" sz="2400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со штабом.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3200" b="1" dirty="0">
                <a:solidFill>
                  <a:srgbClr val="FF0000"/>
                </a:solidFill>
                <a:ea typeface="Calibri"/>
                <a:cs typeface="Liberation Serif"/>
              </a:rPr>
              <a:t>Штаб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 -  кабинеты 317 </a:t>
            </a:r>
            <a:r>
              <a:rPr lang="ru-RU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(103) — </a:t>
            </a:r>
            <a:r>
              <a:rPr lang="ru-RU" sz="2800" b="1" dirty="0">
                <a:solidFill>
                  <a:srgbClr val="FF0000"/>
                </a:solidFill>
                <a:ea typeface="Calibri"/>
                <a:cs typeface="Liberation Serif"/>
              </a:rPr>
              <a:t>Центр управления </a:t>
            </a:r>
            <a:r>
              <a:rPr lang="ru-RU" sz="2800" b="1" dirty="0" smtClean="0">
                <a:solidFill>
                  <a:srgbClr val="FF0000"/>
                </a:solidFill>
                <a:ea typeface="Calibri"/>
                <a:cs typeface="Liberation Serif"/>
              </a:rPr>
              <a:t>полётами</a:t>
            </a:r>
            <a:endParaRPr lang="ru-RU" sz="20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318770" algn="l"/>
              </a:tabLst>
            </a:pPr>
            <a:r>
              <a:rPr lang="ru-RU" sz="2400" b="1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Роль</a:t>
            </a:r>
            <a:r>
              <a:rPr lang="ru-RU" sz="2400" b="1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: </a:t>
            </a:r>
            <a:r>
              <a:rPr lang="ru-RU" sz="2400" b="1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координация процесса</a:t>
            </a:r>
            <a:r>
              <a:rPr lang="ru-RU" sz="2400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, </a:t>
            </a:r>
            <a:r>
              <a:rPr lang="ru-RU" sz="2400" dirty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анализ </a:t>
            </a:r>
            <a:r>
              <a:rPr lang="ru-RU" sz="2400" dirty="0" smtClean="0">
                <a:solidFill>
                  <a:prstClr val="black"/>
                </a:solidFill>
                <a:latin typeface="Liberation Serif"/>
                <a:ea typeface="Calibri"/>
                <a:cs typeface="Liberation Serif"/>
              </a:rPr>
              <a:t>данных.</a:t>
            </a: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233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044847"/>
              </p:ext>
            </p:extLst>
          </p:nvPr>
        </p:nvGraphicFramePr>
        <p:xfrm>
          <a:off x="539552" y="706109"/>
          <a:ext cx="8352928" cy="592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5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+mn-lt"/>
                        </a:rPr>
                        <a:t>Тренировочные испытания на </a:t>
                      </a:r>
                      <a:r>
                        <a:rPr lang="ru-RU" sz="2400" b="1" dirty="0" err="1" smtClean="0">
                          <a:latin typeface="+mn-lt"/>
                        </a:rPr>
                        <a:t>авиасимуляторах</a:t>
                      </a:r>
                      <a:r>
                        <a:rPr lang="ru-RU" sz="2400" b="1" dirty="0" smtClean="0">
                          <a:latin typeface="+mn-lt"/>
                        </a:rPr>
                        <a:t> </a:t>
                      </a:r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latin typeface="+mn-lt"/>
                        </a:rPr>
                        <a:t>1 - 4 апреля</a:t>
                      </a:r>
                      <a:endParaRPr lang="ru-RU" sz="2200" b="1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кураторы дают доступ к симуляторам, </a:t>
                      </a:r>
                    </a:p>
                    <a:p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фотографы снимают процесс, </a:t>
                      </a:r>
                    </a:p>
                    <a:p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штурманы ведут журнал</a:t>
                      </a:r>
                      <a:endParaRPr lang="ru-RU" sz="22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1. Провести индивидуальные и командные тренировки.</a:t>
                      </a:r>
                      <a:endParaRPr lang="ru-RU" sz="2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2. Выявить лучшее время прохождения и среднее время  каждой команды.</a:t>
                      </a:r>
                      <a:endParaRPr lang="ru-RU" sz="2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3. Сформировать рейтинг команд.</a:t>
                      </a:r>
                      <a:b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</a:b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4.  Определить лидеров.</a:t>
                      </a:r>
                      <a:endParaRPr lang="ru-RU" sz="2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22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20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Составить рейтинговую таблицу, начислить баллы за скорость и слаженность работы.</a:t>
                      </a:r>
                      <a:endParaRPr lang="ru-RU" sz="2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69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742310"/>
              </p:ext>
            </p:extLst>
          </p:nvPr>
        </p:nvGraphicFramePr>
        <p:xfrm>
          <a:off x="683568" y="674918"/>
          <a:ext cx="8064896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6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+mn-lt"/>
                        </a:rPr>
                        <a:t>Математическая космонавтика (решение задач)</a:t>
                      </a:r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1 – 10 апреля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решение задач фиксируется в бортовом журнале, </a:t>
                      </a:r>
                    </a:p>
                    <a:p>
                      <a:endParaRPr lang="ru-RU" sz="2400" b="0" dirty="0" smtClean="0">
                        <a:effectLst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фотографы снимают процесс расчётов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штурманы ведут журнал</a:t>
                      </a: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1.</a:t>
                      </a:r>
                      <a:r>
                        <a:rPr lang="ru-RU" sz="2400" baseline="0" dirty="0" smtClean="0">
                          <a:latin typeface="+mn-lt"/>
                        </a:rPr>
                        <a:t> </a:t>
                      </a:r>
                      <a:r>
                        <a:rPr lang="ru-RU" sz="2400" dirty="0" smtClean="0">
                          <a:latin typeface="+mn-lt"/>
                        </a:rPr>
                        <a:t>Решить задания по расчету траекторий, расходу топлива и других космических параметров.</a:t>
                      </a:r>
                    </a:p>
                    <a:p>
                      <a:r>
                        <a:rPr lang="ru-RU" sz="2400" dirty="0" smtClean="0">
                          <a:latin typeface="+mn-lt"/>
                        </a:rPr>
                        <a:t>2.</a:t>
                      </a:r>
                      <a:r>
                        <a:rPr lang="ru-RU" sz="2400" baseline="0" dirty="0" smtClean="0">
                          <a:latin typeface="+mn-lt"/>
                        </a:rPr>
                        <a:t> </a:t>
                      </a:r>
                      <a:r>
                        <a:rPr lang="ru-RU" sz="2400" dirty="0" smtClean="0">
                          <a:latin typeface="+mn-lt"/>
                        </a:rPr>
                        <a:t>Оценить решения участников, выявить индивидуальные и командные достижения.</a:t>
                      </a:r>
                    </a:p>
                    <a:p>
                      <a:r>
                        <a:rPr lang="ru-RU" sz="2400" dirty="0" smtClean="0">
                          <a:latin typeface="+mn-lt"/>
                        </a:rPr>
                        <a:t>3.  Определить лидеры-участников и команды.</a:t>
                      </a:r>
                    </a:p>
                    <a:p>
                      <a:r>
                        <a:rPr lang="ru-RU" sz="2400" dirty="0" smtClean="0">
                          <a:latin typeface="+mn-lt"/>
                        </a:rPr>
                        <a:t>4.</a:t>
                      </a:r>
                      <a:r>
                        <a:rPr lang="ru-RU" sz="2400" baseline="0" dirty="0" smtClean="0">
                          <a:latin typeface="+mn-lt"/>
                        </a:rPr>
                        <a:t> </a:t>
                      </a:r>
                      <a:r>
                        <a:rPr lang="ru-RU" sz="2400" dirty="0" smtClean="0">
                          <a:latin typeface="+mn-lt"/>
                        </a:rPr>
                        <a:t>Начислить баллы за точность и креативность решений.</a:t>
                      </a: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2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490816"/>
              </p:ext>
            </p:extLst>
          </p:nvPr>
        </p:nvGraphicFramePr>
        <p:xfrm>
          <a:off x="467544" y="706109"/>
          <a:ext cx="8352927" cy="5939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159">
                <a:tc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0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Инженерный дизайн 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6079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+mn-lt"/>
                        </a:rPr>
                        <a:t>7-11 апреля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Кураторы проверяют соответствие ракеты ТЗ, </a:t>
                      </a:r>
                    </a:p>
                    <a:p>
                      <a:endParaRPr lang="ru-RU" sz="2400" b="0" dirty="0" smtClean="0">
                        <a:effectLst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капитаны контролируют сборку</a:t>
                      </a:r>
                    </a:p>
                    <a:p>
                      <a:endParaRPr lang="ru-RU" sz="2400" b="0" dirty="0" smtClean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Liberation Serif"/>
                        </a:rPr>
                        <a:t>фотографы снимают процесс,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Liberation Serif"/>
                        </a:rPr>
                        <a:t>штурманы ведут журнал</a:t>
                      </a:r>
                    </a:p>
                    <a:p>
                      <a:endParaRPr lang="ru-RU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Liberation Serif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1. Ознакомить участников с техническим заданием (ТЗ) и  требованиями к ракетам.</a:t>
                      </a:r>
                      <a:endParaRPr lang="ru-RU" sz="24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2. Организовать работу команд под руководством кураторов.</a:t>
                      </a:r>
                      <a:b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</a:b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3.  Создать ракеты, соответствующие ТЗ.</a:t>
                      </a:r>
                      <a:endParaRPr lang="ru-RU" sz="24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4. Подготовить материалы для стендовых докладов.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49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849348"/>
              </p:ext>
            </p:extLst>
          </p:nvPr>
        </p:nvGraphicFramePr>
        <p:xfrm>
          <a:off x="467544" y="706109"/>
          <a:ext cx="8136904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7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задачи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Стендовые доклады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+mn-lt"/>
                        </a:rPr>
                        <a:t>7-11 апреля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Презентации ракет по 6 критериям: идея, материалы, проблемы, экономика, ожидания, девиз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 smtClean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фотографы снимают процесс,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штурманы ведут журнал</a:t>
                      </a: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ru-RU" sz="2400" b="0" dirty="0" smtClean="0">
                        <a:effectLst/>
                        <a:latin typeface="+mn-lt"/>
                        <a:ea typeface="Calibri"/>
                        <a:cs typeface="Liberation Serif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1.</a:t>
                      </a:r>
                      <a:r>
                        <a:rPr lang="ru-RU" sz="2400" b="0" baseline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Оценить логичность, полноту раскрытия темы и креативность.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2. 	Выбрать лучшие доклады, начислить баллы.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3.</a:t>
                      </a:r>
                      <a:r>
                        <a:rPr lang="ru-RU" sz="2400" b="0" baseline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 П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олучить обратную связь от жюри.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40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424598"/>
              </p:ext>
            </p:extLst>
          </p:nvPr>
        </p:nvGraphicFramePr>
        <p:xfrm>
          <a:off x="467544" y="706109"/>
          <a:ext cx="8352927" cy="55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7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Баллистические испытания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+mn-lt"/>
                        </a:rPr>
                        <a:t>11 апреля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Запуск ракет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 smtClean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фотографы снимают процесс,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Liberation Serif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Liberation Serif"/>
                        </a:rPr>
                        <a:t>штурманы ведут журнал</a:t>
                      </a:r>
                      <a:endParaRPr kumimoji="0" lang="ru-RU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1.</a:t>
                      </a:r>
                      <a:r>
                        <a:rPr lang="ru-RU" sz="2400" b="0" baseline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Оценить высоту полета, эргономику конструкции и </a:t>
                      </a:r>
                      <a:r>
                        <a:rPr lang="ru-RU" sz="2400" b="0" dirty="0" err="1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многоразовость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ракет.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2.</a:t>
                      </a:r>
                      <a:r>
                        <a:rPr lang="ru-RU" sz="2400" b="0" baseline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Зафиксировать результаты и определить победителей.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3. 	Начислить баллы за технические характеристики и успешность запуска.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4.</a:t>
                      </a:r>
                      <a:r>
                        <a:rPr lang="ru-RU" sz="2400" b="0" baseline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 </a:t>
                      </a: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Выявить наиболее эффективные конструкции.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90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3743" y="46365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Этапы Декады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320690"/>
              </p:ext>
            </p:extLst>
          </p:nvPr>
        </p:nvGraphicFramePr>
        <p:xfrm>
          <a:off x="437619" y="1628800"/>
          <a:ext cx="8208912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0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Галактический апогей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+mn-lt"/>
                        </a:rPr>
                        <a:t>11 апреля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effectLst/>
                          <a:latin typeface="+mn-lt"/>
                          <a:ea typeface="Calibri"/>
                          <a:cs typeface="Liberation Serif"/>
                        </a:rPr>
                        <a:t>Закрытие Декады, награждение</a:t>
                      </a:r>
                      <a:endParaRPr lang="ru-RU" sz="2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22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>
      <p:transition spd="slow">
        <p:fade thruBlk="1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445</Words>
  <Application>Microsoft Office PowerPoint</Application>
  <PresentationFormat>Экран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Liberation Serif</vt:lpstr>
      <vt:lpstr>Symbol</vt:lpstr>
      <vt:lpstr>Times New Roman</vt:lpstr>
      <vt:lpstr>Тема Office</vt:lpstr>
      <vt:lpstr>Декада космоса «Космодром-2025» (1 – 11 апреля 2025 г.)</vt:lpstr>
      <vt:lpstr>Организационные процессы</vt:lpstr>
      <vt:lpstr>Организационные процессы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График проведения</vt:lpstr>
      <vt:lpstr>Вопросы и обсуждение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космоса «Космодром-2025»</dc:title>
  <dc:creator>Физика</dc:creator>
  <cp:lastModifiedBy>user201</cp:lastModifiedBy>
  <cp:revision>9</cp:revision>
  <dcterms:created xsi:type="dcterms:W3CDTF">2025-04-01T09:27:11Z</dcterms:created>
  <dcterms:modified xsi:type="dcterms:W3CDTF">2025-04-03T11:24:45Z</dcterms:modified>
</cp:coreProperties>
</file>