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155"/>
  </p:notesMasterIdLst>
  <p:sldIdLst>
    <p:sldId id="298" r:id="rId2"/>
    <p:sldId id="597" r:id="rId3"/>
    <p:sldId id="682" r:id="rId4"/>
    <p:sldId id="684" r:id="rId5"/>
    <p:sldId id="686" r:id="rId6"/>
    <p:sldId id="701" r:id="rId7"/>
    <p:sldId id="702" r:id="rId8"/>
    <p:sldId id="703" r:id="rId9"/>
    <p:sldId id="704" r:id="rId10"/>
    <p:sldId id="705" r:id="rId11"/>
    <p:sldId id="706" r:id="rId12"/>
    <p:sldId id="707" r:id="rId13"/>
    <p:sldId id="708" r:id="rId14"/>
    <p:sldId id="709" r:id="rId15"/>
    <p:sldId id="710" r:id="rId16"/>
    <p:sldId id="711" r:id="rId17"/>
    <p:sldId id="712" r:id="rId18"/>
    <p:sldId id="713" r:id="rId19"/>
    <p:sldId id="714" r:id="rId20"/>
    <p:sldId id="715" r:id="rId21"/>
    <p:sldId id="716" r:id="rId22"/>
    <p:sldId id="717" r:id="rId23"/>
    <p:sldId id="718" r:id="rId24"/>
    <p:sldId id="719" r:id="rId25"/>
    <p:sldId id="720" r:id="rId26"/>
    <p:sldId id="721" r:id="rId27"/>
    <p:sldId id="722" r:id="rId28"/>
    <p:sldId id="723" r:id="rId29"/>
    <p:sldId id="724" r:id="rId30"/>
    <p:sldId id="725" r:id="rId31"/>
    <p:sldId id="726" r:id="rId32"/>
    <p:sldId id="727" r:id="rId33"/>
    <p:sldId id="728" r:id="rId34"/>
    <p:sldId id="729" r:id="rId35"/>
    <p:sldId id="730" r:id="rId36"/>
    <p:sldId id="731" r:id="rId37"/>
    <p:sldId id="732" r:id="rId38"/>
    <p:sldId id="733" r:id="rId39"/>
    <p:sldId id="734" r:id="rId40"/>
    <p:sldId id="735" r:id="rId41"/>
    <p:sldId id="736" r:id="rId42"/>
    <p:sldId id="737" r:id="rId43"/>
    <p:sldId id="738" r:id="rId44"/>
    <p:sldId id="739" r:id="rId45"/>
    <p:sldId id="740" r:id="rId46"/>
    <p:sldId id="741" r:id="rId47"/>
    <p:sldId id="742" r:id="rId48"/>
    <p:sldId id="743" r:id="rId49"/>
    <p:sldId id="744" r:id="rId50"/>
    <p:sldId id="745" r:id="rId51"/>
    <p:sldId id="746" r:id="rId52"/>
    <p:sldId id="747" r:id="rId53"/>
    <p:sldId id="748" r:id="rId54"/>
    <p:sldId id="749" r:id="rId55"/>
    <p:sldId id="750" r:id="rId56"/>
    <p:sldId id="751" r:id="rId57"/>
    <p:sldId id="752" r:id="rId58"/>
    <p:sldId id="753" r:id="rId59"/>
    <p:sldId id="754" r:id="rId60"/>
    <p:sldId id="755" r:id="rId61"/>
    <p:sldId id="756" r:id="rId62"/>
    <p:sldId id="757" r:id="rId63"/>
    <p:sldId id="758" r:id="rId64"/>
    <p:sldId id="759" r:id="rId65"/>
    <p:sldId id="760" r:id="rId66"/>
    <p:sldId id="761" r:id="rId67"/>
    <p:sldId id="762" r:id="rId68"/>
    <p:sldId id="763" r:id="rId69"/>
    <p:sldId id="764" r:id="rId70"/>
    <p:sldId id="765" r:id="rId71"/>
    <p:sldId id="766" r:id="rId72"/>
    <p:sldId id="767" r:id="rId73"/>
    <p:sldId id="768" r:id="rId74"/>
    <p:sldId id="769" r:id="rId75"/>
    <p:sldId id="770" r:id="rId76"/>
    <p:sldId id="771" r:id="rId77"/>
    <p:sldId id="772" r:id="rId78"/>
    <p:sldId id="773" r:id="rId79"/>
    <p:sldId id="774" r:id="rId80"/>
    <p:sldId id="775" r:id="rId81"/>
    <p:sldId id="776" r:id="rId82"/>
    <p:sldId id="777" r:id="rId83"/>
    <p:sldId id="778" r:id="rId84"/>
    <p:sldId id="779" r:id="rId85"/>
    <p:sldId id="780" r:id="rId86"/>
    <p:sldId id="781" r:id="rId87"/>
    <p:sldId id="782" r:id="rId88"/>
    <p:sldId id="783" r:id="rId89"/>
    <p:sldId id="784" r:id="rId90"/>
    <p:sldId id="785" r:id="rId91"/>
    <p:sldId id="786" r:id="rId92"/>
    <p:sldId id="787" r:id="rId93"/>
    <p:sldId id="788" r:id="rId94"/>
    <p:sldId id="789" r:id="rId95"/>
    <p:sldId id="790" r:id="rId96"/>
    <p:sldId id="791" r:id="rId97"/>
    <p:sldId id="792" r:id="rId98"/>
    <p:sldId id="793" r:id="rId99"/>
    <p:sldId id="794" r:id="rId100"/>
    <p:sldId id="795" r:id="rId101"/>
    <p:sldId id="796" r:id="rId102"/>
    <p:sldId id="797" r:id="rId103"/>
    <p:sldId id="798" r:id="rId104"/>
    <p:sldId id="799" r:id="rId105"/>
    <p:sldId id="800" r:id="rId106"/>
    <p:sldId id="801" r:id="rId107"/>
    <p:sldId id="802" r:id="rId108"/>
    <p:sldId id="803" r:id="rId109"/>
    <p:sldId id="804" r:id="rId110"/>
    <p:sldId id="805" r:id="rId111"/>
    <p:sldId id="806" r:id="rId112"/>
    <p:sldId id="810" r:id="rId113"/>
    <p:sldId id="811" r:id="rId114"/>
    <p:sldId id="812" r:id="rId115"/>
    <p:sldId id="813" r:id="rId116"/>
    <p:sldId id="814" r:id="rId117"/>
    <p:sldId id="815" r:id="rId118"/>
    <p:sldId id="816" r:id="rId119"/>
    <p:sldId id="817" r:id="rId120"/>
    <p:sldId id="818" r:id="rId121"/>
    <p:sldId id="819" r:id="rId122"/>
    <p:sldId id="820" r:id="rId123"/>
    <p:sldId id="821" r:id="rId124"/>
    <p:sldId id="822" r:id="rId125"/>
    <p:sldId id="823" r:id="rId126"/>
    <p:sldId id="824" r:id="rId127"/>
    <p:sldId id="825" r:id="rId128"/>
    <p:sldId id="826" r:id="rId129"/>
    <p:sldId id="827" r:id="rId130"/>
    <p:sldId id="828" r:id="rId131"/>
    <p:sldId id="829" r:id="rId132"/>
    <p:sldId id="830" r:id="rId133"/>
    <p:sldId id="831" r:id="rId134"/>
    <p:sldId id="832" r:id="rId135"/>
    <p:sldId id="833" r:id="rId136"/>
    <p:sldId id="834" r:id="rId137"/>
    <p:sldId id="835" r:id="rId138"/>
    <p:sldId id="836" r:id="rId139"/>
    <p:sldId id="837" r:id="rId140"/>
    <p:sldId id="838" r:id="rId141"/>
    <p:sldId id="839" r:id="rId142"/>
    <p:sldId id="840" r:id="rId143"/>
    <p:sldId id="841" r:id="rId144"/>
    <p:sldId id="842" r:id="rId145"/>
    <p:sldId id="843" r:id="rId146"/>
    <p:sldId id="844" r:id="rId147"/>
    <p:sldId id="845" r:id="rId148"/>
    <p:sldId id="846" r:id="rId149"/>
    <p:sldId id="847" r:id="rId150"/>
    <p:sldId id="848" r:id="rId151"/>
    <p:sldId id="849" r:id="rId152"/>
    <p:sldId id="850" r:id="rId153"/>
    <p:sldId id="851" r:id="rId154"/>
  </p:sldIdLst>
  <p:sldSz cx="9144000" cy="5143500" type="screen16x9"/>
  <p:notesSz cx="6858000" cy="9144000"/>
  <p:embeddedFontLst>
    <p:embeddedFont>
      <p:font typeface="Open Sans" panose="020B0604020202020204" charset="0"/>
      <p:regular r:id="rId156"/>
      <p:bold r:id="rId157"/>
      <p:italic r:id="rId158"/>
      <p:boldItalic r:id="rId159"/>
    </p:embeddedFont>
    <p:embeddedFont>
      <p:font typeface="Roboto Slab" panose="020B0604020202020204" charset="0"/>
      <p:regular r:id="rId160"/>
      <p:bold r:id="rId161"/>
    </p:embeddedFont>
    <p:embeddedFont>
      <p:font typeface="Roboto" panose="020B0604020202020204" charset="0"/>
      <p:regular r:id="rId162"/>
      <p:bold r:id="rId163"/>
      <p:italic r:id="rId164"/>
      <p:boldItalic r:id="rId165"/>
    </p:embeddedFont>
    <p:embeddedFont>
      <p:font typeface="Merriweather" panose="020B0604020202020204" charset="-52"/>
      <p:regular r:id="rId166"/>
      <p:bold r:id="rId167"/>
      <p:italic r:id="rId168"/>
      <p:boldItalic r:id="rId169"/>
    </p:embeddedFont>
    <p:embeddedFont>
      <p:font typeface="Calibri" panose="020F0502020204030204" pitchFamily="34" charset="0"/>
      <p:regular r:id="rId170"/>
      <p:bold r:id="rId171"/>
      <p:italic r:id="rId172"/>
      <p:boldItalic r:id="rId17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11" pos="2767" userDrawn="1">
          <p15:clr>
            <a:srgbClr val="A4A3A4"/>
          </p15:clr>
        </p15:guide>
        <p15:guide id="12" pos="1859" userDrawn="1">
          <p15:clr>
            <a:srgbClr val="A4A3A4"/>
          </p15:clr>
        </p15:guide>
        <p15:guide id="13" pos="3901" userDrawn="1">
          <p15:clr>
            <a:srgbClr val="A4A3A4"/>
          </p15:clr>
        </p15:guide>
        <p15:guide id="14" pos="2064" userDrawn="1">
          <p15:clr>
            <a:srgbClr val="A4A3A4"/>
          </p15:clr>
        </p15:guide>
        <p15:guide id="15" pos="36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380"/>
    <a:srgbClr val="DD4935"/>
    <a:srgbClr val="0070C0"/>
    <a:srgbClr val="F4B183"/>
    <a:srgbClr val="DAA077"/>
    <a:srgbClr val="DBB43F"/>
    <a:srgbClr val="EF6611"/>
    <a:srgbClr val="0D0D0D"/>
    <a:srgbClr val="000000"/>
    <a:srgbClr val="E7E4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0" autoAdjust="0"/>
    <p:restoredTop sz="84352" autoAdjust="0"/>
  </p:normalViewPr>
  <p:slideViewPr>
    <p:cSldViewPr snapToGrid="0" showGuides="1">
      <p:cViewPr varScale="1">
        <p:scale>
          <a:sx n="77" d="100"/>
          <a:sy n="77" d="100"/>
        </p:scale>
        <p:origin x="1242" y="84"/>
      </p:cViewPr>
      <p:guideLst>
        <p:guide orient="horz" pos="228"/>
        <p:guide pos="5534"/>
        <p:guide orient="horz" pos="3003"/>
        <p:guide pos="2993"/>
        <p:guide pos="226"/>
        <p:guide pos="2767"/>
        <p:guide pos="1859"/>
        <p:guide pos="3901"/>
        <p:guide pos="2064"/>
        <p:guide pos="36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4.fntdata"/><Relationship Id="rId170" Type="http://schemas.openxmlformats.org/officeDocument/2006/relationships/font" Target="fonts/font15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5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font" Target="fonts/font16.fntdata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font" Target="fonts/font6.fntdata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font" Target="fonts/font1.fntdata"/><Relationship Id="rId177" Type="http://schemas.openxmlformats.org/officeDocument/2006/relationships/tableStyles" Target="tableStyles.xml"/><Relationship Id="rId172" Type="http://schemas.openxmlformats.org/officeDocument/2006/relationships/font" Target="fonts/font17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font" Target="fonts/font9.fntdata"/><Relationship Id="rId169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viewProps" Target="viewProp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font" Target="fonts/font10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notesMaster" Target="notesMasters/notesMaster1.xml"/><Relationship Id="rId176" Type="http://schemas.openxmlformats.org/officeDocument/2006/relationships/theme" Target="theme/theme1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font" Target="fonts/font11.fntdata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08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777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26877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0616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572889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77275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531203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33117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795704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279207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46789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109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6661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2134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42826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89953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214938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90903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774994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13536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64107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65374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95176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933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88723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90378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26785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11318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369364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38177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4893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40954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5606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17222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679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27905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153069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93911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092807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36458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958855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568780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13656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3873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604657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19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102971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7448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6412208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701488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319021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7720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95444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1715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20099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50046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1477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43971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54427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54159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73980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3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4550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06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705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903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049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6944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7289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3383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557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4046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0189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9817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941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2327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507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4488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47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995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4244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6072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1172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4260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579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0611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6326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5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1072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4463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9794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41747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5449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88956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0094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2942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5251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3287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87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85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1812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7434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3892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6311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2392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74410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8060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0710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74643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798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4949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2217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5832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327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11913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8977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13811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76376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6897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34754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69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778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97419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18130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4013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58034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7915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1769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4252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4733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02083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42989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828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7570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05066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72366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16742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9302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4410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28887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18374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61459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6860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9229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56142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618145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090595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05278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94990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29556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54759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97234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77870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000722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pPr/>
              <a:t>99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65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pPr/>
              <a:t>24.01.2022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slide" Target="slide11.xml"/><Relationship Id="rId4" Type="http://schemas.openxmlformats.org/officeDocument/2006/relationships/slide" Target="slide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slide" Target="slide101.xml"/><Relationship Id="rId4" Type="http://schemas.openxmlformats.org/officeDocument/2006/relationships/slide" Target="slide10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slide" Target="slide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slide" Target="slide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slide" Target="slide105.xml"/><Relationship Id="rId4" Type="http://schemas.openxmlformats.org/officeDocument/2006/relationships/slide" Target="slide10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slide" Target="slide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slide" Target="slide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07.xml"/><Relationship Id="rId4" Type="http://schemas.openxmlformats.org/officeDocument/2006/relationships/slide" Target="slide10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slide" Target="slide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slide" Target="slide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10.xml"/><Relationship Id="rId4" Type="http://schemas.openxmlformats.org/officeDocument/2006/relationships/slide" Target="slide1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slide" Target="slide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40.png"/><Relationship Id="rId4" Type="http://schemas.openxmlformats.org/officeDocument/2006/relationships/slide" Target="slide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13.xml"/><Relationship Id="rId4" Type="http://schemas.openxmlformats.org/officeDocument/2006/relationships/slide" Target="slide11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slide" Target="slide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slide" Target="slide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slide" Target="slide116.xml"/><Relationship Id="rId4" Type="http://schemas.openxmlformats.org/officeDocument/2006/relationships/slide" Target="slide11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slide" Target="slide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119.xml"/><Relationship Id="rId4" Type="http://schemas.openxmlformats.org/officeDocument/2006/relationships/slide" Target="slide12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slide" Target="slide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slide" Target="slide3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slide" Target="slide122.xml"/><Relationship Id="rId4" Type="http://schemas.openxmlformats.org/officeDocument/2006/relationships/slide" Target="slide12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slide" Target="slide3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slide" Target="slide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slide" Target="slide126.xml"/><Relationship Id="rId4" Type="http://schemas.openxmlformats.org/officeDocument/2006/relationships/slide" Target="slide12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slide" Target="slide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slide" Target="slide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slide" Target="slide129.xml"/><Relationship Id="rId4" Type="http://schemas.openxmlformats.org/officeDocument/2006/relationships/slide" Target="slide12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slide" Target="slide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5.xml"/><Relationship Id="rId4" Type="http://schemas.openxmlformats.org/officeDocument/2006/relationships/slide" Target="slide1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9.wdp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slide" Target="slide131.xml"/><Relationship Id="rId4" Type="http://schemas.openxmlformats.org/officeDocument/2006/relationships/slide" Target="slide13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7.png"/><Relationship Id="rId4" Type="http://schemas.openxmlformats.org/officeDocument/2006/relationships/slide" Target="slide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7.png"/><Relationship Id="rId4" Type="http://schemas.openxmlformats.org/officeDocument/2006/relationships/slide" Target="slide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slide" Target="slide134.xml"/><Relationship Id="rId4" Type="http://schemas.openxmlformats.org/officeDocument/2006/relationships/slide" Target="slide135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slide" Target="slide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slide" Target="slide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0.wdp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slide" Target="slide137.xml"/><Relationship Id="rId4" Type="http://schemas.openxmlformats.org/officeDocument/2006/relationships/slide" Target="slide13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49.png"/><Relationship Id="rId4" Type="http://schemas.openxmlformats.org/officeDocument/2006/relationships/slide" Target="slide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5" Type="http://schemas.openxmlformats.org/officeDocument/2006/relationships/image" Target="../media/image49.png"/><Relationship Id="rId4" Type="http://schemas.openxmlformats.org/officeDocument/2006/relationships/slide" Target="slide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40.xml"/><Relationship Id="rId4" Type="http://schemas.openxmlformats.org/officeDocument/2006/relationships/slide" Target="slide1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4" Type="http://schemas.openxmlformats.org/officeDocument/2006/relationships/slide" Target="slide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50.png"/><Relationship Id="rId4" Type="http://schemas.openxmlformats.org/officeDocument/2006/relationships/slide" Target="slide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43.xml"/><Relationship Id="rId4" Type="http://schemas.openxmlformats.org/officeDocument/2006/relationships/slide" Target="slide144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slide" Target="slide3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slide" Target="slide3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146.xml"/><Relationship Id="rId4" Type="http://schemas.openxmlformats.org/officeDocument/2006/relationships/slide" Target="slide14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openxmlformats.org/officeDocument/2006/relationships/slide" Target="slide3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slide" Target="slide149.xml"/><Relationship Id="rId4" Type="http://schemas.openxmlformats.org/officeDocument/2006/relationships/slide" Target="slide15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slide" Target="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slide" Target="slide3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3.wdp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slide" Target="slide153.xml"/><Relationship Id="rId4" Type="http://schemas.openxmlformats.org/officeDocument/2006/relationships/slide" Target="slide15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3.wdp"/><Relationship Id="rId5" Type="http://schemas.openxmlformats.org/officeDocument/2006/relationships/image" Target="../media/image54.png"/><Relationship Id="rId4" Type="http://schemas.openxmlformats.org/officeDocument/2006/relationships/slide" Target="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slide" Target="slide18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slide" Target="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slide" Target="slide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slide" Target="slide20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slide" Target="slid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slide" Target="slide26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slide" Target="slide30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slide" Target="slide34.xml"/><Relationship Id="rId18" Type="http://schemas.openxmlformats.org/officeDocument/2006/relationships/slide" Target="slide49.xml"/><Relationship Id="rId26" Type="http://schemas.openxmlformats.org/officeDocument/2006/relationships/slide" Target="slide73.xml"/><Relationship Id="rId39" Type="http://schemas.openxmlformats.org/officeDocument/2006/relationships/slide" Target="slide112.xml"/><Relationship Id="rId21" Type="http://schemas.openxmlformats.org/officeDocument/2006/relationships/slide" Target="slide58.xml"/><Relationship Id="rId34" Type="http://schemas.openxmlformats.org/officeDocument/2006/relationships/slide" Target="slide97.xml"/><Relationship Id="rId42" Type="http://schemas.openxmlformats.org/officeDocument/2006/relationships/slide" Target="slide121.xml"/><Relationship Id="rId47" Type="http://schemas.openxmlformats.org/officeDocument/2006/relationships/slide" Target="slide133.xml"/><Relationship Id="rId50" Type="http://schemas.openxmlformats.org/officeDocument/2006/relationships/slide" Target="slide142.xml"/><Relationship Id="rId7" Type="http://schemas.openxmlformats.org/officeDocument/2006/relationships/slide" Target="slide16.xml"/><Relationship Id="rId2" Type="http://schemas.openxmlformats.org/officeDocument/2006/relationships/notesSlide" Target="../notesSlides/notesSlide3.xml"/><Relationship Id="rId16" Type="http://schemas.openxmlformats.org/officeDocument/2006/relationships/slide" Target="slide43.xml"/><Relationship Id="rId29" Type="http://schemas.openxmlformats.org/officeDocument/2006/relationships/slide" Target="slide82.xml"/><Relationship Id="rId11" Type="http://schemas.openxmlformats.org/officeDocument/2006/relationships/slide" Target="slide28.xml"/><Relationship Id="rId24" Type="http://schemas.openxmlformats.org/officeDocument/2006/relationships/slide" Target="slide67.xml"/><Relationship Id="rId32" Type="http://schemas.openxmlformats.org/officeDocument/2006/relationships/slide" Target="slide91.xml"/><Relationship Id="rId37" Type="http://schemas.openxmlformats.org/officeDocument/2006/relationships/slide" Target="slide106.xml"/><Relationship Id="rId40" Type="http://schemas.openxmlformats.org/officeDocument/2006/relationships/slide" Target="slide115.xml"/><Relationship Id="rId45" Type="http://schemas.openxmlformats.org/officeDocument/2006/relationships/slide" Target="slide127.xml"/><Relationship Id="rId53" Type="http://schemas.openxmlformats.org/officeDocument/2006/relationships/slide" Target="slide151.xml"/><Relationship Id="rId5" Type="http://schemas.openxmlformats.org/officeDocument/2006/relationships/slide" Target="slide10.xml"/><Relationship Id="rId10" Type="http://schemas.openxmlformats.org/officeDocument/2006/relationships/slide" Target="slide25.xml"/><Relationship Id="rId19" Type="http://schemas.openxmlformats.org/officeDocument/2006/relationships/slide" Target="slide52.xml"/><Relationship Id="rId31" Type="http://schemas.openxmlformats.org/officeDocument/2006/relationships/slide" Target="slide88.xml"/><Relationship Id="rId44" Type="http://schemas.openxmlformats.org/officeDocument/2006/relationships/slide" Target="slide124.xml"/><Relationship Id="rId52" Type="http://schemas.openxmlformats.org/officeDocument/2006/relationships/slide" Target="slide148.xml"/><Relationship Id="rId4" Type="http://schemas.openxmlformats.org/officeDocument/2006/relationships/slide" Target="slide7.xml"/><Relationship Id="rId9" Type="http://schemas.openxmlformats.org/officeDocument/2006/relationships/slide" Target="slide22.xml"/><Relationship Id="rId14" Type="http://schemas.openxmlformats.org/officeDocument/2006/relationships/slide" Target="slide37.xml"/><Relationship Id="rId22" Type="http://schemas.openxmlformats.org/officeDocument/2006/relationships/slide" Target="slide61.xml"/><Relationship Id="rId27" Type="http://schemas.openxmlformats.org/officeDocument/2006/relationships/slide" Target="slide76.xml"/><Relationship Id="rId30" Type="http://schemas.openxmlformats.org/officeDocument/2006/relationships/slide" Target="slide85.xml"/><Relationship Id="rId35" Type="http://schemas.openxmlformats.org/officeDocument/2006/relationships/slide" Target="slide100.xml"/><Relationship Id="rId43" Type="http://schemas.openxmlformats.org/officeDocument/2006/relationships/image" Target="../media/image3.png"/><Relationship Id="rId48" Type="http://schemas.openxmlformats.org/officeDocument/2006/relationships/slide" Target="slide136.xml"/><Relationship Id="rId8" Type="http://schemas.openxmlformats.org/officeDocument/2006/relationships/slide" Target="slide19.xml"/><Relationship Id="rId51" Type="http://schemas.openxmlformats.org/officeDocument/2006/relationships/slide" Target="slide145.xml"/><Relationship Id="rId3" Type="http://schemas.openxmlformats.org/officeDocument/2006/relationships/slide" Target="slide4.xml"/><Relationship Id="rId12" Type="http://schemas.openxmlformats.org/officeDocument/2006/relationships/slide" Target="slide31.xml"/><Relationship Id="rId17" Type="http://schemas.openxmlformats.org/officeDocument/2006/relationships/slide" Target="slide46.xml"/><Relationship Id="rId25" Type="http://schemas.openxmlformats.org/officeDocument/2006/relationships/slide" Target="slide70.xml"/><Relationship Id="rId33" Type="http://schemas.openxmlformats.org/officeDocument/2006/relationships/slide" Target="slide94.xml"/><Relationship Id="rId38" Type="http://schemas.openxmlformats.org/officeDocument/2006/relationships/slide" Target="slide109.xml"/><Relationship Id="rId46" Type="http://schemas.openxmlformats.org/officeDocument/2006/relationships/slide" Target="slide130.xml"/><Relationship Id="rId20" Type="http://schemas.openxmlformats.org/officeDocument/2006/relationships/slide" Target="slide55.xml"/><Relationship Id="rId41" Type="http://schemas.openxmlformats.org/officeDocument/2006/relationships/slide" Target="slide1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3.xml"/><Relationship Id="rId15" Type="http://schemas.openxmlformats.org/officeDocument/2006/relationships/slide" Target="slide40.xml"/><Relationship Id="rId23" Type="http://schemas.openxmlformats.org/officeDocument/2006/relationships/slide" Target="slide64.xml"/><Relationship Id="rId28" Type="http://schemas.openxmlformats.org/officeDocument/2006/relationships/slide" Target="slide79.xml"/><Relationship Id="rId36" Type="http://schemas.openxmlformats.org/officeDocument/2006/relationships/slide" Target="slide103.xml"/><Relationship Id="rId49" Type="http://schemas.openxmlformats.org/officeDocument/2006/relationships/slide" Target="slide13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32.xml"/><Relationship Id="rId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slide" Target="slide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slide" Target="slid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slide" Target="slide35.xml"/><Relationship Id="rId4" Type="http://schemas.openxmlformats.org/officeDocument/2006/relationships/slide" Target="slide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slide" Target="slid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slide" Target="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slide" Target="slid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5.xml"/><Relationship Id="rId4" Type="http://schemas.openxmlformats.org/officeDocument/2006/relationships/slide" Target="slide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41.xml"/><Relationship Id="rId4" Type="http://schemas.openxmlformats.org/officeDocument/2006/relationships/slide" Target="slide4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slide" Target="slid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slide" Target="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slide" Target="slide44.xml"/><Relationship Id="rId4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slide" Target="slide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slide" Target="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slide" Target="slide48.xml"/><Relationship Id="rId4" Type="http://schemas.openxmlformats.org/officeDocument/2006/relationships/slide" Target="slide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slide" Target="slid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0.xml"/><Relationship Id="rId4" Type="http://schemas.openxmlformats.org/officeDocument/2006/relationships/slide" Target="slide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slide" Target="slide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53.xml"/><Relationship Id="rId4" Type="http://schemas.openxmlformats.org/officeDocument/2006/relationships/slide" Target="slide5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slide" Target="slid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slide" Target="slide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slide" Target="slide56.xml"/><Relationship Id="rId4" Type="http://schemas.openxmlformats.org/officeDocument/2006/relationships/slide" Target="slide5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slide" Target="slide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slide" Target="slide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slide" Target="slide59.xml"/><Relationship Id="rId4" Type="http://schemas.openxmlformats.org/officeDocument/2006/relationships/slide" Target="slide6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slide" Target="slide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62.xml"/><Relationship Id="rId4" Type="http://schemas.openxmlformats.org/officeDocument/2006/relationships/slide" Target="slide6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slide" Target="slide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slide" Target="slide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65.xml"/><Relationship Id="rId4" Type="http://schemas.openxmlformats.org/officeDocument/2006/relationships/slide" Target="slide6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slide" Target="slide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68.xml"/><Relationship Id="rId4" Type="http://schemas.openxmlformats.org/officeDocument/2006/relationships/slide" Target="slide6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slide" Target="slide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slide" Target="slide8.xml"/><Relationship Id="rId4" Type="http://schemas.openxmlformats.org/officeDocument/2006/relationships/slide" Target="slide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slide" Target="slide71.xml"/><Relationship Id="rId4" Type="http://schemas.openxmlformats.org/officeDocument/2006/relationships/slide" Target="slide7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slide" Target="slide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slide" Target="slide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slide" Target="slide75.xml"/><Relationship Id="rId4" Type="http://schemas.openxmlformats.org/officeDocument/2006/relationships/slide" Target="slide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slide" Target="slide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slide" Target="slide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7.xml"/><Relationship Id="rId5" Type="http://schemas.openxmlformats.org/officeDocument/2006/relationships/slide" Target="slide78.xml"/><Relationship Id="rId4" Type="http://schemas.openxmlformats.org/officeDocument/2006/relationships/image" Target="../media/image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slide" Target="slide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slide" Target="slide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80.xml"/><Relationship Id="rId4" Type="http://schemas.openxmlformats.org/officeDocument/2006/relationships/slide" Target="slide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slide" Target="slide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slide" Target="slide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slide" Target="slide83.xml"/><Relationship Id="rId4" Type="http://schemas.openxmlformats.org/officeDocument/2006/relationships/slide" Target="slide8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slide" Target="slide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slide" Target="slide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5.wdp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slide" Target="slide86.xml"/><Relationship Id="rId4" Type="http://schemas.openxmlformats.org/officeDocument/2006/relationships/slide" Target="slide8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2.png"/><Relationship Id="rId4" Type="http://schemas.openxmlformats.org/officeDocument/2006/relationships/slide" Target="slide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0.xml"/><Relationship Id="rId4" Type="http://schemas.openxmlformats.org/officeDocument/2006/relationships/slide" Target="slide8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slide" Target="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slide" Target="slide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3.xml"/><Relationship Id="rId4" Type="http://schemas.openxmlformats.org/officeDocument/2006/relationships/slide" Target="slide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slide" Target="slide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5.xml"/><Relationship Id="rId4" Type="http://schemas.openxmlformats.org/officeDocument/2006/relationships/slide" Target="slide9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35.png"/><Relationship Id="rId4" Type="http://schemas.openxmlformats.org/officeDocument/2006/relationships/slide" Target="slide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slide" Target="slide98.xml"/><Relationship Id="rId4" Type="http://schemas.openxmlformats.org/officeDocument/2006/relationships/slide" Target="slide9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36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F87AF1-5B31-4779-8041-44549C69C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8D8FDE2-A591-42FC-9617-440E3B911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73BE2AB-F2A3-4F9C-B0DB-CE297F097250}"/>
              </a:ext>
            </a:extLst>
          </p:cNvPr>
          <p:cNvSpPr txBox="1"/>
          <p:nvPr/>
        </p:nvSpPr>
        <p:spPr>
          <a:xfrm>
            <a:off x="358776" y="386769"/>
            <a:ext cx="4033838" cy="2031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 defTabSz="914377">
              <a:tabLst>
                <a:tab pos="358775" algn="l"/>
              </a:tabLst>
            </a:pPr>
            <a:r>
              <a:rPr lang="ru-RU" sz="4200" b="1">
                <a:solidFill>
                  <a:schemeClr val="bg1"/>
                </a:solidFill>
                <a:latin typeface="+mj-lt"/>
              </a:rPr>
              <a:t>День российской науки</a:t>
            </a:r>
          </a:p>
        </p:txBody>
      </p:sp>
      <p:sp>
        <p:nvSpPr>
          <p:cNvPr id="13" name="TextBox 12">
            <a:hlinkClick r:id="rId5" action="ppaction://hlinksldjump"/>
            <a:extLst>
              <a:ext uri="{FF2B5EF4-FFF2-40B4-BE49-F238E27FC236}">
                <a16:creationId xmlns:a16="http://schemas.microsoft.com/office/drawing/2014/main" id="{5B4BEB21-6A21-42F4-8C3C-103B9C89929A}"/>
              </a:ext>
            </a:extLst>
          </p:cNvPr>
          <p:cNvSpPr txBox="1"/>
          <p:nvPr/>
        </p:nvSpPr>
        <p:spPr>
          <a:xfrm>
            <a:off x="1201334" y="4418177"/>
            <a:ext cx="2348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ru-RU" sz="1600" u="sng">
                <a:solidFill>
                  <a:schemeClr val="bg1"/>
                </a:solidFill>
                <a:latin typeface="Roboto Slab"/>
                <a:hlinkClick r:id="rId5" action="ppaction://hlinksldjump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Правила </a:t>
            </a:r>
            <a:r>
              <a:rPr lang="ru-RU" sz="1600" u="sng">
                <a:solidFill>
                  <a:schemeClr val="bg1"/>
                </a:solidFill>
                <a:latin typeface="Roboto Slab"/>
              </a:rPr>
              <a:t>викторины</a:t>
            </a:r>
          </a:p>
        </p:txBody>
      </p:sp>
      <p:sp>
        <p:nvSpPr>
          <p:cNvPr id="14" name="Скругленный прямоугольник 18">
            <a:hlinkClick r:id="rId6" action="ppaction://hlinksldjump"/>
            <a:extLst>
              <a:ext uri="{FF2B5EF4-FFF2-40B4-BE49-F238E27FC236}">
                <a16:creationId xmlns:a16="http://schemas.microsoft.com/office/drawing/2014/main" id="{7FD739B4-5219-4DB6-BCA4-0A0728FBFD68}"/>
              </a:ext>
            </a:extLst>
          </p:cNvPr>
          <p:cNvSpPr/>
          <p:nvPr/>
        </p:nvSpPr>
        <p:spPr>
          <a:xfrm>
            <a:off x="717995" y="3122604"/>
            <a:ext cx="3315399" cy="857406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254000" dist="190500" dir="5400000" sx="90000" sy="90000" algn="t" rotWithShape="0">
              <a:schemeClr val="accent6">
                <a:lumMod val="50000"/>
                <a:alpha val="6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1600" b="1">
                <a:solidFill>
                  <a:schemeClr val="tx1"/>
                </a:solidFill>
                <a:latin typeface="+mj-lt"/>
              </a:rPr>
              <a:t>Начать викторину</a:t>
            </a:r>
          </a:p>
        </p:txBody>
      </p:sp>
    </p:spTree>
    <p:extLst>
      <p:ext uri="{BB962C8B-B14F-4D97-AF65-F5344CB8AC3E}">
        <p14:creationId xmlns:p14="http://schemas.microsoft.com/office/powerpoint/2010/main" val="378834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414" y="107151"/>
            <a:ext cx="1951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448576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8 февраля 1824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208709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8 февраля 1724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6884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1 февраля 1724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4" y="1062018"/>
            <a:ext cx="4899026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была открыта Академия наук?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2201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4" y="306188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4" y="2301750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6" name="Picture 2" descr="https://static.biblioclub.ru/art_portal/pictures/21271/21271497/Kvarengi_D_Akademiya_nauk_2_catpage.jpg">
            <a:extLst>
              <a:ext uri="{FF2B5EF4-FFF2-40B4-BE49-F238E27FC236}">
                <a16:creationId xmlns:a16="http://schemas.microsoft.com/office/drawing/2014/main" id="{7C11861C-BB5D-46EF-9A29-A67631D31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7070" y="1871697"/>
            <a:ext cx="2848156" cy="25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6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3477" y="107151"/>
            <a:ext cx="20970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33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Когда был запущен первый искусственный спутник Земли?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4 октября 1957 года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4 апреля 1957 года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50" y="4065415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апреля 1961 года 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Picture 2" descr="http://i.timeout.ru/pix/525981.png?1519642674">
            <a:extLst>
              <a:ext uri="{FF2B5EF4-FFF2-40B4-BE49-F238E27FC236}">
                <a16:creationId xmlns:a16="http://schemas.microsoft.com/office/drawing/2014/main" id="{095C1F8E-4436-4AB6-B058-607C40D33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119688" y="2388074"/>
            <a:ext cx="3659140" cy="20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7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4 октября 1957 года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89F21D-2612-4EEF-BC5D-8655137490FA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Когда был запущен первый искусственный спутник Земли?</a:t>
            </a:r>
          </a:p>
        </p:txBody>
      </p:sp>
      <p:pic>
        <p:nvPicPr>
          <p:cNvPr id="13" name="Picture 2" descr="http://i.timeout.ru/pix/525981.png?1519642674">
            <a:extLst>
              <a:ext uri="{FF2B5EF4-FFF2-40B4-BE49-F238E27FC236}">
                <a16:creationId xmlns:a16="http://schemas.microsoft.com/office/drawing/2014/main" id="{B0C26D35-2144-448E-A7FE-B667E8AC6E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119688" y="2388074"/>
            <a:ext cx="3659140" cy="20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61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2F2BD-5434-4EAF-B9CC-C7EB868DB112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4 октября 1957 года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C048EE9-C612-435B-8986-F5B5831740DF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>
                <a:latin typeface="+mj-lt"/>
              </a:rPr>
              <a:t>Когда был запущен первый искусственный спутник Земли?</a:t>
            </a:r>
          </a:p>
        </p:txBody>
      </p:sp>
      <p:pic>
        <p:nvPicPr>
          <p:cNvPr id="14" name="Picture 2" descr="http://i.timeout.ru/pix/525981.png?1519642674">
            <a:extLst>
              <a:ext uri="{FF2B5EF4-FFF2-40B4-BE49-F238E27FC236}">
                <a16:creationId xmlns:a16="http://schemas.microsoft.com/office/drawing/2014/main" id="{DF48058C-712B-4C11-9141-ED57649FB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119688" y="2388074"/>
            <a:ext cx="3659140" cy="20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11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1454" y="107151"/>
            <a:ext cx="2121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3" y="1082622"/>
            <a:ext cx="5937523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Когда был осуществлён запуск космического корабля «Восток-1»?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4 октября 1957 года 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4 апреля 1957 года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апреля 1961 года 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2" descr="https://4.bp.blogspot.com/-SR0eU5yAgxQ/WvmYwmew2yI/AAAAAAAAAIA/kpLifDGaGbs9sbNvZyQq6g3j0GgBVnrcACLcBGAs/s1600/%25D0%25B2%25D0%25BE%25D1%2581%25D1%2585%25D0%25BE%25D0%25B41.PNG">
            <a:extLst>
              <a:ext uri="{FF2B5EF4-FFF2-40B4-BE49-F238E27FC236}">
                <a16:creationId xmlns:a16="http://schemas.microsoft.com/office/drawing/2014/main" id="{67FCF779-57E1-444F-9467-C06ACF24C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56" y="2315195"/>
            <a:ext cx="3548969" cy="22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94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12 апреля 1961 года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69A390-CC44-40A8-9604-C72A86486ECA}"/>
              </a:ext>
            </a:extLst>
          </p:cNvPr>
          <p:cNvSpPr/>
          <p:nvPr/>
        </p:nvSpPr>
        <p:spPr>
          <a:xfrm flipH="1">
            <a:off x="358773" y="1082622"/>
            <a:ext cx="5937523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Когда был осуществлён запуск космического корабля «Восток-1»?</a:t>
            </a:r>
          </a:p>
        </p:txBody>
      </p:sp>
      <p:pic>
        <p:nvPicPr>
          <p:cNvPr id="12" name="Picture 2" descr="https://4.bp.blogspot.com/-SR0eU5yAgxQ/WvmYwmew2yI/AAAAAAAAAIA/kpLifDGaGbs9sbNvZyQq6g3j0GgBVnrcACLcBGAs/s1600/%25D0%25B2%25D0%25BE%25D1%2581%25D1%2585%25D0%25BE%25D0%25B41.PNG">
            <a:extLst>
              <a:ext uri="{FF2B5EF4-FFF2-40B4-BE49-F238E27FC236}">
                <a16:creationId xmlns:a16="http://schemas.microsoft.com/office/drawing/2014/main" id="{88179CA7-AC4A-4F16-AF2B-F6437197D4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56" y="2315195"/>
            <a:ext cx="3548969" cy="22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86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1C8990-7686-47C7-9894-53A87D954949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12 апреля 1961 года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AD9806B-1EB6-4AE4-884D-8B86C6DF52C8}"/>
              </a:ext>
            </a:extLst>
          </p:cNvPr>
          <p:cNvSpPr/>
          <p:nvPr/>
        </p:nvSpPr>
        <p:spPr>
          <a:xfrm flipH="1">
            <a:off x="358773" y="1082622"/>
            <a:ext cx="5937523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Когда был осуществлён запуск космического корабля «Восток-1»?</a:t>
            </a:r>
          </a:p>
        </p:txBody>
      </p:sp>
      <p:pic>
        <p:nvPicPr>
          <p:cNvPr id="15" name="Picture 2" descr="https://4.bp.blogspot.com/-SR0eU5yAgxQ/WvmYwmew2yI/AAAAAAAAAIA/kpLifDGaGbs9sbNvZyQq6g3j0GgBVnrcACLcBGAs/s1600/%25D0%25B2%25D0%25BE%25D1%2581%25D1%2585%25D0%25BE%25D0%25B41.PNG">
            <a:extLst>
              <a:ext uri="{FF2B5EF4-FFF2-40B4-BE49-F238E27FC236}">
                <a16:creationId xmlns:a16="http://schemas.microsoft.com/office/drawing/2014/main" id="{77A63793-07D1-4205-9E71-47F19421A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56" y="2315195"/>
            <a:ext cx="3548969" cy="220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8667" y="107151"/>
            <a:ext cx="21066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35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3" y="1082622"/>
            <a:ext cx="51145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был на борту космического корабля «Восток-1»?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Юрий Гагарин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Королёв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Валентина Терешкова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Рисунок 18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76F92777-DCE5-4BFE-8F6F-0A4949155B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Юрий Гагарин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48004C9-D21E-45F9-B106-8FC5BB59F3CB}"/>
              </a:ext>
            </a:extLst>
          </p:cNvPr>
          <p:cNvSpPr/>
          <p:nvPr/>
        </p:nvSpPr>
        <p:spPr>
          <a:xfrm flipH="1">
            <a:off x="358773" y="1082622"/>
            <a:ext cx="51145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>
                <a:latin typeface="+mj-lt"/>
              </a:rPr>
              <a:t>Кто был на борту космического корабля «Восток-1»?</a:t>
            </a:r>
          </a:p>
        </p:txBody>
      </p:sp>
      <p:pic>
        <p:nvPicPr>
          <p:cNvPr id="13" name="Picture 4" descr="https://w-dog.ru/wallpapers/4/18/530446687616115/yurij-alekseevich-gagarin-pervyj-kosmonavt-sssr.jpg">
            <a:extLst>
              <a:ext uri="{FF2B5EF4-FFF2-40B4-BE49-F238E27FC236}">
                <a16:creationId xmlns:a16="http://schemas.microsoft.com/office/drawing/2014/main" id="{1571E013-842F-49F8-AA02-3A73D0E1C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4510" y="1894115"/>
            <a:ext cx="3570715" cy="2710556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44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85FB90-D446-41F1-8069-792D3C78FDAA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Юрий Гагарин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88A460-AA54-45AE-B429-8592BFEA4327}"/>
              </a:ext>
            </a:extLst>
          </p:cNvPr>
          <p:cNvSpPr/>
          <p:nvPr/>
        </p:nvSpPr>
        <p:spPr>
          <a:xfrm flipH="1">
            <a:off x="358773" y="1082622"/>
            <a:ext cx="51145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был на борту космического корабля «Восток-1»?</a:t>
            </a:r>
          </a:p>
        </p:txBody>
      </p:sp>
      <p:pic>
        <p:nvPicPr>
          <p:cNvPr id="14" name="Picture 4" descr="https://w-dog.ru/wallpapers/4/18/530446687616115/yurij-alekseevich-gagarin-pervyj-kosmonavt-sssr.jpg">
            <a:extLst>
              <a:ext uri="{FF2B5EF4-FFF2-40B4-BE49-F238E27FC236}">
                <a16:creationId xmlns:a16="http://schemas.microsoft.com/office/drawing/2014/main" id="{C859B337-9B21-4AC6-AAF5-33F216E4C6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14510" y="1894115"/>
            <a:ext cx="3570715" cy="2710556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67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9049" y="107151"/>
            <a:ext cx="21259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922431"/>
            <a:ext cx="5062311" cy="12445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Чьи разработки помогли впоследствии осуществить полёты автоматических межпланетных станций к Луне, Венере и Марсу?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Игоря Курчатова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Сергея Королёва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Константина Циолковского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AC1485B2-D7BF-41A2-9466-FF454FE80C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6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8 февраля 1724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1" name="Picture 2" descr="https://static.biblioclub.ru/art_portal/pictures/21271/21271497/Kvarengi_D_Akademiya_nauk_2_catpage.jpg">
            <a:extLst>
              <a:ext uri="{FF2B5EF4-FFF2-40B4-BE49-F238E27FC236}">
                <a16:creationId xmlns:a16="http://schemas.microsoft.com/office/drawing/2014/main" id="{C1CEC76F-F1B8-49BE-BDCB-6612C396FF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7070" y="1871697"/>
            <a:ext cx="2848156" cy="25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3039422-2879-4231-97C9-725BF2ECEA2A}"/>
              </a:ext>
            </a:extLst>
          </p:cNvPr>
          <p:cNvSpPr/>
          <p:nvPr/>
        </p:nvSpPr>
        <p:spPr>
          <a:xfrm flipH="1">
            <a:off x="358774" y="1062018"/>
            <a:ext cx="4899026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была открыта Академия наук?</a:t>
            </a:r>
          </a:p>
        </p:txBody>
      </p:sp>
    </p:spTree>
    <p:extLst>
      <p:ext uri="{BB962C8B-B14F-4D97-AF65-F5344CB8AC3E}">
        <p14:creationId xmlns:p14="http://schemas.microsoft.com/office/powerpoint/2010/main" val="226645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Сергея Королёва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FDFB03F-13F7-41B5-A659-EB2253B39D03}"/>
              </a:ext>
            </a:extLst>
          </p:cNvPr>
          <p:cNvSpPr/>
          <p:nvPr/>
        </p:nvSpPr>
        <p:spPr>
          <a:xfrm flipH="1">
            <a:off x="358774" y="922431"/>
            <a:ext cx="5062311" cy="12445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Чьи разработки помогли впоследствии осуществить полёты автоматических межпланетных станций к Луне, Венере и Марсу?</a:t>
            </a:r>
          </a:p>
        </p:txBody>
      </p:sp>
      <p:pic>
        <p:nvPicPr>
          <p:cNvPr id="12" name="Picture 2" descr="https://s5o.ru/storage/simple/ru/ugc/da/3f/19/b4/ruu2c4203060d.jpg">
            <a:extLst>
              <a:ext uri="{FF2B5EF4-FFF2-40B4-BE49-F238E27FC236}">
                <a16:creationId xmlns:a16="http://schemas.microsoft.com/office/drawing/2014/main" id="{EACF3F65-5D8B-4335-A864-3B14CE8A0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5561" y="1743892"/>
            <a:ext cx="3259664" cy="28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34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4C1022-2CA8-4685-8014-5D5A8A9D5CE9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Сергея Королёва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0CBBA11-4165-48F2-AA5F-AA36FAE99631}"/>
              </a:ext>
            </a:extLst>
          </p:cNvPr>
          <p:cNvSpPr/>
          <p:nvPr/>
        </p:nvSpPr>
        <p:spPr>
          <a:xfrm flipH="1">
            <a:off x="358774" y="922431"/>
            <a:ext cx="5062311" cy="12445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Чьи разработки помогли впоследствии осуществить полёты автоматических межпланетных станций к Луне, Венере и Марсу?</a:t>
            </a:r>
          </a:p>
        </p:txBody>
      </p:sp>
      <p:pic>
        <p:nvPicPr>
          <p:cNvPr id="15" name="Picture 2" descr="https://s5o.ru/storage/simple/ru/ugc/da/3f/19/b4/ruu2c4203060d.jpg">
            <a:extLst>
              <a:ext uri="{FF2B5EF4-FFF2-40B4-BE49-F238E27FC236}">
                <a16:creationId xmlns:a16="http://schemas.microsoft.com/office/drawing/2014/main" id="{8052B111-0784-45EB-8C9C-5A111C1D6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25561" y="1743892"/>
            <a:ext cx="3259664" cy="289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2255" y="107151"/>
            <a:ext cx="2119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37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254946"/>
            <a:ext cx="5062311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российский учёный получил Нобелевскую премию в 2010 году?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Новосёлов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Курчатов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Новосёлов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44AB817-68D8-4027-9299-ED8F0BFE0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Константин Новосёлов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F976905-3AF1-47C0-A42D-A59A9A0CB034}"/>
              </a:ext>
            </a:extLst>
          </p:cNvPr>
          <p:cNvSpPr/>
          <p:nvPr/>
        </p:nvSpPr>
        <p:spPr>
          <a:xfrm flipH="1">
            <a:off x="358775" y="1254946"/>
            <a:ext cx="5062311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российский учёный получил Нобелевскую премию в 2010 году?</a:t>
            </a:r>
          </a:p>
        </p:txBody>
      </p:sp>
      <p:pic>
        <p:nvPicPr>
          <p:cNvPr id="15" name="Picture 2" descr="https://gorets-media.ru/uploads/images/Gorets_goda-2014/.thumbs/b165de0ebd60176b49708d57155fdc3e_1000_1347_1.jpg">
            <a:extLst>
              <a:ext uri="{FF2B5EF4-FFF2-40B4-BE49-F238E27FC236}">
                <a16:creationId xmlns:a16="http://schemas.microsoft.com/office/drawing/2014/main" id="{B18FE60A-2048-4543-8824-BC813B0DC3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1570" y="1133310"/>
            <a:ext cx="2873655" cy="379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879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0AFD9-2986-4C01-A9E4-451E1C1A68D7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Константин Новосёлов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F09854D-B4FE-4474-8302-274C48D69C78}"/>
              </a:ext>
            </a:extLst>
          </p:cNvPr>
          <p:cNvSpPr/>
          <p:nvPr/>
        </p:nvSpPr>
        <p:spPr>
          <a:xfrm flipH="1">
            <a:off x="358775" y="1254946"/>
            <a:ext cx="5062311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российский учёный получил Нобелевскую премию в 2010 году?</a:t>
            </a:r>
          </a:p>
        </p:txBody>
      </p:sp>
      <p:pic>
        <p:nvPicPr>
          <p:cNvPr id="14" name="Picture 2" descr="https://gorets-media.ru/uploads/images/Gorets_goda-2014/.thumbs/b165de0ebd60176b49708d57155fdc3e_1000_1347_1.jpg">
            <a:extLst>
              <a:ext uri="{FF2B5EF4-FFF2-40B4-BE49-F238E27FC236}">
                <a16:creationId xmlns:a16="http://schemas.microsoft.com/office/drawing/2014/main" id="{809B9E82-7A65-414F-8B61-8C2232BF8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1570" y="1133310"/>
            <a:ext cx="2873655" cy="379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01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2255" y="107151"/>
            <a:ext cx="2119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38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Беларуси отмечают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День науки?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12 апреля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воскресенье января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В третью субботу мая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4" descr="Флаг">
            <a:extLst>
              <a:ext uri="{FF2B5EF4-FFF2-40B4-BE49-F238E27FC236}">
                <a16:creationId xmlns:a16="http://schemas.microsoft.com/office/drawing/2014/main" id="{4DBD68C3-5038-4224-8A38-D1CF95A8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88" y="2240957"/>
            <a:ext cx="3215737" cy="18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2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последнее воскресенье января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1" name="Picture 4" descr="Флаг">
            <a:extLst>
              <a:ext uri="{FF2B5EF4-FFF2-40B4-BE49-F238E27FC236}">
                <a16:creationId xmlns:a16="http://schemas.microsoft.com/office/drawing/2014/main" id="{6B9259BF-77B4-459C-9B73-20EEA50A9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88" y="2240957"/>
            <a:ext cx="3215737" cy="18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F1E08FB-E68F-4B70-AC90-326337FA82C0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Беларуси отмечают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День науки?</a:t>
            </a:r>
          </a:p>
        </p:txBody>
      </p:sp>
    </p:spTree>
    <p:extLst>
      <p:ext uri="{BB962C8B-B14F-4D97-AF65-F5344CB8AC3E}">
        <p14:creationId xmlns:p14="http://schemas.microsoft.com/office/powerpoint/2010/main" val="425176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4323E-03A5-41B6-9B35-4FF7BB7F25F9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последнее воскресенье января</a:t>
            </a:r>
          </a:p>
        </p:txBody>
      </p:sp>
      <p:pic>
        <p:nvPicPr>
          <p:cNvPr id="15" name="Picture 4" descr="Флаг">
            <a:extLst>
              <a:ext uri="{FF2B5EF4-FFF2-40B4-BE49-F238E27FC236}">
                <a16:creationId xmlns:a16="http://schemas.microsoft.com/office/drawing/2014/main" id="{B7E9EF77-5359-424D-B8A5-3EEF098B5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488" y="2240957"/>
            <a:ext cx="3215737" cy="18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4FF2721-9E29-486F-A030-316E86CE8821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Беларуси отмечают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День науки?</a:t>
            </a:r>
          </a:p>
        </p:txBody>
      </p:sp>
    </p:spTree>
    <p:extLst>
      <p:ext uri="{BB962C8B-B14F-4D97-AF65-F5344CB8AC3E}">
        <p14:creationId xmlns:p14="http://schemas.microsoft.com/office/powerpoint/2010/main" val="194602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9048" y="107151"/>
            <a:ext cx="21259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39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Казахстане отмечают День науки?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апреля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воскресенье января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третью субботу мая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Picture 6" descr="Файл:Flag of Kazakhstan.svg">
            <a:extLst>
              <a:ext uri="{FF2B5EF4-FFF2-40B4-BE49-F238E27FC236}">
                <a16:creationId xmlns:a16="http://schemas.microsoft.com/office/drawing/2014/main" id="{E15D9ED1-074A-4170-9AE0-EDD6F539C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6" y="2124961"/>
            <a:ext cx="3455579" cy="19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5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12 апреля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9CA09E8-93A5-44D1-B7E9-E71DE7C56C91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Казахстане отмечают День науки?</a:t>
            </a:r>
          </a:p>
        </p:txBody>
      </p:sp>
      <p:pic>
        <p:nvPicPr>
          <p:cNvPr id="13" name="Picture 6" descr="Файл:Flag of Kazakhstan.svg">
            <a:extLst>
              <a:ext uri="{FF2B5EF4-FFF2-40B4-BE49-F238E27FC236}">
                <a16:creationId xmlns:a16="http://schemas.microsoft.com/office/drawing/2014/main" id="{B17CBE54-FA01-454F-8AD4-AAC0BDDAD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6" y="2124961"/>
            <a:ext cx="3455579" cy="19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2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D09BA9-38CC-481C-8C3C-533FA6462EE2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8 февраля 1724</a:t>
            </a:r>
          </a:p>
        </p:txBody>
      </p:sp>
      <p:pic>
        <p:nvPicPr>
          <p:cNvPr id="15" name="Picture 2" descr="https://static.biblioclub.ru/art_portal/pictures/21271/21271497/Kvarengi_D_Akademiya_nauk_2_catpage.jpg">
            <a:extLst>
              <a:ext uri="{FF2B5EF4-FFF2-40B4-BE49-F238E27FC236}">
                <a16:creationId xmlns:a16="http://schemas.microsoft.com/office/drawing/2014/main" id="{688EBA14-041B-4AE5-8FC7-B70CDA7E29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7070" y="1871697"/>
            <a:ext cx="2848156" cy="256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324A5B-A46D-4B59-9CC8-B44A195B933C}"/>
              </a:ext>
            </a:extLst>
          </p:cNvPr>
          <p:cNvSpPr/>
          <p:nvPr/>
        </p:nvSpPr>
        <p:spPr>
          <a:xfrm flipH="1">
            <a:off x="358774" y="1062018"/>
            <a:ext cx="4899026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была открыта Академия наук?</a:t>
            </a:r>
          </a:p>
        </p:txBody>
      </p:sp>
    </p:spTree>
    <p:extLst>
      <p:ext uri="{BB962C8B-B14F-4D97-AF65-F5344CB8AC3E}">
        <p14:creationId xmlns:p14="http://schemas.microsoft.com/office/powerpoint/2010/main" val="18256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D9EC2B-5701-4068-9D13-FF1C2A99AA1E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12 апреля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98E5B03-4916-49D1-8A7D-65603239BDEA}"/>
              </a:ext>
            </a:extLst>
          </p:cNvPr>
          <p:cNvSpPr/>
          <p:nvPr/>
        </p:nvSpPr>
        <p:spPr>
          <a:xfrm flipH="1">
            <a:off x="358775" y="1254946"/>
            <a:ext cx="4520202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Когда в Казахстане отмечают День науки?</a:t>
            </a:r>
          </a:p>
        </p:txBody>
      </p:sp>
      <p:pic>
        <p:nvPicPr>
          <p:cNvPr id="14" name="Picture 6" descr="Файл:Flag of Kazakhstan.svg">
            <a:extLst>
              <a:ext uri="{FF2B5EF4-FFF2-40B4-BE49-F238E27FC236}">
                <a16:creationId xmlns:a16="http://schemas.microsoft.com/office/drawing/2014/main" id="{9FA1242C-0658-424B-AB68-291514519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6" y="2124961"/>
            <a:ext cx="3455579" cy="195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0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0232" y="107151"/>
            <a:ext cx="21435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40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Туркменистане отмечают День науки?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июня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воскресенье января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третью субботу мая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8" descr="Флаг">
            <a:extLst>
              <a:ext uri="{FF2B5EF4-FFF2-40B4-BE49-F238E27FC236}">
                <a16:creationId xmlns:a16="http://schemas.microsoft.com/office/drawing/2014/main" id="{46A5E450-69E8-47D9-B4B2-E1C59162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25" y="2075755"/>
            <a:ext cx="3688000" cy="21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08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12 июня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8C61DEA-BC81-466E-8356-E8B1DB0B49C2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Туркменистане отмечают День науки?</a:t>
            </a:r>
          </a:p>
        </p:txBody>
      </p:sp>
      <p:pic>
        <p:nvPicPr>
          <p:cNvPr id="11" name="Picture 8" descr="Флаг">
            <a:extLst>
              <a:ext uri="{FF2B5EF4-FFF2-40B4-BE49-F238E27FC236}">
                <a16:creationId xmlns:a16="http://schemas.microsoft.com/office/drawing/2014/main" id="{77A9BEE9-66DB-4D5F-B067-769432D1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25" y="2075755"/>
            <a:ext cx="3688000" cy="21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04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E7EAC-6B29-41E6-B037-FE57AE5C26C1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12 июня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5648733-55C4-4DAB-BAA8-97A47F2FC131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Когда в Туркменистане отмечают День науки?</a:t>
            </a:r>
          </a:p>
        </p:txBody>
      </p:sp>
      <p:pic>
        <p:nvPicPr>
          <p:cNvPr id="15" name="Picture 8" descr="Флаг">
            <a:extLst>
              <a:ext uri="{FF2B5EF4-FFF2-40B4-BE49-F238E27FC236}">
                <a16:creationId xmlns:a16="http://schemas.microsoft.com/office/drawing/2014/main" id="{8C146EC2-2024-4401-8BAB-3742A10AE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225" y="2075755"/>
            <a:ext cx="3688000" cy="21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16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086" y="107151"/>
            <a:ext cx="20858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41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Украине отмечают День науки?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июня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воскресенье января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третью субботу мая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Picture 10" descr="Файл:Flag of Ukraine.svg">
            <a:extLst>
              <a:ext uri="{FF2B5EF4-FFF2-40B4-BE49-F238E27FC236}">
                <a16:creationId xmlns:a16="http://schemas.microsoft.com/office/drawing/2014/main" id="{206BC542-A912-4927-BCC5-984F56B6F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54" y="2062277"/>
            <a:ext cx="3319071" cy="20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8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 третью субботу мая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1766AC5-86FE-4DE8-8E29-A46532113374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Украине отмечают День науки?</a:t>
            </a:r>
          </a:p>
        </p:txBody>
      </p:sp>
      <p:pic>
        <p:nvPicPr>
          <p:cNvPr id="13" name="Picture 10" descr="Файл:Flag of Ukraine.svg">
            <a:extLst>
              <a:ext uri="{FF2B5EF4-FFF2-40B4-BE49-F238E27FC236}">
                <a16:creationId xmlns:a16="http://schemas.microsoft.com/office/drawing/2014/main" id="{0126335D-BD2C-42E3-8D64-295E78BE9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54" y="2062277"/>
            <a:ext cx="3319071" cy="20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95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8D6104-9167-47C3-82A8-F817BC8C21DD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третью субботу мая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AC24E4D-4131-4383-B5F4-1BCD1223CCD5}"/>
              </a:ext>
            </a:extLst>
          </p:cNvPr>
          <p:cNvSpPr/>
          <p:nvPr/>
        </p:nvSpPr>
        <p:spPr>
          <a:xfrm flipH="1">
            <a:off x="358775" y="1254946"/>
            <a:ext cx="4738450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Когда в Украине отмечают День науки?</a:t>
            </a:r>
          </a:p>
        </p:txBody>
      </p:sp>
      <p:pic>
        <p:nvPicPr>
          <p:cNvPr id="14" name="Picture 10" descr="Файл:Flag of Ukraine.svg">
            <a:extLst>
              <a:ext uri="{FF2B5EF4-FFF2-40B4-BE49-F238E27FC236}">
                <a16:creationId xmlns:a16="http://schemas.microsoft.com/office/drawing/2014/main" id="{0700013D-FF2A-4BBC-8069-B357B0194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154" y="2062277"/>
            <a:ext cx="3319071" cy="200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842" y="107151"/>
            <a:ext cx="21323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70003" y="1083469"/>
            <a:ext cx="5358059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Какой датой Организация Объединённых Наций утвердило отмечать всемирный день науки за мир и развитие?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июня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последнее воскресенье января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10 ноября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12" descr="Flag of UNESCO.svg">
            <a:extLst>
              <a:ext uri="{FF2B5EF4-FFF2-40B4-BE49-F238E27FC236}">
                <a16:creationId xmlns:a16="http://schemas.microsoft.com/office/drawing/2014/main" id="{4377AA06-F9C7-4EF6-A1F9-7ED91BCA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2269418"/>
            <a:ext cx="3662481" cy="19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10 ноября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746765-014F-4318-85DF-A55857396C9A}"/>
              </a:ext>
            </a:extLst>
          </p:cNvPr>
          <p:cNvSpPr/>
          <p:nvPr/>
        </p:nvSpPr>
        <p:spPr>
          <a:xfrm flipH="1">
            <a:off x="370003" y="1083469"/>
            <a:ext cx="5358059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Какой датой Организация Объединённых Наций утвердило отмечать всемирный день науки за мир и развитие?</a:t>
            </a:r>
          </a:p>
        </p:txBody>
      </p:sp>
      <p:pic>
        <p:nvPicPr>
          <p:cNvPr id="11" name="Picture 12" descr="Flag of UNESCO.svg">
            <a:extLst>
              <a:ext uri="{FF2B5EF4-FFF2-40B4-BE49-F238E27FC236}">
                <a16:creationId xmlns:a16="http://schemas.microsoft.com/office/drawing/2014/main" id="{3532CE3E-82AB-4B8F-B5D5-413F87AB2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2269418"/>
            <a:ext cx="3662481" cy="19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88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695D2B-3460-4679-980E-671FD41D9426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10 ноября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D81B9F7-F6C0-438F-AD48-165508A04ABA}"/>
              </a:ext>
            </a:extLst>
          </p:cNvPr>
          <p:cNvSpPr/>
          <p:nvPr/>
        </p:nvSpPr>
        <p:spPr>
          <a:xfrm flipH="1">
            <a:off x="370003" y="1083469"/>
            <a:ext cx="5358059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Какой датой Организация Объединённых Наций утвердило отмечать всемирный день науки за мир и развитие?</a:t>
            </a:r>
          </a:p>
        </p:txBody>
      </p:sp>
      <p:pic>
        <p:nvPicPr>
          <p:cNvPr id="15" name="Picture 12" descr="Flag of UNESCO.svg">
            <a:extLst>
              <a:ext uri="{FF2B5EF4-FFF2-40B4-BE49-F238E27FC236}">
                <a16:creationId xmlns:a16="http://schemas.microsoft.com/office/drawing/2014/main" id="{39ACB272-7DBE-47A9-881C-0D3A66CF3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80" y="2269418"/>
            <a:ext cx="3662481" cy="1942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8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0002" y="107151"/>
            <a:ext cx="19640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272641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Петра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III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032774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Екатерина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II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49" y="3792907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Петра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 I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5" y="1052397"/>
            <a:ext cx="527131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По чьему распоряжению была открыта Академия наук?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4" y="3646081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4" y="2885948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4" y="212581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3" name="Рисунок 2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62C7A70D-1D8E-4DFD-AFDB-BF47FC1B10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441" y="1358859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1453" y="107151"/>
            <a:ext cx="21210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43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70003" y="1083469"/>
            <a:ext cx="5274566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Как называется специалист в одной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или нескольких научных областях, применяющий в своих исследованиях научный метод и внёсший вклад в науку?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Учёный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Студент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3" name="Рисунок 2" descr="Изображение выглядит как часы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1E28A3C1-D503-4F05-A81E-12DAF78BA7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6" y="1083469"/>
            <a:ext cx="3571775" cy="35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1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Учёный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FCB1A7-8825-4A1C-BBE3-80D718FCA6D3}"/>
              </a:ext>
            </a:extLst>
          </p:cNvPr>
          <p:cNvSpPr/>
          <p:nvPr/>
        </p:nvSpPr>
        <p:spPr>
          <a:xfrm flipH="1">
            <a:off x="370003" y="1083469"/>
            <a:ext cx="5274566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latin typeface="+mj-lt"/>
              </a:rPr>
              <a:t>Как называется специалист в одной </a:t>
            </a:r>
            <a:br>
              <a:rPr lang="ru-RU" sz="1600">
                <a:latin typeface="+mj-lt"/>
              </a:rPr>
            </a:br>
            <a:r>
              <a:rPr lang="ru-RU" sz="1600">
                <a:latin typeface="+mj-lt"/>
              </a:rPr>
              <a:t>или нескольких научных областях, применяющий в своих исследованиях научный метод и внёсший вклад в науку?</a:t>
            </a:r>
          </a:p>
        </p:txBody>
      </p:sp>
      <p:pic>
        <p:nvPicPr>
          <p:cNvPr id="13" name="Рисунок 12" descr="Изображение выглядит как часы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D5A73EBB-0178-4723-A7BF-4103A2208B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6" y="1083469"/>
            <a:ext cx="3571775" cy="35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42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75BB6C-FC5A-4F67-B91A-92A0C82F66A1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Учёный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C7E872-8E8E-40C5-980C-1BF033BB8729}"/>
              </a:ext>
            </a:extLst>
          </p:cNvPr>
          <p:cNvSpPr/>
          <p:nvPr/>
        </p:nvSpPr>
        <p:spPr>
          <a:xfrm flipH="1">
            <a:off x="370003" y="1083469"/>
            <a:ext cx="5274566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>
                <a:latin typeface="+mj-lt"/>
              </a:rPr>
              <a:t>Как называется специалист в одной </a:t>
            </a:r>
            <a:br>
              <a:rPr lang="ru-RU" sz="1600">
                <a:latin typeface="+mj-lt"/>
              </a:rPr>
            </a:br>
            <a:r>
              <a:rPr lang="ru-RU" sz="1600">
                <a:latin typeface="+mj-lt"/>
              </a:rPr>
              <a:t>или нескольких научных областях, применяющий в своих исследованиях научный метод и внёсший вклад в науку?</a:t>
            </a:r>
          </a:p>
        </p:txBody>
      </p:sp>
      <p:pic>
        <p:nvPicPr>
          <p:cNvPr id="14" name="Рисунок 13" descr="Изображение выглядит как часы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032CE794-D69C-4C8E-B954-5CC5E3D4F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46" y="1083469"/>
            <a:ext cx="3571775" cy="356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9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9430" y="107151"/>
            <a:ext cx="21451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44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По инициативе какого учёного было создано производство по изготовлению стекла, глазурей и фарфора?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Михаила Ломоносова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Дмитрия Менделеева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Ивана Павлова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2" descr="Картинки по запросу Ломоносов Михаил Васильевич">
            <a:extLst>
              <a:ext uri="{FF2B5EF4-FFF2-40B4-BE49-F238E27FC236}">
                <a16:creationId xmlns:a16="http://schemas.microsoft.com/office/drawing/2014/main" id="{F795FC3C-942B-48EC-9F3C-F021A2363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7355" y="1119460"/>
            <a:ext cx="3140037" cy="364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2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Михаила Ломоносова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6474FFC-0A90-4E66-86FC-075FB7824542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По инициативе какого учёного было создано производство по изготовлению стекла, глазурей и фарфора? </a:t>
            </a:r>
          </a:p>
        </p:txBody>
      </p:sp>
      <p:pic>
        <p:nvPicPr>
          <p:cNvPr id="11" name="Picture 2" descr="Картинки по запросу Ломоносов Михаил Васильевич">
            <a:extLst>
              <a:ext uri="{FF2B5EF4-FFF2-40B4-BE49-F238E27FC236}">
                <a16:creationId xmlns:a16="http://schemas.microsoft.com/office/drawing/2014/main" id="{DEE1A6D9-F94E-4C6E-ADB8-AB514BFF5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7355" y="1119460"/>
            <a:ext cx="3140037" cy="364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6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26BFC8-670D-4F39-8FB0-86FD4FDF1EA8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Михаила Ломоносова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0996040-46E3-4F9B-B8DA-3E50DC3CE8A3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По инициативе какого учёного было создано производство по изготовлению стекла, глазурей и фарфора? </a:t>
            </a:r>
          </a:p>
        </p:txBody>
      </p:sp>
      <p:pic>
        <p:nvPicPr>
          <p:cNvPr id="15" name="Picture 2" descr="Картинки по запросу Ломоносов Михаил Васильевич">
            <a:extLst>
              <a:ext uri="{FF2B5EF4-FFF2-40B4-BE49-F238E27FC236}">
                <a16:creationId xmlns:a16="http://schemas.microsoft.com/office/drawing/2014/main" id="{3FC55896-3147-468F-9156-9FD08DB94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7355" y="1119460"/>
            <a:ext cx="3140037" cy="364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22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6644" y="107151"/>
            <a:ext cx="21307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45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Какой учёный за вклад в рост космонавтики был удостоен ордена Трудового Красного Знамени?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Циолковский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Королёв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Павел Александров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Picture 4" descr="https://images.ru.prom.st/305360906_w640_h640_kopiya-orden-trudovogo.jpg">
            <a:extLst>
              <a:ext uri="{FF2B5EF4-FFF2-40B4-BE49-F238E27FC236}">
                <a16:creationId xmlns:a16="http://schemas.microsoft.com/office/drawing/2014/main" id="{5F0DB67B-50A5-4CB8-945A-29F416BC0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250" b="91583" l="10000" r="90000">
                        <a14:foregroundMark x1="36750" y1="10500" x2="53333" y2="7333"/>
                        <a14:foregroundMark x1="53333" y1="7333" x2="55500" y2="8083"/>
                        <a14:foregroundMark x1="78750" y1="22750" x2="78750" y2="22750"/>
                        <a14:foregroundMark x1="78167" y1="25167" x2="78167" y2="25167"/>
                        <a14:foregroundMark x1="40583" y1="90083" x2="56583" y2="90083"/>
                        <a14:foregroundMark x1="56583" y1="90083" x2="58083" y2="88833"/>
                        <a14:foregroundMark x1="45583" y1="91417" x2="52000" y2="91583"/>
                        <a14:foregroundMark x1="27000" y1="85167" x2="58750" y2="91417"/>
                        <a14:foregroundMark x1="58750" y1="91417" x2="72083" y2="8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55" y="1371599"/>
            <a:ext cx="3395664" cy="33956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23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Константин Циолковский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45C9006-AC5D-4E03-9E5F-8E6712960F8D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Какой учёный за вклад в рост космонавтики был удостоен ордена Трудового Красного Знамени?</a:t>
            </a:r>
          </a:p>
        </p:txBody>
      </p:sp>
      <p:pic>
        <p:nvPicPr>
          <p:cNvPr id="13" name="Picture 4" descr="https://images.ru.prom.st/305360906_w640_h640_kopiya-orden-trudovogo.jpg">
            <a:extLst>
              <a:ext uri="{FF2B5EF4-FFF2-40B4-BE49-F238E27FC236}">
                <a16:creationId xmlns:a16="http://schemas.microsoft.com/office/drawing/2014/main" id="{2C8EC305-81D5-4D1B-A59C-F8E78DC6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50" b="91583" l="10000" r="90000">
                        <a14:foregroundMark x1="36750" y1="10500" x2="53333" y2="7333"/>
                        <a14:foregroundMark x1="53333" y1="7333" x2="55500" y2="8083"/>
                        <a14:foregroundMark x1="78750" y1="22750" x2="78750" y2="22750"/>
                        <a14:foregroundMark x1="78167" y1="25167" x2="78167" y2="25167"/>
                        <a14:foregroundMark x1="40583" y1="90083" x2="56583" y2="90083"/>
                        <a14:foregroundMark x1="56583" y1="90083" x2="58083" y2="88833"/>
                        <a14:foregroundMark x1="45583" y1="91417" x2="52000" y2="91583"/>
                        <a14:foregroundMark x1="27000" y1="85167" x2="58750" y2="91417"/>
                        <a14:foregroundMark x1="58750" y1="91417" x2="72083" y2="8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55" y="1371599"/>
            <a:ext cx="3395664" cy="33956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33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7932F-8BD7-44E1-9A55-239D7C67D339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Константин Циолковский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A0FB56-81D9-4BCC-8BCC-EAD473329A96}"/>
              </a:ext>
            </a:extLst>
          </p:cNvPr>
          <p:cNvSpPr/>
          <p:nvPr/>
        </p:nvSpPr>
        <p:spPr>
          <a:xfrm flipH="1">
            <a:off x="370003" y="1083469"/>
            <a:ext cx="527456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Какой учёный за вклад в рост космонавтики был удостоен ордена Трудового Красного Знамени?</a:t>
            </a:r>
          </a:p>
        </p:txBody>
      </p:sp>
      <p:pic>
        <p:nvPicPr>
          <p:cNvPr id="14" name="Picture 4" descr="https://images.ru.prom.st/305360906_w640_h640_kopiya-orden-trudovogo.jpg">
            <a:extLst>
              <a:ext uri="{FF2B5EF4-FFF2-40B4-BE49-F238E27FC236}">
                <a16:creationId xmlns:a16="http://schemas.microsoft.com/office/drawing/2014/main" id="{32507132-7380-48FC-AC8E-ADF07A174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50" b="91583" l="10000" r="90000">
                        <a14:foregroundMark x1="36750" y1="10500" x2="53333" y2="7333"/>
                        <a14:foregroundMark x1="53333" y1="7333" x2="55500" y2="8083"/>
                        <a14:foregroundMark x1="78750" y1="22750" x2="78750" y2="22750"/>
                        <a14:foregroundMark x1="78167" y1="25167" x2="78167" y2="25167"/>
                        <a14:foregroundMark x1="40583" y1="90083" x2="56583" y2="90083"/>
                        <a14:foregroundMark x1="56583" y1="90083" x2="58083" y2="88833"/>
                        <a14:foregroundMark x1="45583" y1="91417" x2="52000" y2="91583"/>
                        <a14:foregroundMark x1="27000" y1="85167" x2="58750" y2="91417"/>
                        <a14:foregroundMark x1="58750" y1="91417" x2="72083" y2="84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355" y="1371599"/>
            <a:ext cx="3395664" cy="33956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811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7026" y="107151"/>
            <a:ext cx="21499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123623"/>
            <a:ext cx="5062311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сконструировал пикнометр?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Циолковский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Дмитрий Менделеев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Новосёлов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44AB817-68D8-4027-9299-ED8F0BFE0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7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Петра </a:t>
            </a:r>
            <a:r>
              <a:rPr lang="en-US" sz="1800" b="1" dirty="0"/>
              <a:t>I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3" name="Picture 4" descr="https://cyrillitsa.ru/wp-content/uploads/2017/09/Petr-1.jpg">
            <a:extLst>
              <a:ext uri="{FF2B5EF4-FFF2-40B4-BE49-F238E27FC236}">
                <a16:creationId xmlns:a16="http://schemas.microsoft.com/office/drawing/2014/main" id="{34FD5F2F-7F77-4073-9479-2BA5437CE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0587" y="1574075"/>
            <a:ext cx="2615610" cy="27856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2419332-FF43-496F-80B6-87823C19D874}"/>
              </a:ext>
            </a:extLst>
          </p:cNvPr>
          <p:cNvSpPr/>
          <p:nvPr/>
        </p:nvSpPr>
        <p:spPr>
          <a:xfrm flipH="1">
            <a:off x="358775" y="1052397"/>
            <a:ext cx="527131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По чьему распоряжению была открыта Академия наук?</a:t>
            </a:r>
          </a:p>
        </p:txBody>
      </p:sp>
    </p:spTree>
    <p:extLst>
      <p:ext uri="{BB962C8B-B14F-4D97-AF65-F5344CB8AC3E}">
        <p14:creationId xmlns:p14="http://schemas.microsoft.com/office/powerpoint/2010/main" val="46381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Дмитрий Менделеев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FEA5584-F077-436A-A922-2CD792459457}"/>
              </a:ext>
            </a:extLst>
          </p:cNvPr>
          <p:cNvSpPr/>
          <p:nvPr/>
        </p:nvSpPr>
        <p:spPr>
          <a:xfrm flipH="1">
            <a:off x="358775" y="1123623"/>
            <a:ext cx="5062311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Кто сконструировал пикнометр?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28EC3B3-77FB-4B58-8528-4B9A1FD9FD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0720" y="1129630"/>
            <a:ext cx="3004505" cy="36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36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E11889-456C-4033-91F6-D98ED09E22C3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Дмитрий Менделеев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9522887-49E0-4878-8541-F5E20DDEB187}"/>
              </a:ext>
            </a:extLst>
          </p:cNvPr>
          <p:cNvSpPr/>
          <p:nvPr/>
        </p:nvSpPr>
        <p:spPr>
          <a:xfrm flipH="1">
            <a:off x="358775" y="1123623"/>
            <a:ext cx="5062311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Кто сконструировал пикнометр? 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06B56EB-3CF0-4CE2-A95B-ADA3A5780F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0720" y="1129630"/>
            <a:ext cx="3004505" cy="362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226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9850" y="107151"/>
            <a:ext cx="21242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47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Ландау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Курчатов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Новосёлов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44AB817-68D8-4027-9299-ED8F0BFE0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A0607E7-B441-40DB-96B9-E6E1F5CF973B}"/>
              </a:ext>
            </a:extLst>
          </p:cNvPr>
          <p:cNvSpPr/>
          <p:nvPr/>
        </p:nvSpPr>
        <p:spPr>
          <a:xfrm flipH="1">
            <a:off x="358773" y="1123623"/>
            <a:ext cx="5597889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написал «Курс теоретической физики»?</a:t>
            </a:r>
          </a:p>
        </p:txBody>
      </p:sp>
    </p:spTree>
    <p:extLst>
      <p:ext uri="{BB962C8B-B14F-4D97-AF65-F5344CB8AC3E}">
        <p14:creationId xmlns:p14="http://schemas.microsoft.com/office/powerpoint/2010/main" val="338983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Лев Ландау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872444A-3796-4D99-BD58-E1557698E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03" y="1169662"/>
            <a:ext cx="2462802" cy="359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A334C40-3709-499B-96D7-D0511E600943}"/>
              </a:ext>
            </a:extLst>
          </p:cNvPr>
          <p:cNvSpPr/>
          <p:nvPr/>
        </p:nvSpPr>
        <p:spPr>
          <a:xfrm flipH="1">
            <a:off x="358773" y="1123623"/>
            <a:ext cx="5597889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Кто написал «Курс теоретической физики»?</a:t>
            </a:r>
          </a:p>
        </p:txBody>
      </p:sp>
    </p:spTree>
    <p:extLst>
      <p:ext uri="{BB962C8B-B14F-4D97-AF65-F5344CB8AC3E}">
        <p14:creationId xmlns:p14="http://schemas.microsoft.com/office/powerpoint/2010/main" val="40831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9B75C3-CC87-40AE-9B66-C44A5B4228C3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Лев Ландау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CAF1E5D-0297-437D-B6CA-005D47ACF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403" y="1169662"/>
            <a:ext cx="2462802" cy="359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0B2A1B2-5C3C-4FA3-8D54-834548F84E80}"/>
              </a:ext>
            </a:extLst>
          </p:cNvPr>
          <p:cNvSpPr/>
          <p:nvPr/>
        </p:nvSpPr>
        <p:spPr>
          <a:xfrm flipH="1">
            <a:off x="358773" y="1123623"/>
            <a:ext cx="5597889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Кто написал «Курс теоретической физики»?</a:t>
            </a:r>
          </a:p>
        </p:txBody>
      </p:sp>
    </p:spTree>
    <p:extLst>
      <p:ext uri="{BB962C8B-B14F-4D97-AF65-F5344CB8AC3E}">
        <p14:creationId xmlns:p14="http://schemas.microsoft.com/office/powerpoint/2010/main" val="12284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0232" y="107151"/>
            <a:ext cx="21435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48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123623"/>
            <a:ext cx="557829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учёный был приверженцем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и основоположником использования ядерной энергии в мирных целях?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Ландау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Курчатов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4078802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Новосёлов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44AB817-68D8-4027-9299-ED8F0BFE0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6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Игорь Курчатов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E3FEA59-7ABA-49DB-AD3C-0ACF3D836B8F}"/>
              </a:ext>
            </a:extLst>
          </p:cNvPr>
          <p:cNvSpPr/>
          <p:nvPr/>
        </p:nvSpPr>
        <p:spPr>
          <a:xfrm flipH="1">
            <a:off x="358774" y="1123623"/>
            <a:ext cx="557829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учёный был приверженцем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и основоположником использования ядерной энергии в мирных целях?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FF98988-5149-4284-99B5-3CE02ABA0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8725" y="1123623"/>
            <a:ext cx="2896500" cy="364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45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675EAA7-E4EE-4995-A8DE-9FFC107DED1F}"/>
              </a:ext>
            </a:extLst>
          </p:cNvPr>
          <p:cNvSpPr/>
          <p:nvPr/>
        </p:nvSpPr>
        <p:spPr>
          <a:xfrm flipH="1">
            <a:off x="358774" y="1123623"/>
            <a:ext cx="557829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Какой учёный был приверженцем </a:t>
            </a:r>
            <a:br>
              <a:rPr lang="ru-RU" sz="2000">
                <a:latin typeface="+mj-lt"/>
              </a:rPr>
            </a:br>
            <a:r>
              <a:rPr lang="ru-RU" sz="2000">
                <a:latin typeface="+mj-lt"/>
              </a:rPr>
              <a:t>и основоположником использования ядерной энергии в мирных целях?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7F98F1E-8166-4012-9D1F-5C92AF314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88725" y="1123623"/>
            <a:ext cx="2896500" cy="364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14EB0E-F220-493A-90FB-2705CFDBB12B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Игорь Курчатов</a:t>
            </a:r>
          </a:p>
        </p:txBody>
      </p:sp>
    </p:spTree>
    <p:extLst>
      <p:ext uri="{BB962C8B-B14F-4D97-AF65-F5344CB8AC3E}">
        <p14:creationId xmlns:p14="http://schemas.microsoft.com/office/powerpoint/2010/main" val="39976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7026" y="107151"/>
            <a:ext cx="21499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49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123623"/>
            <a:ext cx="5578294" cy="3300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веке жил Ломоносов?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29051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XVII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03930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XVIII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3824076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en-US" sz="1600" dirty="0">
                <a:ea typeface="Calibri" panose="020F0502020204030204" pitchFamily="34" charset="0"/>
                <a:cs typeface="Times New Roman" panose="02020603050405020304" pitchFamily="18" charset="0"/>
              </a:rPr>
              <a:t>XIX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65022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289247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13234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F64BF6D0-47DA-4293-858F-5B85817B6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9673" y="1036520"/>
            <a:ext cx="2865552" cy="37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50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</a:t>
            </a:r>
            <a:r>
              <a:rPr lang="en-US" sz="1800" b="1"/>
              <a:t>XVIII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3E01272-8845-467A-8474-02168103F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9673" y="1036520"/>
            <a:ext cx="2865552" cy="37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04F15E4-699C-4CE0-A4B8-7C22CADD9E00}"/>
              </a:ext>
            </a:extLst>
          </p:cNvPr>
          <p:cNvSpPr/>
          <p:nvPr/>
        </p:nvSpPr>
        <p:spPr>
          <a:xfrm flipH="1">
            <a:off x="358774" y="1123623"/>
            <a:ext cx="5578294" cy="3300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В каком веке жил Ломоносов?</a:t>
            </a:r>
          </a:p>
        </p:txBody>
      </p:sp>
    </p:spTree>
    <p:extLst>
      <p:ext uri="{BB962C8B-B14F-4D97-AF65-F5344CB8AC3E}">
        <p14:creationId xmlns:p14="http://schemas.microsoft.com/office/powerpoint/2010/main" val="28975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EE367E-786D-446A-99F7-605CAE1C90F6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Петра </a:t>
            </a:r>
            <a:r>
              <a:rPr lang="en-US" sz="1800" b="1"/>
              <a:t>I</a:t>
            </a:r>
          </a:p>
        </p:txBody>
      </p:sp>
      <p:pic>
        <p:nvPicPr>
          <p:cNvPr id="11" name="Picture 4" descr="https://cyrillitsa.ru/wp-content/uploads/2017/09/Petr-1.jpg">
            <a:extLst>
              <a:ext uri="{FF2B5EF4-FFF2-40B4-BE49-F238E27FC236}">
                <a16:creationId xmlns:a16="http://schemas.microsoft.com/office/drawing/2014/main" id="{6F1AD524-2566-4218-AC90-38B936672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0587" y="1574075"/>
            <a:ext cx="2615610" cy="278565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83C852C-C367-4F38-AF75-FEFCC23691F0}"/>
              </a:ext>
            </a:extLst>
          </p:cNvPr>
          <p:cNvSpPr/>
          <p:nvPr/>
        </p:nvSpPr>
        <p:spPr>
          <a:xfrm flipH="1">
            <a:off x="358775" y="1052397"/>
            <a:ext cx="527131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По чьему распоряжению была открыта Академия наук?</a:t>
            </a:r>
          </a:p>
        </p:txBody>
      </p:sp>
    </p:spTree>
    <p:extLst>
      <p:ext uri="{BB962C8B-B14F-4D97-AF65-F5344CB8AC3E}">
        <p14:creationId xmlns:p14="http://schemas.microsoft.com/office/powerpoint/2010/main" val="105414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BED08F94-5BD4-4732-8833-A9CAB649E7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19673" y="1036520"/>
            <a:ext cx="2865552" cy="373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D0B384E-109F-4EE3-89AD-C33CD1D39C18}"/>
              </a:ext>
            </a:extLst>
          </p:cNvPr>
          <p:cNvSpPr/>
          <p:nvPr/>
        </p:nvSpPr>
        <p:spPr>
          <a:xfrm flipH="1">
            <a:off x="358774" y="1123623"/>
            <a:ext cx="5578294" cy="330090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В каком веке жил Ломоносов?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D95F523-9EC4-4EF7-BAAC-E8C0532E9F9F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</a:t>
            </a:r>
            <a:r>
              <a:rPr lang="en-US" sz="1800" b="1"/>
              <a:t>XVIII</a:t>
            </a:r>
          </a:p>
        </p:txBody>
      </p:sp>
    </p:spTree>
    <p:extLst>
      <p:ext uri="{BB962C8B-B14F-4D97-AF65-F5344CB8AC3E}">
        <p14:creationId xmlns:p14="http://schemas.microsoft.com/office/powerpoint/2010/main" val="28598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7445" y="107151"/>
            <a:ext cx="21291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</a:t>
            </a:r>
            <a:r>
              <a:rPr lang="en-US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50</a:t>
            </a:r>
            <a:endParaRPr lang="ru-RU" sz="22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123623"/>
            <a:ext cx="5508626" cy="6469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900" dirty="0">
                <a:latin typeface="+mj-lt"/>
              </a:rPr>
              <a:t>Про какого учёного говорили, что перед ним открыты все двери физики?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29051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Про Павла Александрова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03930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Про Игоря Курчатова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49" y="3824076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Про Льва Ландау 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65022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289247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13234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80A5C1DF-5006-4147-ADF9-DF2881136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7116" y="1086803"/>
            <a:ext cx="2828109" cy="36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5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Про Льва Ландау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BDC0E6D-BD34-4AED-A5D0-F6B1CCA25C6C}"/>
              </a:ext>
            </a:extLst>
          </p:cNvPr>
          <p:cNvSpPr/>
          <p:nvPr/>
        </p:nvSpPr>
        <p:spPr>
          <a:xfrm flipH="1">
            <a:off x="358774" y="1123623"/>
            <a:ext cx="5508626" cy="6469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900">
                <a:latin typeface="+mj-lt"/>
              </a:rPr>
              <a:t>Про какого учёного говорили, что перед ним открыты все двери физики?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9A479ED-2E90-40BB-8387-9B82AAB03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7116" y="1086803"/>
            <a:ext cx="2828109" cy="36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39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C91AFF-CF3D-4454-B5D6-B640F42648ED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Про Льва Ландау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E79ACD6-7493-426C-8D2E-033C79ED5FAC}"/>
              </a:ext>
            </a:extLst>
          </p:cNvPr>
          <p:cNvSpPr/>
          <p:nvPr/>
        </p:nvSpPr>
        <p:spPr>
          <a:xfrm flipH="1">
            <a:off x="358774" y="1123623"/>
            <a:ext cx="5508626" cy="64690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900">
                <a:latin typeface="+mj-lt"/>
              </a:rPr>
              <a:t>Про какого учёного говорили, что перед ним открыты все двери физики?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D231E8A-A9D8-402F-934E-DD37A406B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57116" y="1086803"/>
            <a:ext cx="2828109" cy="368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03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7216" y="107151"/>
            <a:ext cx="19495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5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Дворяне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Простолюдины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23420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Дворяне и простолюдины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мог учиться в Академии наук?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776594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6" name="Picture 4" descr="https://www.hermitagemuseum.org/wps/wcm/connect/c31db039-d859-45e1-b68e-12a32c484718/WOA_IMAGE_1.jpg?MOD=AJPERES&amp;1791804a-55ff-4d57-b756-7a468a346cee">
            <a:extLst>
              <a:ext uri="{FF2B5EF4-FFF2-40B4-BE49-F238E27FC236}">
                <a16:creationId xmlns:a16="http://schemas.microsoft.com/office/drawing/2014/main" id="{6EA97773-19D7-4660-9D01-F6BF0136D5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8280" y="1355960"/>
            <a:ext cx="2686945" cy="34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5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Дворяне и простолюдины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DA80303-71E9-4B63-8DFC-B58CB1BB2442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мог учиться в Академии наук?</a:t>
            </a:r>
          </a:p>
        </p:txBody>
      </p:sp>
      <p:pic>
        <p:nvPicPr>
          <p:cNvPr id="11" name="Picture 4" descr="https://www.hermitagemuseum.org/wps/wcm/connect/c31db039-d859-45e1-b68e-12a32c484718/WOA_IMAGE_1.jpg?MOD=AJPERES&amp;1791804a-55ff-4d57-b756-7a468a346cee">
            <a:extLst>
              <a:ext uri="{FF2B5EF4-FFF2-40B4-BE49-F238E27FC236}">
                <a16:creationId xmlns:a16="http://schemas.microsoft.com/office/drawing/2014/main" id="{BE4448A0-8422-4FA3-B0A6-5392599B7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8280" y="1355960"/>
            <a:ext cx="2686945" cy="34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261DF6-3452-44BA-B52A-EB35E4D40130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Дворяне и простолюдины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380B9C-D823-4AAF-AE84-B73846861805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мог учиться в Академии наук?</a:t>
            </a:r>
          </a:p>
        </p:txBody>
      </p:sp>
      <p:pic>
        <p:nvPicPr>
          <p:cNvPr id="15" name="Picture 4" descr="https://www.hermitagemuseum.org/wps/wcm/connect/c31db039-d859-45e1-b68e-12a32c484718/WOA_IMAGE_1.jpg?MOD=AJPERES&amp;1791804a-55ff-4d57-b756-7a468a346cee">
            <a:extLst>
              <a:ext uri="{FF2B5EF4-FFF2-40B4-BE49-F238E27FC236}">
                <a16:creationId xmlns:a16="http://schemas.microsoft.com/office/drawing/2014/main" id="{FA146598-9E75-427F-8FB7-20CCEE8CF3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8280" y="1355960"/>
            <a:ext cx="2686945" cy="343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93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598" y="107151"/>
            <a:ext cx="1968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6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Музеюм</a:t>
            </a: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lvl="0">
              <a:lnSpc>
                <a:spcPct val="106000"/>
              </a:lnSpc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«Кунсткамера»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82318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«Чудная камера»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Как назывался первый государственный музей?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549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7" name="Picture 6" descr="http://migrantinfo.spb.ru/images/spb_info/palace_8.jpg">
            <a:extLst>
              <a:ext uri="{FF2B5EF4-FFF2-40B4-BE49-F238E27FC236}">
                <a16:creationId xmlns:a16="http://schemas.microsoft.com/office/drawing/2014/main" id="{FEEF530B-EF7D-43BF-914F-7A61F1381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2829" y="1628912"/>
            <a:ext cx="3177767" cy="3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62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4" name="Прямоугольник с двумя скругленными соседними углами 13"/>
          <p:cNvSpPr/>
          <p:nvPr/>
        </p:nvSpPr>
        <p:spPr>
          <a:xfrm rot="10800000">
            <a:off x="2866934" y="4497"/>
            <a:ext cx="3410132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1281" y="107151"/>
            <a:ext cx="31614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Правила викторины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62E017-3294-4719-B108-93BE8264F63E}"/>
              </a:ext>
            </a:extLst>
          </p:cNvPr>
          <p:cNvSpPr txBox="1"/>
          <p:nvPr/>
        </p:nvSpPr>
        <p:spPr>
          <a:xfrm>
            <a:off x="258558" y="1092716"/>
            <a:ext cx="431344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В викторине принимают участие две команды. Задача команд – правильно ответить на вопросы. </a:t>
            </a:r>
          </a:p>
          <a:p>
            <a:pPr defTabSz="1219139"/>
            <a:endParaRPr lang="ru-RU" sz="1600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По жребию определяется та команда, которая начинает игру первой.</a:t>
            </a:r>
          </a:p>
          <a:p>
            <a:pPr defTabSz="1219139"/>
            <a:endParaRPr lang="ru-RU" sz="1600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За каждый правильный ответ команда получает 1 балл.</a:t>
            </a: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Вопросы можно выбирать в случайном порядке.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26E2B4-AB6D-4867-8776-7B9CEA79DDB1}"/>
              </a:ext>
            </a:extLst>
          </p:cNvPr>
          <p:cNvSpPr txBox="1"/>
          <p:nvPr/>
        </p:nvSpPr>
        <p:spPr>
          <a:xfrm>
            <a:off x="4653372" y="1092716"/>
            <a:ext cx="408562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Если команда ответила неправильно, то соперники могут попытаться дать свой ответ и также заработать 1 балл.</a:t>
            </a:r>
          </a:p>
          <a:p>
            <a:pPr defTabSz="1219139"/>
            <a:endParaRPr lang="ru-RU" sz="1600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Если команда ответила правильно, </a:t>
            </a:r>
            <a:br>
              <a:rPr lang="ru-RU" sz="1600" dirty="0">
                <a:solidFill>
                  <a:prstClr val="black"/>
                </a:solidFill>
                <a:latin typeface="Open Sans"/>
              </a:rPr>
            </a:br>
            <a:r>
              <a:rPr lang="ru-RU" sz="1600" dirty="0">
                <a:solidFill>
                  <a:prstClr val="black"/>
                </a:solidFill>
                <a:latin typeface="Open Sans"/>
              </a:rPr>
              <a:t>то она может сделать ещё один ход. </a:t>
            </a: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Если неправильно, то ход переходит </a:t>
            </a:r>
            <a:br>
              <a:rPr lang="ru-RU" sz="1600" dirty="0">
                <a:solidFill>
                  <a:prstClr val="black"/>
                </a:solidFill>
                <a:latin typeface="Open Sans"/>
              </a:rPr>
            </a:br>
            <a:r>
              <a:rPr lang="ru-RU" sz="1600" dirty="0">
                <a:solidFill>
                  <a:prstClr val="black"/>
                </a:solidFill>
                <a:latin typeface="Open Sans"/>
              </a:rPr>
              <a:t>к команде соперника. </a:t>
            </a:r>
          </a:p>
          <a:p>
            <a:pPr defTabSz="1219139"/>
            <a:endParaRPr lang="ru-RU" sz="1600" dirty="0">
              <a:solidFill>
                <a:prstClr val="black"/>
              </a:solidFill>
              <a:latin typeface="Open Sans"/>
            </a:endParaRPr>
          </a:p>
          <a:p>
            <a:pPr defTabSz="1219139"/>
            <a:r>
              <a:rPr lang="ru-RU" sz="1600" dirty="0">
                <a:solidFill>
                  <a:prstClr val="black"/>
                </a:solidFill>
                <a:latin typeface="Open Sans"/>
              </a:rPr>
              <a:t>Побеждает та команда, которая набрала большее количество баллов.</a:t>
            </a:r>
          </a:p>
        </p:txBody>
      </p:sp>
      <p:sp>
        <p:nvSpPr>
          <p:cNvPr id="25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26995C1F-581A-4085-8884-DB44D80D7064}"/>
              </a:ext>
            </a:extLst>
          </p:cNvPr>
          <p:cNvSpPr/>
          <p:nvPr/>
        </p:nvSpPr>
        <p:spPr>
          <a:xfrm>
            <a:off x="3492000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в меню</a:t>
            </a:r>
          </a:p>
        </p:txBody>
      </p:sp>
    </p:spTree>
    <p:extLst>
      <p:ext uri="{BB962C8B-B14F-4D97-AF65-F5344CB8AC3E}">
        <p14:creationId xmlns:p14="http://schemas.microsoft.com/office/powerpoint/2010/main" val="241406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«Кунсткамера»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4EAEF5D-DB2E-43CC-AFA0-4A214D81628B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Как назывался первый государственный музей?</a:t>
            </a:r>
          </a:p>
        </p:txBody>
      </p:sp>
      <p:pic>
        <p:nvPicPr>
          <p:cNvPr id="13" name="Picture 6" descr="http://migrantinfo.spb.ru/images/spb_info/palace_8.jpg">
            <a:extLst>
              <a:ext uri="{FF2B5EF4-FFF2-40B4-BE49-F238E27FC236}">
                <a16:creationId xmlns:a16="http://schemas.microsoft.com/office/drawing/2014/main" id="{1F3A5EBF-9958-404F-BC85-C1E1C1EC1B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2829" y="1628912"/>
            <a:ext cx="3177767" cy="3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D3D3D4-431F-48EC-B8F6-5C8BCA337C88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«Кунсткамера»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184D28D-B2C4-407C-84F0-9997DEEA09A4}"/>
              </a:ext>
            </a:extLst>
          </p:cNvPr>
          <p:cNvSpPr/>
          <p:nvPr/>
        </p:nvSpPr>
        <p:spPr>
          <a:xfrm flipH="1">
            <a:off x="358775" y="1052397"/>
            <a:ext cx="5271317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Как назывался первый государственный музей?</a:t>
            </a:r>
          </a:p>
        </p:txBody>
      </p:sp>
      <p:pic>
        <p:nvPicPr>
          <p:cNvPr id="11" name="Picture 6" descr="http://migrantinfo.spb.ru/images/spb_info/palace_8.jpg">
            <a:extLst>
              <a:ext uri="{FF2B5EF4-FFF2-40B4-BE49-F238E27FC236}">
                <a16:creationId xmlns:a16="http://schemas.microsoft.com/office/drawing/2014/main" id="{FBE34E2D-5D6B-478A-8724-E4374433E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02829" y="1628912"/>
            <a:ext cx="3177767" cy="3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2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0422" y="107151"/>
            <a:ext cx="1943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7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1814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1724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1" y="3982318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1714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5" y="1052397"/>
            <a:ext cx="527131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был основан первый государственный музей?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6" y="383549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6" name="Рисунок 15" descr="Изображение выглядит как вода, внешний, небо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30D1CBBB-7890-4BDF-861D-BE1BC04238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991" t="10960" r="12080" b="13664"/>
          <a:stretch/>
        </p:blipFill>
        <p:spPr>
          <a:xfrm>
            <a:off x="5844063" y="1569449"/>
            <a:ext cx="2941162" cy="31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63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1714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E836BE9-6039-439D-86D0-D33C54F6E824}"/>
              </a:ext>
            </a:extLst>
          </p:cNvPr>
          <p:cNvSpPr/>
          <p:nvPr/>
        </p:nvSpPr>
        <p:spPr>
          <a:xfrm flipH="1">
            <a:off x="358775" y="1052397"/>
            <a:ext cx="527131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был основан первый государственный музей?</a:t>
            </a:r>
          </a:p>
        </p:txBody>
      </p:sp>
      <p:pic>
        <p:nvPicPr>
          <p:cNvPr id="11" name="Рисунок 10" descr="Изображение выглядит как вода, внешний, небо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B5A9845B-326C-49A0-B66D-2E2EAFC3F8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91" t="10960" r="12080" b="13664"/>
          <a:stretch/>
        </p:blipFill>
        <p:spPr>
          <a:xfrm>
            <a:off x="5844063" y="1569449"/>
            <a:ext cx="2941162" cy="31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DC3AFB-3F78-4219-A0BE-7B85FBBB489F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1714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7F28707-E47B-4257-ACFD-900A41B4B9E4}"/>
              </a:ext>
            </a:extLst>
          </p:cNvPr>
          <p:cNvSpPr/>
          <p:nvPr/>
        </p:nvSpPr>
        <p:spPr>
          <a:xfrm flipH="1">
            <a:off x="358775" y="1052397"/>
            <a:ext cx="527131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был основан первый государственный музей?</a:t>
            </a:r>
          </a:p>
        </p:txBody>
      </p:sp>
      <p:pic>
        <p:nvPicPr>
          <p:cNvPr id="15" name="Рисунок 14" descr="Изображение выглядит как вода, внешний, небо, лодка&#10;&#10;Автоматически созданное описание">
            <a:extLst>
              <a:ext uri="{FF2B5EF4-FFF2-40B4-BE49-F238E27FC236}">
                <a16:creationId xmlns:a16="http://schemas.microsoft.com/office/drawing/2014/main" id="{D2BCF324-F898-4A6C-8634-080D82AEC6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991" t="10960" r="12080" b="13664"/>
          <a:stretch/>
        </p:blipFill>
        <p:spPr>
          <a:xfrm>
            <a:off x="5844063" y="1569449"/>
            <a:ext cx="2941162" cy="31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0804" y="107151"/>
            <a:ext cx="19623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8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1914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1925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48" y="3982318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1714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3" y="1052397"/>
            <a:ext cx="4683489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учреждение Петра </a:t>
            </a:r>
            <a:r>
              <a:rPr lang="en-US" sz="2000" dirty="0">
                <a:latin typeface="+mj-lt"/>
              </a:rPr>
              <a:t>I</a:t>
            </a:r>
            <a:r>
              <a:rPr lang="ru-RU" sz="2000" dirty="0">
                <a:latin typeface="+mj-lt"/>
              </a:rPr>
              <a:t> было переименовано в Академию наук СССР?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3" y="383549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7" name="Picture 2" descr="https://upload.wikimedia.org/wikipedia/commons/thumb/f/fd/%D0%9F%D0%B0%D0%B2%D0%BB%D0%BE%D0%B2%D0%B8%D1%87%D0%90-%D0%98%D0%BC%D0%BF%D0%B5%D1%80%D0%B0%D1%82%D0%BE%D1%80%D1%81%D0%BA%D0%B0%D1%8F%D0%90%D0%BA%D0%B0%D0%B4%D0%B5%D0%BC%D0%B8%D1%8F%D0%9D%D0%B0%D1%83%D0%BA.jpg/1920px-%D0%9F%D0%B0%D0%B2%D0%BB%D0%BE%D0%B2%D0%B8%D1%87%D0%90-%D0%98%D0%BC%D0%BF%D0%B5%D1%80%D0%B0%D1%82%D0%BE%D1%80%D1%81%D0%BA%D0%B0%D1%8F%D0%90%D0%BA%D0%B0%D0%B4%D0%B5%D0%BC%D0%B8%D1%8F%D0%9D%D0%B0%D1%83%D0%BA.jpg">
            <a:extLst>
              <a:ext uri="{FF2B5EF4-FFF2-40B4-BE49-F238E27FC236}">
                <a16:creationId xmlns:a16="http://schemas.microsoft.com/office/drawing/2014/main" id="{7FFC839B-A11C-4E95-A75A-6FF3A6F658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4006" y="1538266"/>
            <a:ext cx="2991219" cy="30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8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 1925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3" name="Picture 2" descr="https://upload.wikimedia.org/wikipedia/commons/thumb/f/fd/%D0%9F%D0%B0%D0%B2%D0%BB%D0%BE%D0%B2%D0%B8%D1%87%D0%90-%D0%98%D0%BC%D0%BF%D0%B5%D1%80%D0%B0%D1%82%D0%BE%D1%80%D1%81%D0%BA%D0%B0%D1%8F%D0%90%D0%BA%D0%B0%D0%B4%D0%B5%D0%BC%D0%B8%D1%8F%D0%9D%D0%B0%D1%83%D0%BA.jpg/1920px-%D0%9F%D0%B0%D0%B2%D0%BB%D0%BE%D0%B2%D0%B8%D1%87%D0%90-%D0%98%D0%BC%D0%BF%D0%B5%D1%80%D0%B0%D1%82%D0%BE%D1%80%D1%81%D0%BA%D0%B0%D1%8F%D0%90%D0%BA%D0%B0%D0%B4%D0%B5%D0%BC%D0%B8%D1%8F%D0%9D%D0%B0%D1%83%D0%BA.jpg">
            <a:extLst>
              <a:ext uri="{FF2B5EF4-FFF2-40B4-BE49-F238E27FC236}">
                <a16:creationId xmlns:a16="http://schemas.microsoft.com/office/drawing/2014/main" id="{E389B022-E4A7-454F-A6DD-CFEC0AD61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4006" y="1538266"/>
            <a:ext cx="2991219" cy="30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7D833BC-B231-461C-81CA-43334E23C294}"/>
              </a:ext>
            </a:extLst>
          </p:cNvPr>
          <p:cNvSpPr/>
          <p:nvPr/>
        </p:nvSpPr>
        <p:spPr>
          <a:xfrm flipH="1">
            <a:off x="358773" y="1052397"/>
            <a:ext cx="4683489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учреждение Петра </a:t>
            </a:r>
            <a:r>
              <a:rPr lang="en-US" sz="2000" dirty="0">
                <a:latin typeface="+mj-lt"/>
              </a:rPr>
              <a:t>I</a:t>
            </a:r>
            <a:r>
              <a:rPr lang="ru-RU" sz="2000" dirty="0">
                <a:latin typeface="+mj-lt"/>
              </a:rPr>
              <a:t> было переименовано в Академию наук СССР?</a:t>
            </a:r>
          </a:p>
        </p:txBody>
      </p:sp>
    </p:spTree>
    <p:extLst>
      <p:ext uri="{BB962C8B-B14F-4D97-AF65-F5344CB8AC3E}">
        <p14:creationId xmlns:p14="http://schemas.microsoft.com/office/powerpoint/2010/main" val="121507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9F5BD-5E30-4498-A6F2-1A8149D56B80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1925</a:t>
            </a:r>
          </a:p>
        </p:txBody>
      </p:sp>
      <p:pic>
        <p:nvPicPr>
          <p:cNvPr id="11" name="Picture 2" descr="https://upload.wikimedia.org/wikipedia/commons/thumb/f/fd/%D0%9F%D0%B0%D0%B2%D0%BB%D0%BE%D0%B2%D0%B8%D1%87%D0%90-%D0%98%D0%BC%D0%BF%D0%B5%D1%80%D0%B0%D1%82%D0%BE%D1%80%D1%81%D0%BA%D0%B0%D1%8F%D0%90%D0%BA%D0%B0%D0%B4%D0%B5%D0%BC%D0%B8%D1%8F%D0%9D%D0%B0%D1%83%D0%BA.jpg/1920px-%D0%9F%D0%B0%D0%B2%D0%BB%D0%BE%D0%B2%D0%B8%D1%87%D0%90-%D0%98%D0%BC%D0%BF%D0%B5%D1%80%D0%B0%D1%82%D0%BE%D1%80%D1%81%D0%BA%D0%B0%D1%8F%D0%90%D0%BA%D0%B0%D0%B4%D0%B5%D0%BC%D0%B8%D1%8F%D0%9D%D0%B0%D1%83%D0%BA.jpg">
            <a:extLst>
              <a:ext uri="{FF2B5EF4-FFF2-40B4-BE49-F238E27FC236}">
                <a16:creationId xmlns:a16="http://schemas.microsoft.com/office/drawing/2014/main" id="{97146AE2-8067-4222-A870-DC5F1A4333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4006" y="1538266"/>
            <a:ext cx="2991219" cy="307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00C5DB-3266-4E6D-ACC7-CC7A29B2DDC9}"/>
              </a:ext>
            </a:extLst>
          </p:cNvPr>
          <p:cNvSpPr/>
          <p:nvPr/>
        </p:nvSpPr>
        <p:spPr>
          <a:xfrm flipH="1">
            <a:off x="358773" y="1052397"/>
            <a:ext cx="4683489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учреждение Петра </a:t>
            </a:r>
            <a:r>
              <a:rPr lang="en-US" sz="2000" dirty="0">
                <a:latin typeface="+mj-lt"/>
              </a:rPr>
              <a:t>I</a:t>
            </a:r>
            <a:r>
              <a:rPr lang="ru-RU" sz="2000" dirty="0">
                <a:latin typeface="+mj-lt"/>
              </a:rPr>
              <a:t> было переименовано в Академию наук СССР?</a:t>
            </a:r>
          </a:p>
        </p:txBody>
      </p:sp>
    </p:spTree>
    <p:extLst>
      <p:ext uri="{BB962C8B-B14F-4D97-AF65-F5344CB8AC3E}">
        <p14:creationId xmlns:p14="http://schemas.microsoft.com/office/powerpoint/2010/main" val="55182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7598" y="107151"/>
            <a:ext cx="19688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9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третье воскресенье февраля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третье воскресенье июня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48" y="3982318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третье воскресенье апреля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3" y="383549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2" y="1220500"/>
            <a:ext cx="4546330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в СССР праздновали День науки?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58BB9CDC-9C29-4A34-AEF5-A9B2F8A1B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5504" y="1344334"/>
            <a:ext cx="3299721" cy="30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0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 третье воскресенье апреля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FE94C09B-79B1-4B0D-977B-99977D320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5504" y="1344334"/>
            <a:ext cx="3299721" cy="30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EB68AE8-9E2F-4A74-8948-D662BB87E94F}"/>
              </a:ext>
            </a:extLst>
          </p:cNvPr>
          <p:cNvSpPr/>
          <p:nvPr/>
        </p:nvSpPr>
        <p:spPr>
          <a:xfrm flipH="1">
            <a:off x="358772" y="1220500"/>
            <a:ext cx="4546330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в СССР праздновали День науки?</a:t>
            </a:r>
          </a:p>
        </p:txBody>
      </p:sp>
    </p:spTree>
    <p:extLst>
      <p:ext uri="{BB962C8B-B14F-4D97-AF65-F5344CB8AC3E}">
        <p14:creationId xmlns:p14="http://schemas.microsoft.com/office/powerpoint/2010/main" val="3670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узел 10">
            <a:hlinkClick r:id="rId3" action="ppaction://hlinksldjump"/>
            <a:extLst>
              <a:ext uri="{FF2B5EF4-FFF2-40B4-BE49-F238E27FC236}">
                <a16:creationId xmlns:a16="http://schemas.microsoft.com/office/drawing/2014/main" id="{E85A44FA-A3C2-4A1A-A155-97712A128B2D}"/>
              </a:ext>
            </a:extLst>
          </p:cNvPr>
          <p:cNvSpPr/>
          <p:nvPr/>
        </p:nvSpPr>
        <p:spPr>
          <a:xfrm>
            <a:off x="365097" y="849282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2" name="Блок-схема: узел 11">
            <a:hlinkClick r:id="rId4" action="ppaction://hlinksldjump"/>
            <a:extLst>
              <a:ext uri="{FF2B5EF4-FFF2-40B4-BE49-F238E27FC236}">
                <a16:creationId xmlns:a16="http://schemas.microsoft.com/office/drawing/2014/main" id="{DAAB8CF5-4AED-49E6-939C-953F8C9071BC}"/>
              </a:ext>
            </a:extLst>
          </p:cNvPr>
          <p:cNvSpPr/>
          <p:nvPr/>
        </p:nvSpPr>
        <p:spPr>
          <a:xfrm>
            <a:off x="1229896" y="85169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13" name="Блок-схема: узел 12">
            <a:hlinkClick r:id="rId5" action="ppaction://hlinksldjump"/>
            <a:extLst>
              <a:ext uri="{FF2B5EF4-FFF2-40B4-BE49-F238E27FC236}">
                <a16:creationId xmlns:a16="http://schemas.microsoft.com/office/drawing/2014/main" id="{DF1762A7-AA7D-4FE0-9D4A-E43FEDEDE25A}"/>
              </a:ext>
            </a:extLst>
          </p:cNvPr>
          <p:cNvSpPr/>
          <p:nvPr/>
        </p:nvSpPr>
        <p:spPr>
          <a:xfrm>
            <a:off x="2094695" y="832891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</a:t>
            </a:r>
          </a:p>
        </p:txBody>
      </p:sp>
      <p:sp>
        <p:nvSpPr>
          <p:cNvPr id="14" name="Блок-схема: узел 13">
            <a:hlinkClick r:id="rId6" action="ppaction://hlinksldjump"/>
            <a:extLst>
              <a:ext uri="{FF2B5EF4-FFF2-40B4-BE49-F238E27FC236}">
                <a16:creationId xmlns:a16="http://schemas.microsoft.com/office/drawing/2014/main" id="{97942814-3D83-478C-98B8-BFDE615D36C0}"/>
              </a:ext>
            </a:extLst>
          </p:cNvPr>
          <p:cNvSpPr/>
          <p:nvPr/>
        </p:nvSpPr>
        <p:spPr>
          <a:xfrm>
            <a:off x="2959494" y="837666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15" name="Блок-схема: узел 14">
            <a:hlinkClick r:id="rId7" action="ppaction://hlinksldjump"/>
            <a:extLst>
              <a:ext uri="{FF2B5EF4-FFF2-40B4-BE49-F238E27FC236}">
                <a16:creationId xmlns:a16="http://schemas.microsoft.com/office/drawing/2014/main" id="{3CF68B7D-799D-4F20-886F-FBFB5A0F8ECE}"/>
              </a:ext>
            </a:extLst>
          </p:cNvPr>
          <p:cNvSpPr/>
          <p:nvPr/>
        </p:nvSpPr>
        <p:spPr>
          <a:xfrm>
            <a:off x="3824293" y="837666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19" name="Блок-схема: узел 18">
            <a:hlinkClick r:id="rId8" action="ppaction://hlinksldjump"/>
            <a:extLst>
              <a:ext uri="{FF2B5EF4-FFF2-40B4-BE49-F238E27FC236}">
                <a16:creationId xmlns:a16="http://schemas.microsoft.com/office/drawing/2014/main" id="{EF592426-FBA7-490A-AFE2-9BEE54F7DB11}"/>
              </a:ext>
            </a:extLst>
          </p:cNvPr>
          <p:cNvSpPr/>
          <p:nvPr/>
        </p:nvSpPr>
        <p:spPr>
          <a:xfrm>
            <a:off x="4689092" y="837666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6</a:t>
            </a:r>
          </a:p>
        </p:txBody>
      </p:sp>
      <p:sp>
        <p:nvSpPr>
          <p:cNvPr id="20" name="Блок-схема: узел 19">
            <a:hlinkClick r:id="rId9" action="ppaction://hlinksldjump"/>
            <a:extLst>
              <a:ext uri="{FF2B5EF4-FFF2-40B4-BE49-F238E27FC236}">
                <a16:creationId xmlns:a16="http://schemas.microsoft.com/office/drawing/2014/main" id="{5BB45BED-53B4-4C9F-9B6F-65AD677FACF4}"/>
              </a:ext>
            </a:extLst>
          </p:cNvPr>
          <p:cNvSpPr/>
          <p:nvPr/>
        </p:nvSpPr>
        <p:spPr>
          <a:xfrm>
            <a:off x="5553891" y="85169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7</a:t>
            </a:r>
          </a:p>
        </p:txBody>
      </p:sp>
      <p:sp>
        <p:nvSpPr>
          <p:cNvPr id="21" name="Блок-схема: узел 20">
            <a:hlinkClick r:id="rId10" action="ppaction://hlinksldjump"/>
            <a:extLst>
              <a:ext uri="{FF2B5EF4-FFF2-40B4-BE49-F238E27FC236}">
                <a16:creationId xmlns:a16="http://schemas.microsoft.com/office/drawing/2014/main" id="{08BB8122-BB71-416E-B597-04EE990BB913}"/>
              </a:ext>
            </a:extLst>
          </p:cNvPr>
          <p:cNvSpPr/>
          <p:nvPr/>
        </p:nvSpPr>
        <p:spPr>
          <a:xfrm>
            <a:off x="6418690" y="85169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8</a:t>
            </a:r>
          </a:p>
        </p:txBody>
      </p:sp>
      <p:sp>
        <p:nvSpPr>
          <p:cNvPr id="22" name="Блок-схема: узел 21">
            <a:hlinkClick r:id="rId11" action="ppaction://hlinksldjump"/>
            <a:extLst>
              <a:ext uri="{FF2B5EF4-FFF2-40B4-BE49-F238E27FC236}">
                <a16:creationId xmlns:a16="http://schemas.microsoft.com/office/drawing/2014/main" id="{ED707579-AEC5-4F27-9E6F-1BA472FE1CD7}"/>
              </a:ext>
            </a:extLst>
          </p:cNvPr>
          <p:cNvSpPr/>
          <p:nvPr/>
        </p:nvSpPr>
        <p:spPr>
          <a:xfrm>
            <a:off x="7283489" y="85169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9</a:t>
            </a:r>
          </a:p>
        </p:txBody>
      </p:sp>
      <p:sp>
        <p:nvSpPr>
          <p:cNvPr id="23" name="Блок-схема: узел 22">
            <a:hlinkClick r:id="rId12" action="ppaction://hlinksldjump"/>
            <a:extLst>
              <a:ext uri="{FF2B5EF4-FFF2-40B4-BE49-F238E27FC236}">
                <a16:creationId xmlns:a16="http://schemas.microsoft.com/office/drawing/2014/main" id="{2A392FBB-760C-4B58-89C7-2190F22DEAF7}"/>
              </a:ext>
            </a:extLst>
          </p:cNvPr>
          <p:cNvSpPr/>
          <p:nvPr/>
        </p:nvSpPr>
        <p:spPr>
          <a:xfrm>
            <a:off x="8148287" y="85169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10</a:t>
            </a:r>
          </a:p>
        </p:txBody>
      </p:sp>
      <p:sp>
        <p:nvSpPr>
          <p:cNvPr id="24" name="Блок-схема: узел 23">
            <a:hlinkClick r:id="rId13" action="ppaction://hlinksldjump"/>
            <a:extLst>
              <a:ext uri="{FF2B5EF4-FFF2-40B4-BE49-F238E27FC236}">
                <a16:creationId xmlns:a16="http://schemas.microsoft.com/office/drawing/2014/main" id="{F1982D3E-C0F3-4067-83C5-04E9BD2513E7}"/>
              </a:ext>
            </a:extLst>
          </p:cNvPr>
          <p:cNvSpPr/>
          <p:nvPr/>
        </p:nvSpPr>
        <p:spPr>
          <a:xfrm>
            <a:off x="365499" y="153368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11</a:t>
            </a:r>
          </a:p>
        </p:txBody>
      </p:sp>
      <p:sp>
        <p:nvSpPr>
          <p:cNvPr id="25" name="Блок-схема: узел 24">
            <a:hlinkClick r:id="rId14" action="ppaction://hlinksldjump"/>
            <a:extLst>
              <a:ext uri="{FF2B5EF4-FFF2-40B4-BE49-F238E27FC236}">
                <a16:creationId xmlns:a16="http://schemas.microsoft.com/office/drawing/2014/main" id="{2A41BC66-A85C-41CF-A6E5-D99A6C3D765A}"/>
              </a:ext>
            </a:extLst>
          </p:cNvPr>
          <p:cNvSpPr/>
          <p:nvPr/>
        </p:nvSpPr>
        <p:spPr>
          <a:xfrm>
            <a:off x="1230097" y="1535290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12</a:t>
            </a:r>
          </a:p>
        </p:txBody>
      </p:sp>
      <p:sp>
        <p:nvSpPr>
          <p:cNvPr id="26" name="Блок-схема: узел 25">
            <a:hlinkClick r:id="rId15" action="ppaction://hlinksldjump"/>
            <a:extLst>
              <a:ext uri="{FF2B5EF4-FFF2-40B4-BE49-F238E27FC236}">
                <a16:creationId xmlns:a16="http://schemas.microsoft.com/office/drawing/2014/main" id="{0775EA92-B135-45AD-AEC4-D404554D41F9}"/>
              </a:ext>
            </a:extLst>
          </p:cNvPr>
          <p:cNvSpPr/>
          <p:nvPr/>
        </p:nvSpPr>
        <p:spPr>
          <a:xfrm>
            <a:off x="2094695" y="1522756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13</a:t>
            </a:r>
          </a:p>
        </p:txBody>
      </p:sp>
      <p:sp>
        <p:nvSpPr>
          <p:cNvPr id="27" name="Блок-схема: узел 26">
            <a:hlinkClick r:id="rId16" action="ppaction://hlinksldjump"/>
            <a:extLst>
              <a:ext uri="{FF2B5EF4-FFF2-40B4-BE49-F238E27FC236}">
                <a16:creationId xmlns:a16="http://schemas.microsoft.com/office/drawing/2014/main" id="{1ECF4BCE-8998-4C4C-ABC3-781E8372F010}"/>
              </a:ext>
            </a:extLst>
          </p:cNvPr>
          <p:cNvSpPr/>
          <p:nvPr/>
        </p:nvSpPr>
        <p:spPr>
          <a:xfrm>
            <a:off x="2959293" y="1525939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14</a:t>
            </a:r>
          </a:p>
        </p:txBody>
      </p:sp>
      <p:sp>
        <p:nvSpPr>
          <p:cNvPr id="28" name="Блок-схема: узел 27">
            <a:hlinkClick r:id="rId17" action="ppaction://hlinksldjump"/>
            <a:extLst>
              <a:ext uri="{FF2B5EF4-FFF2-40B4-BE49-F238E27FC236}">
                <a16:creationId xmlns:a16="http://schemas.microsoft.com/office/drawing/2014/main" id="{4314E5DE-082B-4AED-AFB2-FCB13BFB7E3D}"/>
              </a:ext>
            </a:extLst>
          </p:cNvPr>
          <p:cNvSpPr/>
          <p:nvPr/>
        </p:nvSpPr>
        <p:spPr>
          <a:xfrm>
            <a:off x="3823891" y="1525939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15</a:t>
            </a:r>
          </a:p>
        </p:txBody>
      </p:sp>
      <p:sp>
        <p:nvSpPr>
          <p:cNvPr id="29" name="Блок-схема: узел 28">
            <a:hlinkClick r:id="rId18" action="ppaction://hlinksldjump"/>
            <a:extLst>
              <a:ext uri="{FF2B5EF4-FFF2-40B4-BE49-F238E27FC236}">
                <a16:creationId xmlns:a16="http://schemas.microsoft.com/office/drawing/2014/main" id="{AC8429A9-8AF5-47BF-AFB5-A41C378C1CF5}"/>
              </a:ext>
            </a:extLst>
          </p:cNvPr>
          <p:cNvSpPr/>
          <p:nvPr/>
        </p:nvSpPr>
        <p:spPr>
          <a:xfrm>
            <a:off x="4688489" y="1525939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16</a:t>
            </a:r>
          </a:p>
        </p:txBody>
      </p:sp>
      <p:sp>
        <p:nvSpPr>
          <p:cNvPr id="30" name="Блок-схема: узел 29">
            <a:hlinkClick r:id="rId19" action="ppaction://hlinksldjump"/>
            <a:extLst>
              <a:ext uri="{FF2B5EF4-FFF2-40B4-BE49-F238E27FC236}">
                <a16:creationId xmlns:a16="http://schemas.microsoft.com/office/drawing/2014/main" id="{E0C20A15-0B67-4BCF-B39B-67036C2246E1}"/>
              </a:ext>
            </a:extLst>
          </p:cNvPr>
          <p:cNvSpPr/>
          <p:nvPr/>
        </p:nvSpPr>
        <p:spPr>
          <a:xfrm>
            <a:off x="5553087" y="1535290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17</a:t>
            </a:r>
          </a:p>
        </p:txBody>
      </p:sp>
      <p:sp>
        <p:nvSpPr>
          <p:cNvPr id="31" name="Блок-схема: узел 30">
            <a:hlinkClick r:id="rId20" action="ppaction://hlinksldjump"/>
            <a:extLst>
              <a:ext uri="{FF2B5EF4-FFF2-40B4-BE49-F238E27FC236}">
                <a16:creationId xmlns:a16="http://schemas.microsoft.com/office/drawing/2014/main" id="{09ABDE7F-93AA-4233-A720-C1AD4303453A}"/>
              </a:ext>
            </a:extLst>
          </p:cNvPr>
          <p:cNvSpPr/>
          <p:nvPr/>
        </p:nvSpPr>
        <p:spPr>
          <a:xfrm>
            <a:off x="6417685" y="1535290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18</a:t>
            </a:r>
          </a:p>
        </p:txBody>
      </p:sp>
      <p:sp>
        <p:nvSpPr>
          <p:cNvPr id="32" name="Блок-схема: узел 31">
            <a:hlinkClick r:id="rId21" action="ppaction://hlinksldjump"/>
            <a:extLst>
              <a:ext uri="{FF2B5EF4-FFF2-40B4-BE49-F238E27FC236}">
                <a16:creationId xmlns:a16="http://schemas.microsoft.com/office/drawing/2014/main" id="{2FB93C7D-5EFD-4ACB-92C4-BC2CA0DD3B7F}"/>
              </a:ext>
            </a:extLst>
          </p:cNvPr>
          <p:cNvSpPr/>
          <p:nvPr/>
        </p:nvSpPr>
        <p:spPr>
          <a:xfrm>
            <a:off x="7282283" y="1535290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19</a:t>
            </a:r>
          </a:p>
        </p:txBody>
      </p:sp>
      <p:sp>
        <p:nvSpPr>
          <p:cNvPr id="33" name="Блок-схема: узел 32">
            <a:hlinkClick r:id="rId22" action="ppaction://hlinksldjump"/>
            <a:extLst>
              <a:ext uri="{FF2B5EF4-FFF2-40B4-BE49-F238E27FC236}">
                <a16:creationId xmlns:a16="http://schemas.microsoft.com/office/drawing/2014/main" id="{8D096627-43EC-4B50-B8CC-E2A12141EB0F}"/>
              </a:ext>
            </a:extLst>
          </p:cNvPr>
          <p:cNvSpPr/>
          <p:nvPr/>
        </p:nvSpPr>
        <p:spPr>
          <a:xfrm>
            <a:off x="8146885" y="1535290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20</a:t>
            </a:r>
          </a:p>
        </p:txBody>
      </p:sp>
      <p:sp>
        <p:nvSpPr>
          <p:cNvPr id="34" name="Блок-схема: узел 33">
            <a:hlinkClick r:id="rId23" action="ppaction://hlinksldjump"/>
            <a:extLst>
              <a:ext uri="{FF2B5EF4-FFF2-40B4-BE49-F238E27FC236}">
                <a16:creationId xmlns:a16="http://schemas.microsoft.com/office/drawing/2014/main" id="{835F2CB2-33EE-471E-83E4-662F1EF45BA8}"/>
              </a:ext>
            </a:extLst>
          </p:cNvPr>
          <p:cNvSpPr/>
          <p:nvPr/>
        </p:nvSpPr>
        <p:spPr>
          <a:xfrm>
            <a:off x="356757" y="2219675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21</a:t>
            </a:r>
          </a:p>
        </p:txBody>
      </p:sp>
      <p:sp>
        <p:nvSpPr>
          <p:cNvPr id="35" name="Блок-схема: узел 34">
            <a:hlinkClick r:id="rId24" action="ppaction://hlinksldjump"/>
            <a:extLst>
              <a:ext uri="{FF2B5EF4-FFF2-40B4-BE49-F238E27FC236}">
                <a16:creationId xmlns:a16="http://schemas.microsoft.com/office/drawing/2014/main" id="{F0A58442-A856-4292-B4C2-08DCB95616B1}"/>
              </a:ext>
            </a:extLst>
          </p:cNvPr>
          <p:cNvSpPr/>
          <p:nvPr/>
        </p:nvSpPr>
        <p:spPr>
          <a:xfrm>
            <a:off x="1222327" y="222047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22</a:t>
            </a:r>
          </a:p>
        </p:txBody>
      </p:sp>
      <p:sp>
        <p:nvSpPr>
          <p:cNvPr id="36" name="Блок-схема: узел 35">
            <a:hlinkClick r:id="rId25" action="ppaction://hlinksldjump"/>
            <a:extLst>
              <a:ext uri="{FF2B5EF4-FFF2-40B4-BE49-F238E27FC236}">
                <a16:creationId xmlns:a16="http://schemas.microsoft.com/office/drawing/2014/main" id="{61C22DEF-78AB-477B-BC24-1DA8E5995D03}"/>
              </a:ext>
            </a:extLst>
          </p:cNvPr>
          <p:cNvSpPr/>
          <p:nvPr/>
        </p:nvSpPr>
        <p:spPr>
          <a:xfrm>
            <a:off x="2087897" y="2214212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23</a:t>
            </a:r>
          </a:p>
        </p:txBody>
      </p:sp>
      <p:sp>
        <p:nvSpPr>
          <p:cNvPr id="37" name="Блок-схема: узел 36">
            <a:hlinkClick r:id="rId26" action="ppaction://hlinksldjump"/>
            <a:extLst>
              <a:ext uri="{FF2B5EF4-FFF2-40B4-BE49-F238E27FC236}">
                <a16:creationId xmlns:a16="http://schemas.microsoft.com/office/drawing/2014/main" id="{A45B245C-94E8-4CA5-AAE6-A25F146DC73B}"/>
              </a:ext>
            </a:extLst>
          </p:cNvPr>
          <p:cNvSpPr/>
          <p:nvPr/>
        </p:nvSpPr>
        <p:spPr>
          <a:xfrm>
            <a:off x="2953467" y="221580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24</a:t>
            </a:r>
          </a:p>
        </p:txBody>
      </p:sp>
      <p:sp>
        <p:nvSpPr>
          <p:cNvPr id="38" name="Блок-схема: узел 37">
            <a:hlinkClick r:id="rId27" action="ppaction://hlinksldjump"/>
            <a:extLst>
              <a:ext uri="{FF2B5EF4-FFF2-40B4-BE49-F238E27FC236}">
                <a16:creationId xmlns:a16="http://schemas.microsoft.com/office/drawing/2014/main" id="{0FBA6B76-088C-4AD0-A849-82BDC91FF939}"/>
              </a:ext>
            </a:extLst>
          </p:cNvPr>
          <p:cNvSpPr/>
          <p:nvPr/>
        </p:nvSpPr>
        <p:spPr>
          <a:xfrm>
            <a:off x="3819037" y="221580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25</a:t>
            </a:r>
          </a:p>
        </p:txBody>
      </p:sp>
      <p:sp>
        <p:nvSpPr>
          <p:cNvPr id="39" name="Блок-схема: узел 38">
            <a:hlinkClick r:id="rId28" action="ppaction://hlinksldjump"/>
            <a:extLst>
              <a:ext uri="{FF2B5EF4-FFF2-40B4-BE49-F238E27FC236}">
                <a16:creationId xmlns:a16="http://schemas.microsoft.com/office/drawing/2014/main" id="{5E848585-9912-4CD9-B3EF-3887D26FF364}"/>
              </a:ext>
            </a:extLst>
          </p:cNvPr>
          <p:cNvSpPr/>
          <p:nvPr/>
        </p:nvSpPr>
        <p:spPr>
          <a:xfrm>
            <a:off x="4684607" y="2215803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26</a:t>
            </a:r>
          </a:p>
        </p:txBody>
      </p:sp>
      <p:sp>
        <p:nvSpPr>
          <p:cNvPr id="40" name="Блок-схема: узел 39">
            <a:hlinkClick r:id="rId29" action="ppaction://hlinksldjump"/>
            <a:extLst>
              <a:ext uri="{FF2B5EF4-FFF2-40B4-BE49-F238E27FC236}">
                <a16:creationId xmlns:a16="http://schemas.microsoft.com/office/drawing/2014/main" id="{C9C35CE2-8BB3-4A41-A67B-EEB9D1292FBE}"/>
              </a:ext>
            </a:extLst>
          </p:cNvPr>
          <p:cNvSpPr/>
          <p:nvPr/>
        </p:nvSpPr>
        <p:spPr>
          <a:xfrm>
            <a:off x="5550177" y="222047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27</a:t>
            </a:r>
          </a:p>
        </p:txBody>
      </p:sp>
      <p:sp>
        <p:nvSpPr>
          <p:cNvPr id="41" name="Блок-схема: узел 40">
            <a:hlinkClick r:id="rId30" action="ppaction://hlinksldjump"/>
            <a:extLst>
              <a:ext uri="{FF2B5EF4-FFF2-40B4-BE49-F238E27FC236}">
                <a16:creationId xmlns:a16="http://schemas.microsoft.com/office/drawing/2014/main" id="{C5872BD5-10D8-4593-973B-D35F3DC7FB40}"/>
              </a:ext>
            </a:extLst>
          </p:cNvPr>
          <p:cNvSpPr/>
          <p:nvPr/>
        </p:nvSpPr>
        <p:spPr>
          <a:xfrm>
            <a:off x="6415747" y="222047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28</a:t>
            </a:r>
          </a:p>
        </p:txBody>
      </p:sp>
      <p:sp>
        <p:nvSpPr>
          <p:cNvPr id="42" name="Блок-схема: узел 41">
            <a:hlinkClick r:id="rId31" action="ppaction://hlinksldjump"/>
            <a:extLst>
              <a:ext uri="{FF2B5EF4-FFF2-40B4-BE49-F238E27FC236}">
                <a16:creationId xmlns:a16="http://schemas.microsoft.com/office/drawing/2014/main" id="{BA9DBCCC-F18C-45AD-93E9-B9F8C47B23B4}"/>
              </a:ext>
            </a:extLst>
          </p:cNvPr>
          <p:cNvSpPr/>
          <p:nvPr/>
        </p:nvSpPr>
        <p:spPr>
          <a:xfrm>
            <a:off x="7281317" y="222047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29</a:t>
            </a:r>
          </a:p>
        </p:txBody>
      </p:sp>
      <p:sp>
        <p:nvSpPr>
          <p:cNvPr id="43" name="Блок-схема: узел 42">
            <a:hlinkClick r:id="rId32" action="ppaction://hlinksldjump"/>
            <a:extLst>
              <a:ext uri="{FF2B5EF4-FFF2-40B4-BE49-F238E27FC236}">
                <a16:creationId xmlns:a16="http://schemas.microsoft.com/office/drawing/2014/main" id="{1C977D65-8CDA-4189-A37C-4386A9F2D188}"/>
              </a:ext>
            </a:extLst>
          </p:cNvPr>
          <p:cNvSpPr/>
          <p:nvPr/>
        </p:nvSpPr>
        <p:spPr>
          <a:xfrm>
            <a:off x="8146885" y="222047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30</a:t>
            </a:r>
          </a:p>
        </p:txBody>
      </p:sp>
      <p:sp>
        <p:nvSpPr>
          <p:cNvPr id="44" name="Блок-схема: узел 43">
            <a:hlinkClick r:id="rId33" action="ppaction://hlinksldjump"/>
            <a:extLst>
              <a:ext uri="{FF2B5EF4-FFF2-40B4-BE49-F238E27FC236}">
                <a16:creationId xmlns:a16="http://schemas.microsoft.com/office/drawing/2014/main" id="{B1C2F4D9-484F-4D37-A8BD-2477A3165D88}"/>
              </a:ext>
            </a:extLst>
          </p:cNvPr>
          <p:cNvSpPr/>
          <p:nvPr/>
        </p:nvSpPr>
        <p:spPr>
          <a:xfrm>
            <a:off x="35675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31</a:t>
            </a:r>
          </a:p>
        </p:txBody>
      </p:sp>
      <p:sp>
        <p:nvSpPr>
          <p:cNvPr id="45" name="Блок-схема: узел 44">
            <a:hlinkClick r:id="rId34" action="ppaction://hlinksldjump"/>
            <a:extLst>
              <a:ext uri="{FF2B5EF4-FFF2-40B4-BE49-F238E27FC236}">
                <a16:creationId xmlns:a16="http://schemas.microsoft.com/office/drawing/2014/main" id="{0EC7A9AB-424B-43B6-B390-24643FB8BD85}"/>
              </a:ext>
            </a:extLst>
          </p:cNvPr>
          <p:cNvSpPr/>
          <p:nvPr/>
        </p:nvSpPr>
        <p:spPr>
          <a:xfrm>
            <a:off x="122232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32</a:t>
            </a:r>
          </a:p>
        </p:txBody>
      </p:sp>
      <p:sp>
        <p:nvSpPr>
          <p:cNvPr id="46" name="Блок-схема: узел 45">
            <a:hlinkClick r:id="rId35" action="ppaction://hlinksldjump"/>
            <a:extLst>
              <a:ext uri="{FF2B5EF4-FFF2-40B4-BE49-F238E27FC236}">
                <a16:creationId xmlns:a16="http://schemas.microsoft.com/office/drawing/2014/main" id="{93BE763D-8052-4365-88F0-90F7CACE6865}"/>
              </a:ext>
            </a:extLst>
          </p:cNvPr>
          <p:cNvSpPr/>
          <p:nvPr/>
        </p:nvSpPr>
        <p:spPr>
          <a:xfrm>
            <a:off x="2087897" y="290344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33</a:t>
            </a:r>
          </a:p>
        </p:txBody>
      </p:sp>
      <p:sp>
        <p:nvSpPr>
          <p:cNvPr id="47" name="Блок-схема: узел 46">
            <a:hlinkClick r:id="rId36" action="ppaction://hlinksldjump"/>
            <a:extLst>
              <a:ext uri="{FF2B5EF4-FFF2-40B4-BE49-F238E27FC236}">
                <a16:creationId xmlns:a16="http://schemas.microsoft.com/office/drawing/2014/main" id="{ABE51739-B874-4DB8-A36E-592BA9BD265A}"/>
              </a:ext>
            </a:extLst>
          </p:cNvPr>
          <p:cNvSpPr/>
          <p:nvPr/>
        </p:nvSpPr>
        <p:spPr>
          <a:xfrm>
            <a:off x="295346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34</a:t>
            </a:r>
          </a:p>
        </p:txBody>
      </p:sp>
      <p:sp>
        <p:nvSpPr>
          <p:cNvPr id="48" name="Блок-схема: узел 47">
            <a:hlinkClick r:id="rId37" action="ppaction://hlinksldjump"/>
            <a:extLst>
              <a:ext uri="{FF2B5EF4-FFF2-40B4-BE49-F238E27FC236}">
                <a16:creationId xmlns:a16="http://schemas.microsoft.com/office/drawing/2014/main" id="{DA4651C6-2EB5-4DAE-B4FA-7D37F6E853EB}"/>
              </a:ext>
            </a:extLst>
          </p:cNvPr>
          <p:cNvSpPr/>
          <p:nvPr/>
        </p:nvSpPr>
        <p:spPr>
          <a:xfrm>
            <a:off x="381903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35</a:t>
            </a:r>
          </a:p>
        </p:txBody>
      </p:sp>
      <p:sp>
        <p:nvSpPr>
          <p:cNvPr id="49" name="Блок-схема: узел 48">
            <a:hlinkClick r:id="rId38" action="ppaction://hlinksldjump"/>
            <a:extLst>
              <a:ext uri="{FF2B5EF4-FFF2-40B4-BE49-F238E27FC236}">
                <a16:creationId xmlns:a16="http://schemas.microsoft.com/office/drawing/2014/main" id="{3064ECEE-E093-4562-9845-F8E338B84475}"/>
              </a:ext>
            </a:extLst>
          </p:cNvPr>
          <p:cNvSpPr/>
          <p:nvPr/>
        </p:nvSpPr>
        <p:spPr>
          <a:xfrm>
            <a:off x="468460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36</a:t>
            </a:r>
          </a:p>
        </p:txBody>
      </p:sp>
      <p:sp>
        <p:nvSpPr>
          <p:cNvPr id="50" name="Блок-схема: узел 49">
            <a:hlinkClick r:id="rId39" action="ppaction://hlinksldjump"/>
            <a:extLst>
              <a:ext uri="{FF2B5EF4-FFF2-40B4-BE49-F238E27FC236}">
                <a16:creationId xmlns:a16="http://schemas.microsoft.com/office/drawing/2014/main" id="{EAA91306-CAA6-41DF-BA47-553654139C8B}"/>
              </a:ext>
            </a:extLst>
          </p:cNvPr>
          <p:cNvSpPr/>
          <p:nvPr/>
        </p:nvSpPr>
        <p:spPr>
          <a:xfrm>
            <a:off x="555017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37</a:t>
            </a:r>
          </a:p>
        </p:txBody>
      </p:sp>
      <p:sp>
        <p:nvSpPr>
          <p:cNvPr id="51" name="Блок-схема: узел 50">
            <a:hlinkClick r:id="rId40" action="ppaction://hlinksldjump"/>
            <a:extLst>
              <a:ext uri="{FF2B5EF4-FFF2-40B4-BE49-F238E27FC236}">
                <a16:creationId xmlns:a16="http://schemas.microsoft.com/office/drawing/2014/main" id="{1A416F86-2625-4B88-849F-87BB7EE579F0}"/>
              </a:ext>
            </a:extLst>
          </p:cNvPr>
          <p:cNvSpPr/>
          <p:nvPr/>
        </p:nvSpPr>
        <p:spPr>
          <a:xfrm>
            <a:off x="641574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38</a:t>
            </a:r>
          </a:p>
        </p:txBody>
      </p:sp>
      <p:sp>
        <p:nvSpPr>
          <p:cNvPr id="52" name="Блок-схема: узел 51">
            <a:hlinkClick r:id="rId41" action="ppaction://hlinksldjump"/>
            <a:extLst>
              <a:ext uri="{FF2B5EF4-FFF2-40B4-BE49-F238E27FC236}">
                <a16:creationId xmlns:a16="http://schemas.microsoft.com/office/drawing/2014/main" id="{08906BCC-044B-4734-B189-337E5D5844D6}"/>
              </a:ext>
            </a:extLst>
          </p:cNvPr>
          <p:cNvSpPr/>
          <p:nvPr/>
        </p:nvSpPr>
        <p:spPr>
          <a:xfrm>
            <a:off x="7281317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39</a:t>
            </a:r>
          </a:p>
        </p:txBody>
      </p:sp>
      <p:sp>
        <p:nvSpPr>
          <p:cNvPr id="53" name="Блок-схема: узел 52">
            <a:hlinkClick r:id="rId42" action="ppaction://hlinksldjump"/>
            <a:extLst>
              <a:ext uri="{FF2B5EF4-FFF2-40B4-BE49-F238E27FC236}">
                <a16:creationId xmlns:a16="http://schemas.microsoft.com/office/drawing/2014/main" id="{B3172F4B-FA43-43BA-B47C-50B3FCEAD080}"/>
              </a:ext>
            </a:extLst>
          </p:cNvPr>
          <p:cNvSpPr/>
          <p:nvPr/>
        </p:nvSpPr>
        <p:spPr>
          <a:xfrm>
            <a:off x="8146885" y="2903447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40</a:t>
            </a: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735A5E3-7000-4A12-BB82-FA013861D75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55" name="Прямоугольник с двумя скругленными соседними углами 14">
            <a:extLst>
              <a:ext uri="{FF2B5EF4-FFF2-40B4-BE49-F238E27FC236}">
                <a16:creationId xmlns:a16="http://schemas.microsoft.com/office/drawing/2014/main" id="{F8D1E6CD-2C30-473A-8309-82672EFBED06}"/>
              </a:ext>
            </a:extLst>
          </p:cNvPr>
          <p:cNvSpPr/>
          <p:nvPr/>
        </p:nvSpPr>
        <p:spPr>
          <a:xfrm rot="10800000">
            <a:off x="2866934" y="4497"/>
            <a:ext cx="3410132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14AEE83-35C7-4E66-B1E8-738509568D50}"/>
              </a:ext>
            </a:extLst>
          </p:cNvPr>
          <p:cNvSpPr txBox="1"/>
          <p:nvPr/>
        </p:nvSpPr>
        <p:spPr>
          <a:xfrm>
            <a:off x="3257383" y="107151"/>
            <a:ext cx="26292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Выберите вопрос</a:t>
            </a:r>
          </a:p>
        </p:txBody>
      </p:sp>
      <p:sp>
        <p:nvSpPr>
          <p:cNvPr id="57" name="Блок-схема: узел 56">
            <a:hlinkClick r:id="rId44" action="ppaction://hlinksldjump"/>
            <a:extLst>
              <a:ext uri="{FF2B5EF4-FFF2-40B4-BE49-F238E27FC236}">
                <a16:creationId xmlns:a16="http://schemas.microsoft.com/office/drawing/2014/main" id="{46681AC5-2C97-49CC-A1DF-92369D8A037A}"/>
              </a:ext>
            </a:extLst>
          </p:cNvPr>
          <p:cNvSpPr/>
          <p:nvPr/>
        </p:nvSpPr>
        <p:spPr>
          <a:xfrm>
            <a:off x="36509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41</a:t>
            </a:r>
          </a:p>
        </p:txBody>
      </p:sp>
      <p:sp>
        <p:nvSpPr>
          <p:cNvPr id="58" name="Блок-схема: узел 57">
            <a:hlinkClick r:id="rId45" action="ppaction://hlinksldjump"/>
            <a:extLst>
              <a:ext uri="{FF2B5EF4-FFF2-40B4-BE49-F238E27FC236}">
                <a16:creationId xmlns:a16="http://schemas.microsoft.com/office/drawing/2014/main" id="{73F78A9E-1CE6-41DE-BF0F-24374CF2CD2B}"/>
              </a:ext>
            </a:extLst>
          </p:cNvPr>
          <p:cNvSpPr/>
          <p:nvPr/>
        </p:nvSpPr>
        <p:spPr>
          <a:xfrm>
            <a:off x="123066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42</a:t>
            </a:r>
          </a:p>
        </p:txBody>
      </p:sp>
      <p:sp>
        <p:nvSpPr>
          <p:cNvPr id="59" name="Блок-схема: узел 58">
            <a:hlinkClick r:id="rId46" action="ppaction://hlinksldjump"/>
            <a:extLst>
              <a:ext uri="{FF2B5EF4-FFF2-40B4-BE49-F238E27FC236}">
                <a16:creationId xmlns:a16="http://schemas.microsoft.com/office/drawing/2014/main" id="{FDB1F59E-C5EA-4522-AF25-CB6818E8F968}"/>
              </a:ext>
            </a:extLst>
          </p:cNvPr>
          <p:cNvSpPr/>
          <p:nvPr/>
        </p:nvSpPr>
        <p:spPr>
          <a:xfrm>
            <a:off x="2096237" y="3590069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43</a:t>
            </a:r>
          </a:p>
        </p:txBody>
      </p:sp>
      <p:sp>
        <p:nvSpPr>
          <p:cNvPr id="60" name="Блок-схема: узел 59">
            <a:hlinkClick r:id="rId47" action="ppaction://hlinksldjump"/>
            <a:extLst>
              <a:ext uri="{FF2B5EF4-FFF2-40B4-BE49-F238E27FC236}">
                <a16:creationId xmlns:a16="http://schemas.microsoft.com/office/drawing/2014/main" id="{8F518626-BCF4-4DC8-B358-124D0EFC8DA6}"/>
              </a:ext>
            </a:extLst>
          </p:cNvPr>
          <p:cNvSpPr/>
          <p:nvPr/>
        </p:nvSpPr>
        <p:spPr>
          <a:xfrm>
            <a:off x="296180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44</a:t>
            </a:r>
          </a:p>
        </p:txBody>
      </p:sp>
      <p:sp>
        <p:nvSpPr>
          <p:cNvPr id="61" name="Блок-схема: узел 60">
            <a:hlinkClick r:id="rId48" action="ppaction://hlinksldjump"/>
            <a:extLst>
              <a:ext uri="{FF2B5EF4-FFF2-40B4-BE49-F238E27FC236}">
                <a16:creationId xmlns:a16="http://schemas.microsoft.com/office/drawing/2014/main" id="{B7E18446-AEE1-4984-BDFA-644AFCFD47E9}"/>
              </a:ext>
            </a:extLst>
          </p:cNvPr>
          <p:cNvSpPr/>
          <p:nvPr/>
        </p:nvSpPr>
        <p:spPr>
          <a:xfrm>
            <a:off x="382737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45</a:t>
            </a:r>
          </a:p>
        </p:txBody>
      </p:sp>
      <p:sp>
        <p:nvSpPr>
          <p:cNvPr id="62" name="Блок-схема: узел 61">
            <a:hlinkClick r:id="rId49" action="ppaction://hlinksldjump"/>
            <a:extLst>
              <a:ext uri="{FF2B5EF4-FFF2-40B4-BE49-F238E27FC236}">
                <a16:creationId xmlns:a16="http://schemas.microsoft.com/office/drawing/2014/main" id="{685F0AB6-D650-4FDB-ABBC-A453185F493F}"/>
              </a:ext>
            </a:extLst>
          </p:cNvPr>
          <p:cNvSpPr/>
          <p:nvPr/>
        </p:nvSpPr>
        <p:spPr>
          <a:xfrm>
            <a:off x="469294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46</a:t>
            </a:r>
          </a:p>
        </p:txBody>
      </p:sp>
      <p:sp>
        <p:nvSpPr>
          <p:cNvPr id="63" name="Блок-схема: узел 62">
            <a:hlinkClick r:id="rId50" action="ppaction://hlinksldjump"/>
            <a:extLst>
              <a:ext uri="{FF2B5EF4-FFF2-40B4-BE49-F238E27FC236}">
                <a16:creationId xmlns:a16="http://schemas.microsoft.com/office/drawing/2014/main" id="{AED1CF0B-1B48-4AF8-8C7D-CB4DD89F1072}"/>
              </a:ext>
            </a:extLst>
          </p:cNvPr>
          <p:cNvSpPr/>
          <p:nvPr/>
        </p:nvSpPr>
        <p:spPr>
          <a:xfrm>
            <a:off x="555851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47</a:t>
            </a:r>
          </a:p>
        </p:txBody>
      </p:sp>
      <p:sp>
        <p:nvSpPr>
          <p:cNvPr id="64" name="Блок-схема: узел 63">
            <a:hlinkClick r:id="rId51" action="ppaction://hlinksldjump"/>
            <a:extLst>
              <a:ext uri="{FF2B5EF4-FFF2-40B4-BE49-F238E27FC236}">
                <a16:creationId xmlns:a16="http://schemas.microsoft.com/office/drawing/2014/main" id="{7EF42EE9-7D08-4F2B-88B7-A30E552AAE33}"/>
              </a:ext>
            </a:extLst>
          </p:cNvPr>
          <p:cNvSpPr/>
          <p:nvPr/>
        </p:nvSpPr>
        <p:spPr>
          <a:xfrm>
            <a:off x="642408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48</a:t>
            </a:r>
          </a:p>
        </p:txBody>
      </p:sp>
      <p:sp>
        <p:nvSpPr>
          <p:cNvPr id="65" name="Блок-схема: узел 64">
            <a:hlinkClick r:id="rId52" action="ppaction://hlinksldjump"/>
            <a:extLst>
              <a:ext uri="{FF2B5EF4-FFF2-40B4-BE49-F238E27FC236}">
                <a16:creationId xmlns:a16="http://schemas.microsoft.com/office/drawing/2014/main" id="{33C77D67-728A-4BF0-8FFE-C652BB85CBC8}"/>
              </a:ext>
            </a:extLst>
          </p:cNvPr>
          <p:cNvSpPr/>
          <p:nvPr/>
        </p:nvSpPr>
        <p:spPr>
          <a:xfrm>
            <a:off x="7289657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49</a:t>
            </a:r>
          </a:p>
        </p:txBody>
      </p:sp>
      <p:sp>
        <p:nvSpPr>
          <p:cNvPr id="66" name="Блок-схема: узел 65">
            <a:hlinkClick r:id="rId53" action="ppaction://hlinksldjump"/>
            <a:extLst>
              <a:ext uri="{FF2B5EF4-FFF2-40B4-BE49-F238E27FC236}">
                <a16:creationId xmlns:a16="http://schemas.microsoft.com/office/drawing/2014/main" id="{150001DC-1AE0-4A68-A225-8EE984E1A485}"/>
              </a:ext>
            </a:extLst>
          </p:cNvPr>
          <p:cNvSpPr/>
          <p:nvPr/>
        </p:nvSpPr>
        <p:spPr>
          <a:xfrm>
            <a:off x="8155225" y="3590068"/>
            <a:ext cx="630000" cy="630000"/>
          </a:xfrm>
          <a:prstGeom prst="flowChartConnector">
            <a:avLst/>
          </a:prstGeom>
          <a:solidFill>
            <a:srgbClr val="0D3380"/>
          </a:solidFill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200" b="1">
                <a:solidFill>
                  <a:schemeClr val="bg1"/>
                </a:solidFill>
                <a:latin typeface="+mj-lt"/>
              </a:rPr>
              <a:t>50</a:t>
            </a:r>
          </a:p>
        </p:txBody>
      </p:sp>
      <p:sp>
        <p:nvSpPr>
          <p:cNvPr id="67" name="Скругленный прямоугольник 1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9B802845-8897-45AE-A8A0-583AE62FBBB2}"/>
              </a:ext>
            </a:extLst>
          </p:cNvPr>
          <p:cNvSpPr/>
          <p:nvPr/>
        </p:nvSpPr>
        <p:spPr>
          <a:xfrm>
            <a:off x="3455877" y="4331270"/>
            <a:ext cx="2232246" cy="515261"/>
          </a:xfrm>
          <a:prstGeom prst="flowChartTerminator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Закончить викторину</a:t>
            </a:r>
          </a:p>
        </p:txBody>
      </p:sp>
    </p:spTree>
    <p:extLst>
      <p:ext uri="{BB962C8B-B14F-4D97-AF65-F5344CB8AC3E}">
        <p14:creationId xmlns:p14="http://schemas.microsoft.com/office/powerpoint/2010/main" val="31444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3" fill="hold">
                      <p:stCondLst>
                        <p:cond delay="0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4E025C-6E5C-45CA-B552-D7F308690CE0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 третье воскресенье апреля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E0EE4670-2D27-446A-BC73-AACC0D25C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5504" y="1344334"/>
            <a:ext cx="3299721" cy="308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1A9F5D0-2A13-4312-9EB8-75FBBD3769EE}"/>
              </a:ext>
            </a:extLst>
          </p:cNvPr>
          <p:cNvSpPr/>
          <p:nvPr/>
        </p:nvSpPr>
        <p:spPr>
          <a:xfrm flipH="1">
            <a:off x="358772" y="1220500"/>
            <a:ext cx="4546330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Когда в СССР праздновали День науки?</a:t>
            </a:r>
          </a:p>
        </p:txBody>
      </p:sp>
    </p:spTree>
    <p:extLst>
      <p:ext uri="{BB962C8B-B14F-4D97-AF65-F5344CB8AC3E}">
        <p14:creationId xmlns:p14="http://schemas.microsoft.com/office/powerpoint/2010/main" val="90779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890" y="107151"/>
            <a:ext cx="208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Владимир Ленин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Иосиф Сталин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Троцкий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3" y="1220500"/>
            <a:ext cx="421322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написал «Набросок плана научно-технических работ»? </a:t>
            </a:r>
          </a:p>
        </p:txBody>
      </p:sp>
      <p:pic>
        <p:nvPicPr>
          <p:cNvPr id="17" name="Рисунок 16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58652C7-677A-408D-980E-1009EC999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3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Владимир Ленин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0" name="Picture 2" descr="https://sun9-39.userapi.com/c846417/v846417645/2ba12/YQwWFoh67I0.jpg">
            <a:extLst>
              <a:ext uri="{FF2B5EF4-FFF2-40B4-BE49-F238E27FC236}">
                <a16:creationId xmlns:a16="http://schemas.microsoft.com/office/drawing/2014/main" id="{9DAA7AED-6A2E-49AF-B843-F40594A70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3339" y="1450456"/>
            <a:ext cx="3141616" cy="31644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8FE5DE-F16B-4E79-AA0E-3E090D9DAFE9}"/>
              </a:ext>
            </a:extLst>
          </p:cNvPr>
          <p:cNvSpPr/>
          <p:nvPr/>
        </p:nvSpPr>
        <p:spPr>
          <a:xfrm flipH="1">
            <a:off x="358773" y="1220500"/>
            <a:ext cx="421322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написал «Набросок плана научно-технических работ»? </a:t>
            </a:r>
          </a:p>
        </p:txBody>
      </p:sp>
    </p:spTree>
    <p:extLst>
      <p:ext uri="{BB962C8B-B14F-4D97-AF65-F5344CB8AC3E}">
        <p14:creationId xmlns:p14="http://schemas.microsoft.com/office/powerpoint/2010/main" val="121129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FA90E8-846B-46E0-8FF9-8AD9601C5474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Владимир Ленин</a:t>
            </a:r>
          </a:p>
        </p:txBody>
      </p:sp>
      <p:pic>
        <p:nvPicPr>
          <p:cNvPr id="10" name="Picture 2" descr="https://sun9-39.userapi.com/c846417/v846417645/2ba12/YQwWFoh67I0.jpg">
            <a:extLst>
              <a:ext uri="{FF2B5EF4-FFF2-40B4-BE49-F238E27FC236}">
                <a16:creationId xmlns:a16="http://schemas.microsoft.com/office/drawing/2014/main" id="{5DC8F80B-BFD1-4DD9-9E87-D3150BE59C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3339" y="1450456"/>
            <a:ext cx="3141616" cy="316447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90AEB41-7602-4486-8DC7-C683825E8124}"/>
              </a:ext>
            </a:extLst>
          </p:cNvPr>
          <p:cNvSpPr/>
          <p:nvPr/>
        </p:nvSpPr>
        <p:spPr>
          <a:xfrm flipH="1">
            <a:off x="358773" y="1220500"/>
            <a:ext cx="4213227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Кто написал «Набросок плана научно-технических работ»? </a:t>
            </a:r>
          </a:p>
        </p:txBody>
      </p:sp>
    </p:spTree>
    <p:extLst>
      <p:ext uri="{BB962C8B-B14F-4D97-AF65-F5344CB8AC3E}">
        <p14:creationId xmlns:p14="http://schemas.microsoft.com/office/powerpoint/2010/main" val="36061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8744" y="107151"/>
            <a:ext cx="20265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1991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1995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1925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988828"/>
            <a:ext cx="5140688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В каком году Академия наук была воссоздана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как высшее научное учреждение России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и переименована в Российскую Академию наук (РАН)?</a:t>
            </a:r>
          </a:p>
        </p:txBody>
      </p:sp>
      <p:pic>
        <p:nvPicPr>
          <p:cNvPr id="18" name="Picture 6" descr="https://ruspekh.press/images/articles/45696/2017_06_23-019-577-001.jpg">
            <a:extLst>
              <a:ext uri="{FF2B5EF4-FFF2-40B4-BE49-F238E27FC236}">
                <a16:creationId xmlns:a16="http://schemas.microsoft.com/office/drawing/2014/main" id="{1CEEA940-B161-4C65-A10F-96CD2A2EB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0731" y="1678110"/>
            <a:ext cx="2964494" cy="30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11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1991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567DF76-26CB-4874-AD74-4EF3A04EE9B7}"/>
              </a:ext>
            </a:extLst>
          </p:cNvPr>
          <p:cNvSpPr/>
          <p:nvPr/>
        </p:nvSpPr>
        <p:spPr>
          <a:xfrm flipH="1">
            <a:off x="358775" y="988828"/>
            <a:ext cx="5140688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В каком году Академия наук была воссоздана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как высшее научное учреждение России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и переименована в Российскую Академию наук (РАН)?</a:t>
            </a:r>
          </a:p>
        </p:txBody>
      </p:sp>
      <p:pic>
        <p:nvPicPr>
          <p:cNvPr id="13" name="Picture 6" descr="https://ruspekh.press/images/articles/45696/2017_06_23-019-577-001.jpg">
            <a:extLst>
              <a:ext uri="{FF2B5EF4-FFF2-40B4-BE49-F238E27FC236}">
                <a16:creationId xmlns:a16="http://schemas.microsoft.com/office/drawing/2014/main" id="{17FAA578-9E55-424A-BF8A-36B2BC347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0731" y="1678110"/>
            <a:ext cx="2964494" cy="30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25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419467-E325-49FB-947F-60BB169CE191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1991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4C92DEB-8482-4693-8F6B-2E847A4634A3}"/>
              </a:ext>
            </a:extLst>
          </p:cNvPr>
          <p:cNvSpPr/>
          <p:nvPr/>
        </p:nvSpPr>
        <p:spPr>
          <a:xfrm flipH="1">
            <a:off x="358775" y="988828"/>
            <a:ext cx="5140688" cy="110626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В каком году Академия наук была воссоздана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как высшее научное учреждение России </a:t>
            </a:r>
            <a:br>
              <a:rPr lang="ru-RU" sz="1600" dirty="0">
                <a:latin typeface="+mj-lt"/>
              </a:rPr>
            </a:br>
            <a:r>
              <a:rPr lang="ru-RU" sz="1600" dirty="0">
                <a:latin typeface="+mj-lt"/>
              </a:rPr>
              <a:t>и переименована в Российскую Академию наук (РАН)?</a:t>
            </a:r>
          </a:p>
        </p:txBody>
      </p:sp>
      <p:pic>
        <p:nvPicPr>
          <p:cNvPr id="15" name="Picture 6" descr="https://ruspekh.press/images/articles/45696/2017_06_23-019-577-001.jpg">
            <a:extLst>
              <a:ext uri="{FF2B5EF4-FFF2-40B4-BE49-F238E27FC236}">
                <a16:creationId xmlns:a16="http://schemas.microsoft.com/office/drawing/2014/main" id="{B78F6F4C-35F2-4D95-8916-8A17E1536E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20731" y="1678110"/>
            <a:ext cx="2964494" cy="306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5501" y="107151"/>
            <a:ext cx="207300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июня 1999 года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7 июня 1991 года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7 июня 1999 года 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150319"/>
            <a:ext cx="4657362" cy="82554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Когда был подписан Указ о создании Дня российской науки с датой празднования 8 февраля?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6733798-6193-46B1-B22B-0AFCD7B2A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322" y="1150319"/>
            <a:ext cx="3304903" cy="35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3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7 июня 1999 года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C07B3CF-6982-46BB-BC14-900A33B821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322" y="1150319"/>
            <a:ext cx="3304903" cy="35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BACBCD2-EF62-414F-BF85-66F24AF6A9DC}"/>
              </a:ext>
            </a:extLst>
          </p:cNvPr>
          <p:cNvSpPr/>
          <p:nvPr/>
        </p:nvSpPr>
        <p:spPr>
          <a:xfrm flipH="1">
            <a:off x="358775" y="1150319"/>
            <a:ext cx="4657362" cy="82554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Когда был подписан Указ о создании Дня российской науки с датой празднования 8 февраля?</a:t>
            </a:r>
          </a:p>
        </p:txBody>
      </p:sp>
    </p:spTree>
    <p:extLst>
      <p:ext uri="{BB962C8B-B14F-4D97-AF65-F5344CB8AC3E}">
        <p14:creationId xmlns:p14="http://schemas.microsoft.com/office/powerpoint/2010/main" val="199419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55FECF-1381-4DDB-AD6F-BDBAB4182739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7 июня 1999 года 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49DD94E-3835-44CB-A9FB-B74E293956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80322" y="1150319"/>
            <a:ext cx="3304903" cy="352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80A12119-73E1-422D-8A05-EB87CE2F7DC1}"/>
              </a:ext>
            </a:extLst>
          </p:cNvPr>
          <p:cNvSpPr/>
          <p:nvPr/>
        </p:nvSpPr>
        <p:spPr>
          <a:xfrm flipH="1">
            <a:off x="358775" y="1150319"/>
            <a:ext cx="4657362" cy="82554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latin typeface="+mj-lt"/>
              </a:rPr>
              <a:t>Когда был подписан Указ о создании Дня российской науки с датой празднования 8 февраля?</a:t>
            </a:r>
          </a:p>
        </p:txBody>
      </p:sp>
    </p:spTree>
    <p:extLst>
      <p:ext uri="{BB962C8B-B14F-4D97-AF65-F5344CB8AC3E}">
        <p14:creationId xmlns:p14="http://schemas.microsoft.com/office/powerpoint/2010/main" val="160255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2976" y="107151"/>
            <a:ext cx="17780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671058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Учёный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431191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Специалист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4191324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4" y="1191611"/>
            <a:ext cx="655147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 называется человек, стремящийся к знаниям, более глубокому познанию мира и возможности раскрытия своих исследований обществу?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4044498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4" y="328436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4" y="252423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31D6705-DBA9-4157-8D15-B3C3544A38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95" y="1321341"/>
            <a:ext cx="2169531" cy="340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5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1111" y="107151"/>
            <a:ext cx="20617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Дмитрий Иванович Менделеев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Михаил Васильевич Ломоносов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Давидович Ландау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149875"/>
            <a:ext cx="5395414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учёный сделал открытие,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что на Венере существует атмосфера?</a:t>
            </a:r>
          </a:p>
        </p:txBody>
      </p:sp>
      <p:pic>
        <p:nvPicPr>
          <p:cNvPr id="17" name="Рисунок 16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BB7F330E-2D21-49E1-8DF8-389F041ADE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Михаил Васильевич Ломоносов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9906874-20BF-4489-BE87-D0615FC0D1FA}"/>
              </a:ext>
            </a:extLst>
          </p:cNvPr>
          <p:cNvSpPr/>
          <p:nvPr/>
        </p:nvSpPr>
        <p:spPr>
          <a:xfrm flipH="1">
            <a:off x="358775" y="1149875"/>
            <a:ext cx="5395414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Какой учёный сделал открытие, 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что на Венере существует атмосфера?</a:t>
            </a:r>
          </a:p>
        </p:txBody>
      </p:sp>
      <p:pic>
        <p:nvPicPr>
          <p:cNvPr id="11" name="Picture 26" descr="https://avatars.mds.yandex.net/get-zen_doc/1892973/pub_5dce951fe8c8e22cded86399_5dd2dc4440e93148148a6138/scale_1200">
            <a:extLst>
              <a:ext uri="{FF2B5EF4-FFF2-40B4-BE49-F238E27FC236}">
                <a16:creationId xmlns:a16="http://schemas.microsoft.com/office/drawing/2014/main" id="{4952EF15-B652-4BEC-807D-B19954754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90" y="1149875"/>
            <a:ext cx="2835535" cy="36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32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FB851E-DCE3-4511-85A5-0C57307E668A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Михаил Васильевич Ломоносов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159265F-2951-498E-8060-FB311CB0F8F6}"/>
              </a:ext>
            </a:extLst>
          </p:cNvPr>
          <p:cNvSpPr/>
          <p:nvPr/>
        </p:nvSpPr>
        <p:spPr>
          <a:xfrm flipH="1">
            <a:off x="358775" y="1149875"/>
            <a:ext cx="5395414" cy="68095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>
                <a:latin typeface="+mj-lt"/>
              </a:rPr>
              <a:t>Какой учёный сделал открытие, </a:t>
            </a:r>
            <a:br>
              <a:rPr lang="ru-RU" sz="2000">
                <a:latin typeface="+mj-lt"/>
              </a:rPr>
            </a:br>
            <a:r>
              <a:rPr lang="ru-RU" sz="2000">
                <a:latin typeface="+mj-lt"/>
              </a:rPr>
              <a:t>что на Венере существует атмосфера?</a:t>
            </a:r>
          </a:p>
        </p:txBody>
      </p:sp>
      <p:pic>
        <p:nvPicPr>
          <p:cNvPr id="12" name="Picture 26" descr="https://avatars.mds.yandex.net/get-zen_doc/1892973/pub_5dce951fe8c8e22cded86399_5dd2dc4440e93148148a6138/scale_1200">
            <a:extLst>
              <a:ext uri="{FF2B5EF4-FFF2-40B4-BE49-F238E27FC236}">
                <a16:creationId xmlns:a16="http://schemas.microsoft.com/office/drawing/2014/main" id="{7F47FE50-B5A9-4D53-AC32-4556E7DDA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90" y="1149875"/>
            <a:ext cx="2835535" cy="363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088" y="107151"/>
            <a:ext cx="20858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1755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1814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1855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был открыт университет, основателем которого был Михаил Ломоносов?</a:t>
            </a:r>
          </a:p>
        </p:txBody>
      </p:sp>
      <p:pic>
        <p:nvPicPr>
          <p:cNvPr id="18" name="Picture 2" descr="Картинки по запросу moscow state university">
            <a:extLst>
              <a:ext uri="{FF2B5EF4-FFF2-40B4-BE49-F238E27FC236}">
                <a16:creationId xmlns:a16="http://schemas.microsoft.com/office/drawing/2014/main" id="{C27949F5-B38C-47C0-B7B0-8A85D7F13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207" y="2231655"/>
            <a:ext cx="3807018" cy="21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07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1755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91B5E7F-6310-4604-BA64-1C5977CF3D39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был открыт университет, основателем которого был Михаил Ломоносов?</a:t>
            </a:r>
          </a:p>
        </p:txBody>
      </p:sp>
      <p:pic>
        <p:nvPicPr>
          <p:cNvPr id="13" name="Picture 2" descr="Картинки по запросу moscow state university">
            <a:extLst>
              <a:ext uri="{FF2B5EF4-FFF2-40B4-BE49-F238E27FC236}">
                <a16:creationId xmlns:a16="http://schemas.microsoft.com/office/drawing/2014/main" id="{B323589B-8108-4AD2-AD1A-819286DE1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207" y="2231655"/>
            <a:ext cx="3807018" cy="21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84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D06B6-4974-491B-9CE4-5C3641981571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1755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DBC8EAC-809E-4BD1-8FF1-AACBA0D54125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В каком году был открыт университет, основателем которого был Михаил Ломоносов?</a:t>
            </a:r>
          </a:p>
        </p:txBody>
      </p:sp>
      <p:pic>
        <p:nvPicPr>
          <p:cNvPr id="15" name="Picture 2" descr="Картинки по запросу moscow state university">
            <a:extLst>
              <a:ext uri="{FF2B5EF4-FFF2-40B4-BE49-F238E27FC236}">
                <a16:creationId xmlns:a16="http://schemas.microsoft.com/office/drawing/2014/main" id="{CA1763C3-4124-4BF1-9000-475852EC6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78207" y="2231655"/>
            <a:ext cx="3807018" cy="214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4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6301" y="107151"/>
            <a:ext cx="20714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15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331214"/>
            <a:ext cx="3306764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Уравнение состояния идеального газа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Гидратную теория растворов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865079"/>
            <a:ext cx="3306763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Периодическую систему химических элементов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Какое открытие Менделеева назвали как самое выдающееся изобретение для человечества? </a:t>
            </a:r>
          </a:p>
        </p:txBody>
      </p:sp>
      <p:pic>
        <p:nvPicPr>
          <p:cNvPr id="17" name="Picture 2" descr="https://avatars.mds.yandex.net/get-zen_doc/1532998/pub_5c94c910bd63b700b2225755_5c94d64cf8143b12a47081a3/scale_1200">
            <a:extLst>
              <a:ext uri="{FF2B5EF4-FFF2-40B4-BE49-F238E27FC236}">
                <a16:creationId xmlns:a16="http://schemas.microsoft.com/office/drawing/2014/main" id="{E0977C21-BD2F-46F2-80D8-CE9EBFDA0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4058" y="1082622"/>
            <a:ext cx="2851167" cy="36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3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Периодическую систему химических элементов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355EAD5-90BC-4A66-818C-B372B4E24DF8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Какое открытие Менделеева назвали как самое выдающееся изобретение для человечества? </a:t>
            </a:r>
          </a:p>
        </p:txBody>
      </p:sp>
      <p:pic>
        <p:nvPicPr>
          <p:cNvPr id="11" name="Picture 2" descr="https://avatars.mds.yandex.net/get-zen_doc/1532998/pub_5c94c910bd63b700b2225755_5c94d64cf8143b12a47081a3/scale_1200">
            <a:extLst>
              <a:ext uri="{FF2B5EF4-FFF2-40B4-BE49-F238E27FC236}">
                <a16:creationId xmlns:a16="http://schemas.microsoft.com/office/drawing/2014/main" id="{31AA4E4D-31B9-4F62-A93A-616931968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4058" y="1082622"/>
            <a:ext cx="2851167" cy="36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02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7AFCF0-6171-4D57-9DCB-CFE97E912A62}"/>
              </a:ext>
            </a:extLst>
          </p:cNvPr>
          <p:cNvSpPr txBox="1"/>
          <p:nvPr/>
        </p:nvSpPr>
        <p:spPr>
          <a:xfrm>
            <a:off x="358776" y="2738127"/>
            <a:ext cx="4033837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Периодическую систему химических элементов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873BBB8-DB14-4E7B-95AB-21D3BDA957CF}"/>
              </a:ext>
            </a:extLst>
          </p:cNvPr>
          <p:cNvSpPr/>
          <p:nvPr/>
        </p:nvSpPr>
        <p:spPr>
          <a:xfrm flipH="1">
            <a:off x="358775" y="1082622"/>
            <a:ext cx="539541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Какое открытие Менделеева назвали как самое выдающееся изобретение для человечества? </a:t>
            </a:r>
          </a:p>
        </p:txBody>
      </p:sp>
      <p:pic>
        <p:nvPicPr>
          <p:cNvPr id="12" name="Picture 2" descr="https://avatars.mds.yandex.net/get-zen_doc/1532998/pub_5c94c910bd63b700b2225755_5c94d64cf8143b12a47081a3/scale_1200">
            <a:extLst>
              <a:ext uri="{FF2B5EF4-FFF2-40B4-BE49-F238E27FC236}">
                <a16:creationId xmlns:a16="http://schemas.microsoft.com/office/drawing/2014/main" id="{32B8DDA8-7131-4F21-BFEA-E1D9BAD38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34058" y="1082622"/>
            <a:ext cx="2851167" cy="368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6683" y="107151"/>
            <a:ext cx="20906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16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Дмитрий Менделеев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Михаил Ломоносов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Курчатов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написал лучший учебник 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по химии для своего времени?</a:t>
            </a:r>
          </a:p>
        </p:txBody>
      </p:sp>
      <p:pic>
        <p:nvPicPr>
          <p:cNvPr id="17" name="Рисунок 16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C9FAB952-F2FC-4F2B-964A-DC697FECBC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6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Учёный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EE798D7-D757-4374-A3EE-CC6F4046E836}"/>
              </a:ext>
            </a:extLst>
          </p:cNvPr>
          <p:cNvSpPr/>
          <p:nvPr/>
        </p:nvSpPr>
        <p:spPr>
          <a:xfrm flipH="1">
            <a:off x="358774" y="1191611"/>
            <a:ext cx="655147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Как называется человек, стремящийся к знаниям, более глубокому познанию мира и возможности раскрытия своих исследований обществу?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B5180D-6AFD-4FFD-AFE5-520A56421D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95" y="1321341"/>
            <a:ext cx="2169531" cy="340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3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Дмитрий Менделеев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F5D463-15BE-42A1-8FCD-E3E617FCC312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написал лучший учебник 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по химии для своего времени?</a:t>
            </a:r>
          </a:p>
        </p:txBody>
      </p:sp>
      <p:pic>
        <p:nvPicPr>
          <p:cNvPr id="11" name="Picture 2" descr="https://ds04.infourok.ru/uploads/ex/0eeb/00107622-9dfe57f4/hello_html_7a205447.jpg">
            <a:extLst>
              <a:ext uri="{FF2B5EF4-FFF2-40B4-BE49-F238E27FC236}">
                <a16:creationId xmlns:a16="http://schemas.microsoft.com/office/drawing/2014/main" id="{704CE5F3-678B-4B01-9082-BF7B80C77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6175" y="1457089"/>
            <a:ext cx="3079049" cy="30640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4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5CA183-34E9-4A5B-B67A-FEC290CFF6E8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Дмитрий Менделеев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E2CF625-97C6-4433-BCE9-96749E917929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написал лучший учебник </a:t>
            </a:r>
            <a:br>
              <a:rPr lang="ru-RU" sz="2400" dirty="0">
                <a:latin typeface="+mj-lt"/>
              </a:rPr>
            </a:br>
            <a:r>
              <a:rPr lang="ru-RU" sz="2400" dirty="0">
                <a:latin typeface="+mj-lt"/>
              </a:rPr>
              <a:t>по химии для своего времени?</a:t>
            </a:r>
          </a:p>
        </p:txBody>
      </p:sp>
      <p:pic>
        <p:nvPicPr>
          <p:cNvPr id="12" name="Picture 2" descr="https://ds04.infourok.ru/uploads/ex/0eeb/00107622-9dfe57f4/hello_html_7a205447.jpg">
            <a:extLst>
              <a:ext uri="{FF2B5EF4-FFF2-40B4-BE49-F238E27FC236}">
                <a16:creationId xmlns:a16="http://schemas.microsoft.com/office/drawing/2014/main" id="{56AC3B33-ED1F-43DD-B7AD-28E7E6DFB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6175" y="1457089"/>
            <a:ext cx="3079049" cy="306404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60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9507" y="107151"/>
            <a:ext cx="20649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17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Дмитрий Менделеев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Иван Павлов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Курчатов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крупнейшую физиологическую школу?</a:t>
            </a:r>
          </a:p>
        </p:txBody>
      </p:sp>
      <p:pic>
        <p:nvPicPr>
          <p:cNvPr id="18" name="Рисунок 17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472CADDA-3FA4-4772-80B9-583BCB0495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Иван Павлов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3" name="Picture 2" descr="https://upload.wikimedia.org/wikipedia/commons/7/7d/Ivan_Pavlov_NLM3.jpg">
            <a:extLst>
              <a:ext uri="{FF2B5EF4-FFF2-40B4-BE49-F238E27FC236}">
                <a16:creationId xmlns:a16="http://schemas.microsoft.com/office/drawing/2014/main" id="{2250CB52-DFE4-4449-9EEF-C8B5DCB918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7330" y="1106054"/>
            <a:ext cx="2667895" cy="364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293E4AD-7B05-4AAC-AFEA-34C9350CE682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крупнейшую физиологическую школу?</a:t>
            </a:r>
          </a:p>
        </p:txBody>
      </p:sp>
    </p:spTree>
    <p:extLst>
      <p:ext uri="{BB962C8B-B14F-4D97-AF65-F5344CB8AC3E}">
        <p14:creationId xmlns:p14="http://schemas.microsoft.com/office/powerpoint/2010/main" val="400491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E5D5F-6099-4087-8A38-505E413DD775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Иван Павлов</a:t>
            </a:r>
          </a:p>
        </p:txBody>
      </p:sp>
      <p:pic>
        <p:nvPicPr>
          <p:cNvPr id="15" name="Picture 2" descr="https://upload.wikimedia.org/wikipedia/commons/7/7d/Ivan_Pavlov_NLM3.jpg">
            <a:extLst>
              <a:ext uri="{FF2B5EF4-FFF2-40B4-BE49-F238E27FC236}">
                <a16:creationId xmlns:a16="http://schemas.microsoft.com/office/drawing/2014/main" id="{19375AA9-E7A1-4850-AB21-DF4D87F41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7330" y="1106054"/>
            <a:ext cx="2667895" cy="3648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26DFA8-5B08-4539-AE27-5745BB22919D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крупнейшую физиологическую школу?</a:t>
            </a:r>
          </a:p>
        </p:txBody>
      </p:sp>
    </p:spTree>
    <p:extLst>
      <p:ext uri="{BB962C8B-B14F-4D97-AF65-F5344CB8AC3E}">
        <p14:creationId xmlns:p14="http://schemas.microsoft.com/office/powerpoint/2010/main" val="1471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889" y="107151"/>
            <a:ext cx="208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18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1904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1914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1925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В каком году Иван Павлов получил Нобелевскую премию?</a:t>
            </a:r>
          </a:p>
        </p:txBody>
      </p:sp>
      <p:pic>
        <p:nvPicPr>
          <p:cNvPr id="17" name="Picture 2" descr="https://regnum.ru/uploads/pictures/news/2015/12/25/regnum_picture_1451041593690427_normal.jpg">
            <a:extLst>
              <a:ext uri="{FF2B5EF4-FFF2-40B4-BE49-F238E27FC236}">
                <a16:creationId xmlns:a16="http://schemas.microsoft.com/office/drawing/2014/main" id="{D26928F9-D27E-4875-916E-E3147392A2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6074" y="1066713"/>
            <a:ext cx="2639151" cy="37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42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1904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2E0020A-3035-4469-A3EC-B4C1C1571C57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В каком году Иван Павлов получил Нобелевскую премию?</a:t>
            </a:r>
          </a:p>
        </p:txBody>
      </p:sp>
      <p:pic>
        <p:nvPicPr>
          <p:cNvPr id="12" name="Picture 2" descr="https://regnum.ru/uploads/pictures/news/2015/12/25/regnum_picture_1451041593690427_normal.jpg">
            <a:extLst>
              <a:ext uri="{FF2B5EF4-FFF2-40B4-BE49-F238E27FC236}">
                <a16:creationId xmlns:a16="http://schemas.microsoft.com/office/drawing/2014/main" id="{02DEA56B-8F94-402A-8617-E82C6532DA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6074" y="1066713"/>
            <a:ext cx="2639151" cy="37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3D16B-C2D3-4386-A601-9F5B1F205186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1904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0D45B11-9AE1-4914-832A-A3F0DFBAF62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В каком году Иван Павлов получил Нобелевскую премию?</a:t>
            </a:r>
          </a:p>
        </p:txBody>
      </p:sp>
      <p:pic>
        <p:nvPicPr>
          <p:cNvPr id="12" name="Picture 2" descr="https://regnum.ru/uploads/pictures/news/2015/12/25/regnum_picture_1451041593690427_normal.jpg">
            <a:extLst>
              <a:ext uri="{FF2B5EF4-FFF2-40B4-BE49-F238E27FC236}">
                <a16:creationId xmlns:a16="http://schemas.microsoft.com/office/drawing/2014/main" id="{E0E659FF-E75E-461A-9E84-5C8121E9E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46074" y="1066713"/>
            <a:ext cx="2639151" cy="37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83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6683" y="107151"/>
            <a:ext cx="20906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19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347202"/>
            <a:ext cx="4126231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разделение физиологических рефлексов на условные и безусловные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работу по физиологии пищеварения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работу в области психологии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Ивану Павлову дали Нобелевскую премию?</a:t>
            </a:r>
          </a:p>
        </p:txBody>
      </p:sp>
      <p:pic>
        <p:nvPicPr>
          <p:cNvPr id="18" name="Picture 2" descr="http://vinmedlib.org.ua/images/Nata/18025788_original.jpg">
            <a:extLst>
              <a:ext uri="{FF2B5EF4-FFF2-40B4-BE49-F238E27FC236}">
                <a16:creationId xmlns:a16="http://schemas.microsoft.com/office/drawing/2014/main" id="{C0BAC4D3-636C-49EA-B0E4-15C51E795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4189" y="1129436"/>
            <a:ext cx="3031036" cy="36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112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За работу по физиологии пищеварения 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C2A52F0-861A-4C4B-89A0-4125558549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Ивану Павлову дали Нобелевскую премию?</a:t>
            </a:r>
          </a:p>
        </p:txBody>
      </p:sp>
      <p:pic>
        <p:nvPicPr>
          <p:cNvPr id="13" name="Picture 2" descr="http://vinmedlib.org.ua/images/Nata/18025788_original.jpg">
            <a:extLst>
              <a:ext uri="{FF2B5EF4-FFF2-40B4-BE49-F238E27FC236}">
                <a16:creationId xmlns:a16="http://schemas.microsoft.com/office/drawing/2014/main" id="{592C5E23-BD9E-4B42-A91F-E92C94B93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4189" y="1129436"/>
            <a:ext cx="3031036" cy="36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47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CE427-13C5-48D8-8E7C-676CD811C28F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Учёный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946810-A6CD-4503-B057-B69F12BC0F0E}"/>
              </a:ext>
            </a:extLst>
          </p:cNvPr>
          <p:cNvSpPr/>
          <p:nvPr/>
        </p:nvSpPr>
        <p:spPr>
          <a:xfrm flipH="1">
            <a:off x="358774" y="1191611"/>
            <a:ext cx="6551476" cy="9287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Как называется человек, стремящийся к знаниям, более глубокому познанию мира и возможности раскрытия своих исследований обществу?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41A1FE-DC72-4AFC-B6FF-7DC567C78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695" y="1321341"/>
            <a:ext cx="2169531" cy="3403665"/>
          </a:xfrm>
          <a:prstGeom prst="rect">
            <a:avLst/>
          </a:prstGeom>
        </p:spPr>
      </p:pic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61343A6C-6FEB-447B-B522-991D6982E7E5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55334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E685AB-04B3-43D3-94CB-379E000A3E04}"/>
              </a:ext>
            </a:extLst>
          </p:cNvPr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За работу по физиологии пищеварения 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8C759FCA-5B89-4C61-A561-4084ED4E80E1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Ивану Павлову дали Нобелевскую премию?</a:t>
            </a:r>
          </a:p>
        </p:txBody>
      </p:sp>
      <p:pic>
        <p:nvPicPr>
          <p:cNvPr id="15" name="Picture 2" descr="http://vinmedlib.org.ua/images/Nata/18025788_original.jpg">
            <a:extLst>
              <a:ext uri="{FF2B5EF4-FFF2-40B4-BE49-F238E27FC236}">
                <a16:creationId xmlns:a16="http://schemas.microsoft.com/office/drawing/2014/main" id="{9B554E84-52AD-4CE4-AE88-1361004F6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54189" y="1129436"/>
            <a:ext cx="3031036" cy="363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6646" y="107151"/>
            <a:ext cx="21307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20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Эдуардович Циолковский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Павлович Королёв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676265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является основоположником космонавтики?</a:t>
            </a:r>
          </a:p>
        </p:txBody>
      </p:sp>
      <p:pic>
        <p:nvPicPr>
          <p:cNvPr id="17" name="Рисунок 16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7713D49E-87E4-47EF-9E0D-ED8439214E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Константин Эдуардович Циолковский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87A94C6-4D88-4967-A8ED-8C79A7A45B67}"/>
              </a:ext>
            </a:extLst>
          </p:cNvPr>
          <p:cNvSpPr/>
          <p:nvPr/>
        </p:nvSpPr>
        <p:spPr>
          <a:xfrm flipH="1">
            <a:off x="358774" y="1082622"/>
            <a:ext cx="5676265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является основоположником космонавтики?</a:t>
            </a:r>
          </a:p>
        </p:txBody>
      </p:sp>
      <p:pic>
        <p:nvPicPr>
          <p:cNvPr id="12" name="Picture 2" descr="https://region.center/source/KALUGA2/2019/09/Tsiolkovkiy.jpg">
            <a:extLst>
              <a:ext uri="{FF2B5EF4-FFF2-40B4-BE49-F238E27FC236}">
                <a16:creationId xmlns:a16="http://schemas.microsoft.com/office/drawing/2014/main" id="{CD8055F7-5CD5-4853-AD5F-BE6F47E9F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7330" y="1118423"/>
            <a:ext cx="2667895" cy="36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9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3C454-4D1F-4D0C-8658-0476031A807E}"/>
              </a:ext>
            </a:extLst>
          </p:cNvPr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Константин Эдуардович Циолковский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37CF2D-9E8B-4BF8-AAD3-5E4D73E3B6B5}"/>
              </a:ext>
            </a:extLst>
          </p:cNvPr>
          <p:cNvSpPr/>
          <p:nvPr/>
        </p:nvSpPr>
        <p:spPr>
          <a:xfrm flipH="1">
            <a:off x="358774" y="1082622"/>
            <a:ext cx="5676265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>
                <a:latin typeface="+mj-lt"/>
              </a:rPr>
              <a:t>Кто является основоположником космонавтики?</a:t>
            </a:r>
          </a:p>
        </p:txBody>
      </p:sp>
      <p:pic>
        <p:nvPicPr>
          <p:cNvPr id="12" name="Picture 2" descr="https://region.center/source/KALUGA2/2019/09/Tsiolkovkiy.jpg">
            <a:extLst>
              <a:ext uri="{FF2B5EF4-FFF2-40B4-BE49-F238E27FC236}">
                <a16:creationId xmlns:a16="http://schemas.microsoft.com/office/drawing/2014/main" id="{2ABD19E3-C10D-49EF-884E-0BB090769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7330" y="1118423"/>
            <a:ext cx="2667895" cy="364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67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5501" y="107151"/>
            <a:ext cx="20730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Эдуардович Циолковский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Павлович Королёв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первым решил задачу по посадке космического аппарата на поверхность планет, на которых нет атмосферы?</a:t>
            </a:r>
          </a:p>
        </p:txBody>
      </p:sp>
      <p:pic>
        <p:nvPicPr>
          <p:cNvPr id="19" name="Рисунок 18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6601FF51-D05B-44E6-A1D5-CDE2570A83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6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Константин Эдуардович Циолковский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0" name="Picture 2" descr="http://idist.ru/_nw/7/09449491.jpg">
            <a:extLst>
              <a:ext uri="{FF2B5EF4-FFF2-40B4-BE49-F238E27FC236}">
                <a16:creationId xmlns:a16="http://schemas.microsoft.com/office/drawing/2014/main" id="{A7DCF7FF-2207-4D23-B19D-BD8CCC1FD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2366" y="1654262"/>
            <a:ext cx="3092859" cy="32363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AA1CB3E-E497-4B45-B498-0D7AE1174419}"/>
              </a:ext>
            </a:extLst>
          </p:cNvPr>
          <p:cNvSpPr/>
          <p:nvPr/>
        </p:nvSpPr>
        <p:spPr>
          <a:xfrm flipH="1">
            <a:off x="358774" y="1082622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первым решил задачу по посадке космического аппарата на поверхность планет, на которых нет атмосферы?</a:t>
            </a:r>
          </a:p>
        </p:txBody>
      </p:sp>
    </p:spTree>
    <p:extLst>
      <p:ext uri="{BB962C8B-B14F-4D97-AF65-F5344CB8AC3E}">
        <p14:creationId xmlns:p14="http://schemas.microsoft.com/office/powerpoint/2010/main" val="291498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3C454-4D1F-4D0C-8658-0476031A807E}"/>
              </a:ext>
            </a:extLst>
          </p:cNvPr>
          <p:cNvSpPr txBox="1"/>
          <p:nvPr/>
        </p:nvSpPr>
        <p:spPr>
          <a:xfrm>
            <a:off x="358776" y="2738127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Константин Эдуардович Циолковский</a:t>
            </a:r>
          </a:p>
        </p:txBody>
      </p:sp>
      <p:pic>
        <p:nvPicPr>
          <p:cNvPr id="9" name="Picture 2" descr="http://idist.ru/_nw/7/09449491.jpg">
            <a:extLst>
              <a:ext uri="{FF2B5EF4-FFF2-40B4-BE49-F238E27FC236}">
                <a16:creationId xmlns:a16="http://schemas.microsoft.com/office/drawing/2014/main" id="{68760389-224E-460A-9EA3-CEBDAE35C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92366" y="1654262"/>
            <a:ext cx="3092859" cy="32363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B76118-C0FB-4D29-8460-97F7CD015278}"/>
              </a:ext>
            </a:extLst>
          </p:cNvPr>
          <p:cNvSpPr/>
          <p:nvPr/>
        </p:nvSpPr>
        <p:spPr>
          <a:xfrm flipH="1">
            <a:off x="358774" y="1082622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первым решил задачу по посадке космического аппарата на поверхность планет, на которых нет атмосферы?</a:t>
            </a:r>
          </a:p>
        </p:txBody>
      </p:sp>
    </p:spTree>
    <p:extLst>
      <p:ext uri="{BB962C8B-B14F-4D97-AF65-F5344CB8AC3E}">
        <p14:creationId xmlns:p14="http://schemas.microsoft.com/office/powerpoint/2010/main" val="40897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2257" y="107151"/>
            <a:ext cx="2119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Эдуардович Циолковский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Пётр Леонидович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Капица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открыл линейный закон зависимости электрического сопротивления от магнитного поля?</a:t>
            </a:r>
          </a:p>
        </p:txBody>
      </p:sp>
      <p:pic>
        <p:nvPicPr>
          <p:cNvPr id="19" name="Рисунок 18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6601FF51-D05B-44E6-A1D5-CDE2570A83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4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828852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Пётр Леонидович </a:t>
            </a:r>
            <a:r>
              <a:rPr lang="ru-RU" sz="1800" b="1" dirty="0" err="1"/>
              <a:t>Капица</a:t>
            </a:r>
            <a:endParaRPr lang="ru-RU" sz="1800" b="1" dirty="0"/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1" name="Picture 2" descr="https://phototass3.cdnvideo.ru/width/1200_4ce85301/tass/m2/uploads/i/20190711/5095132.jpg">
            <a:extLst>
              <a:ext uri="{FF2B5EF4-FFF2-40B4-BE49-F238E27FC236}">
                <a16:creationId xmlns:a16="http://schemas.microsoft.com/office/drawing/2014/main" id="{470518FB-CF88-4F97-BBF8-188F1EEA0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30" y="1185009"/>
            <a:ext cx="2667894" cy="35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41DAE40-5A92-479C-9DA2-82A8C9CFE482}"/>
              </a:ext>
            </a:extLst>
          </p:cNvPr>
          <p:cNvSpPr/>
          <p:nvPr/>
        </p:nvSpPr>
        <p:spPr>
          <a:xfrm flipH="1">
            <a:off x="358775" y="1185009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открыл линейный закон зависимости электрического сопротивления от магнитного поля?</a:t>
            </a:r>
          </a:p>
        </p:txBody>
      </p:sp>
    </p:spTree>
    <p:extLst>
      <p:ext uri="{BB962C8B-B14F-4D97-AF65-F5344CB8AC3E}">
        <p14:creationId xmlns:p14="http://schemas.microsoft.com/office/powerpoint/2010/main" val="122303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AD41D2-F096-4CCB-BFAD-26E6A0D5CCFE}"/>
              </a:ext>
            </a:extLst>
          </p:cNvPr>
          <p:cNvSpPr txBox="1"/>
          <p:nvPr/>
        </p:nvSpPr>
        <p:spPr>
          <a:xfrm>
            <a:off x="358775" y="2828852"/>
            <a:ext cx="464429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Пётр Леонидович </a:t>
            </a:r>
            <a:r>
              <a:rPr lang="ru-RU" sz="1800" b="1" dirty="0" err="1"/>
              <a:t>Капица</a:t>
            </a:r>
            <a:endParaRPr lang="ru-RU" sz="1800" b="1" dirty="0"/>
          </a:p>
        </p:txBody>
      </p:sp>
      <p:pic>
        <p:nvPicPr>
          <p:cNvPr id="12" name="Picture 2" descr="https://phototass3.cdnvideo.ru/width/1200_4ce85301/tass/m2/uploads/i/20190711/5095132.jpg">
            <a:extLst>
              <a:ext uri="{FF2B5EF4-FFF2-40B4-BE49-F238E27FC236}">
                <a16:creationId xmlns:a16="http://schemas.microsoft.com/office/drawing/2014/main" id="{96AE88FB-CE5C-4C6B-BB13-0D02B53BB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330" y="1185009"/>
            <a:ext cx="2667894" cy="358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63287BE-462E-47E3-9F5D-43BA05B2DDD7}"/>
              </a:ext>
            </a:extLst>
          </p:cNvPr>
          <p:cNvSpPr/>
          <p:nvPr/>
        </p:nvSpPr>
        <p:spPr>
          <a:xfrm flipH="1">
            <a:off x="358775" y="1185009"/>
            <a:ext cx="5676265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открыл линейный закон зависимости электрического сопротивления от магнитного поля?</a:t>
            </a:r>
          </a:p>
        </p:txBody>
      </p:sp>
    </p:spTree>
    <p:extLst>
      <p:ext uri="{BB962C8B-B14F-4D97-AF65-F5344CB8AC3E}">
        <p14:creationId xmlns:p14="http://schemas.microsoft.com/office/powerpoint/2010/main" val="22486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414" y="107151"/>
            <a:ext cx="19511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272641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8 февраля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032774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февраля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792907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12 июня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E542FC7-787A-45A9-8187-36DBDD7719DA}"/>
              </a:ext>
            </a:extLst>
          </p:cNvPr>
          <p:cNvSpPr/>
          <p:nvPr/>
        </p:nvSpPr>
        <p:spPr>
          <a:xfrm flipH="1">
            <a:off x="358774" y="1191611"/>
            <a:ext cx="6551476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Когда отмечается День российской науки?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646081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4" y="2885948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4" y="212581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8" name="Picture 2" descr="https://static.vecteezy.com/system/resources/previews/000/160/952/original/science-background-vector.jpg">
            <a:extLst>
              <a:ext uri="{FF2B5EF4-FFF2-40B4-BE49-F238E27FC236}">
                <a16:creationId xmlns:a16="http://schemas.microsoft.com/office/drawing/2014/main" id="{FA9C3883-9E67-40A2-86C6-F0E51DEE87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7664" y="1573433"/>
            <a:ext cx="2607561" cy="29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14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7867" y="107151"/>
            <a:ext cx="2108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23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50" y="2462052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1900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50" y="3222185"/>
            <a:ext cx="3306764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1978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50" y="397992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1925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4565922" cy="71506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100" dirty="0">
                <a:latin typeface="+mj-lt"/>
              </a:rPr>
              <a:t>В каком году Пётр </a:t>
            </a:r>
            <a:r>
              <a:rPr lang="ru-RU" sz="2100" dirty="0" err="1">
                <a:latin typeface="+mj-lt"/>
              </a:rPr>
              <a:t>Капица</a:t>
            </a:r>
            <a:r>
              <a:rPr lang="ru-RU" sz="2100" dirty="0">
                <a:latin typeface="+mj-lt"/>
              </a:rPr>
              <a:t> получил Нобелевскую премию?</a:t>
            </a:r>
          </a:p>
        </p:txBody>
      </p:sp>
      <p:pic>
        <p:nvPicPr>
          <p:cNvPr id="18" name="Picture 2" descr="https://diletant.media/upload/medialibrary/0ea/0ea4179020f6a5e05e16858c5221e736.jpg">
            <a:extLst>
              <a:ext uri="{FF2B5EF4-FFF2-40B4-BE49-F238E27FC236}">
                <a16:creationId xmlns:a16="http://schemas.microsoft.com/office/drawing/2014/main" id="{20990DEA-5D2A-4FD2-97E1-A195A007E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326" y="1700901"/>
            <a:ext cx="3545116" cy="27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2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В 1978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ED81AB0-FCFC-4CEF-856C-945126D2FA69}"/>
              </a:ext>
            </a:extLst>
          </p:cNvPr>
          <p:cNvSpPr/>
          <p:nvPr/>
        </p:nvSpPr>
        <p:spPr>
          <a:xfrm flipH="1">
            <a:off x="358775" y="1082622"/>
            <a:ext cx="4565922" cy="71506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100" dirty="0">
                <a:latin typeface="+mj-lt"/>
              </a:rPr>
              <a:t>В каком году Пётр </a:t>
            </a:r>
            <a:r>
              <a:rPr lang="ru-RU" sz="2100" dirty="0" err="1">
                <a:latin typeface="+mj-lt"/>
              </a:rPr>
              <a:t>Капица</a:t>
            </a:r>
            <a:r>
              <a:rPr lang="ru-RU" sz="2100" dirty="0">
                <a:latin typeface="+mj-lt"/>
              </a:rPr>
              <a:t> получил Нобелевскую премию?</a:t>
            </a:r>
          </a:p>
        </p:txBody>
      </p:sp>
      <p:pic>
        <p:nvPicPr>
          <p:cNvPr id="13" name="Picture 2" descr="https://diletant.media/upload/medialibrary/0ea/0ea4179020f6a5e05e16858c5221e736.jpg">
            <a:extLst>
              <a:ext uri="{FF2B5EF4-FFF2-40B4-BE49-F238E27FC236}">
                <a16:creationId xmlns:a16="http://schemas.microsoft.com/office/drawing/2014/main" id="{A022261B-DE83-4E96-B339-B947623F4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326" y="1700901"/>
            <a:ext cx="3545116" cy="27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58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CB0554-E44F-488D-A4FA-93203F9FFCB5}"/>
              </a:ext>
            </a:extLst>
          </p:cNvPr>
          <p:cNvSpPr txBox="1"/>
          <p:nvPr/>
        </p:nvSpPr>
        <p:spPr>
          <a:xfrm>
            <a:off x="358776" y="2738127"/>
            <a:ext cx="4033837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1978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E29B3D7-CFD0-40D3-80D2-A273C1182A0B}"/>
              </a:ext>
            </a:extLst>
          </p:cNvPr>
          <p:cNvSpPr/>
          <p:nvPr/>
        </p:nvSpPr>
        <p:spPr>
          <a:xfrm flipH="1">
            <a:off x="358775" y="1082622"/>
            <a:ext cx="4565922" cy="715068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100" dirty="0">
                <a:latin typeface="+mj-lt"/>
              </a:rPr>
              <a:t>В каком году Пётр </a:t>
            </a:r>
            <a:r>
              <a:rPr lang="ru-RU" sz="2100" dirty="0" err="1">
                <a:latin typeface="+mj-lt"/>
              </a:rPr>
              <a:t>Капица</a:t>
            </a:r>
            <a:r>
              <a:rPr lang="ru-RU" sz="2100" dirty="0">
                <a:latin typeface="+mj-lt"/>
              </a:rPr>
              <a:t> получил Нобелевскую премию?</a:t>
            </a:r>
          </a:p>
        </p:txBody>
      </p:sp>
      <p:pic>
        <p:nvPicPr>
          <p:cNvPr id="15" name="Picture 2" descr="https://diletant.media/upload/medialibrary/0ea/0ea4179020f6a5e05e16858c5221e736.jpg">
            <a:extLst>
              <a:ext uri="{FF2B5EF4-FFF2-40B4-BE49-F238E27FC236}">
                <a16:creationId xmlns:a16="http://schemas.microsoft.com/office/drawing/2014/main" id="{F21747E5-6741-4AFD-B695-66DA46071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81326" y="1700901"/>
            <a:ext cx="3545116" cy="274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5845" y="107151"/>
            <a:ext cx="21323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24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76AE34C-052A-4338-9825-0A88BEA8A14C}"/>
              </a:ext>
            </a:extLst>
          </p:cNvPr>
          <p:cNvSpPr/>
          <p:nvPr/>
        </p:nvSpPr>
        <p:spPr>
          <a:xfrm>
            <a:off x="1085849" y="2347202"/>
            <a:ext cx="4126231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создание нового метода определения магнитного момента атома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0AFB784-478C-4AF2-8D43-A58945444171}"/>
              </a:ext>
            </a:extLst>
          </p:cNvPr>
          <p:cNvSpPr/>
          <p:nvPr/>
        </p:nvSpPr>
        <p:spPr>
          <a:xfrm>
            <a:off x="1085849" y="3104946"/>
            <a:ext cx="3665539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создание ожижителей водорода и гелия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EDD86D2-3D77-4EDE-834C-7B61F651BD9A}"/>
              </a:ext>
            </a:extLst>
          </p:cNvPr>
          <p:cNvSpPr/>
          <p:nvPr/>
        </p:nvSpPr>
        <p:spPr>
          <a:xfrm>
            <a:off x="1085849" y="3865079"/>
            <a:ext cx="3884567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базовые исследования и открытия в физике низких температур</a:t>
            </a:r>
          </a:p>
        </p:txBody>
      </p:sp>
      <p:sp>
        <p:nvSpPr>
          <p:cNvPr id="13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1490846A-DE02-42C7-B813-4C3F33FE0486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34AA04FE-A76E-4317-9F36-82ABD192DDE4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1B55CB66-D023-4E5D-9882-A5755A4696B5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Петру </a:t>
            </a:r>
            <a:r>
              <a:rPr lang="ru-RU" sz="2400" dirty="0" err="1">
                <a:latin typeface="+mj-lt"/>
              </a:rPr>
              <a:t>Капице</a:t>
            </a:r>
            <a:r>
              <a:rPr lang="ru-RU" sz="2400" dirty="0">
                <a:latin typeface="+mj-lt"/>
              </a:rPr>
              <a:t> дали Нобелевскую премию?</a:t>
            </a:r>
          </a:p>
        </p:txBody>
      </p:sp>
      <p:pic>
        <p:nvPicPr>
          <p:cNvPr id="17" name="Picture 4" descr="https://i.ytimg.com/vi/kaL2EjaURaQ/maxresdefault.jpg">
            <a:extLst>
              <a:ext uri="{FF2B5EF4-FFF2-40B4-BE49-F238E27FC236}">
                <a16:creationId xmlns:a16="http://schemas.microsoft.com/office/drawing/2014/main" id="{A96B8F21-5ED6-4D25-B9BB-52B37CAAD1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9625" y="1164781"/>
            <a:ext cx="3155600" cy="33808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366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278538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За базовые исследования и открытия в физике низких температур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3189AD4-6F57-4473-81BC-6B2A8BD84B01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Петру </a:t>
            </a:r>
            <a:r>
              <a:rPr lang="ru-RU" sz="2400" dirty="0" err="1">
                <a:latin typeface="+mj-lt"/>
              </a:rPr>
              <a:t>Капице</a:t>
            </a:r>
            <a:r>
              <a:rPr lang="ru-RU" sz="2400" dirty="0">
                <a:latin typeface="+mj-lt"/>
              </a:rPr>
              <a:t> дали Нобелевскую премию?</a:t>
            </a:r>
          </a:p>
        </p:txBody>
      </p:sp>
      <p:pic>
        <p:nvPicPr>
          <p:cNvPr id="12" name="Picture 4" descr="https://i.ytimg.com/vi/kaL2EjaURaQ/maxresdefault.jpg">
            <a:extLst>
              <a:ext uri="{FF2B5EF4-FFF2-40B4-BE49-F238E27FC236}">
                <a16:creationId xmlns:a16="http://schemas.microsoft.com/office/drawing/2014/main" id="{56C59571-5149-407B-9C2A-D8BCF490F4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9625" y="1164781"/>
            <a:ext cx="3155600" cy="33808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61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BA1011-A10F-4989-B4C6-722FE1F7066F}"/>
              </a:ext>
            </a:extLst>
          </p:cNvPr>
          <p:cNvSpPr txBox="1"/>
          <p:nvPr/>
        </p:nvSpPr>
        <p:spPr>
          <a:xfrm>
            <a:off x="358776" y="2738127"/>
            <a:ext cx="4278538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За базовые исследования и открытия в физике низких температур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E76E76C-CC26-4E19-B2C9-B99AF6EBDE1E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За что Петру </a:t>
            </a:r>
            <a:r>
              <a:rPr lang="ru-RU" sz="2400" dirty="0" err="1">
                <a:latin typeface="+mj-lt"/>
              </a:rPr>
              <a:t>Капице</a:t>
            </a:r>
            <a:r>
              <a:rPr lang="ru-RU" sz="2400" dirty="0">
                <a:latin typeface="+mj-lt"/>
              </a:rPr>
              <a:t> дали Нобелевскую премию?</a:t>
            </a:r>
          </a:p>
        </p:txBody>
      </p:sp>
      <p:pic>
        <p:nvPicPr>
          <p:cNvPr id="12" name="Picture 4" descr="https://i.ytimg.com/vi/kaL2EjaURaQ/maxresdefault.jpg">
            <a:extLst>
              <a:ext uri="{FF2B5EF4-FFF2-40B4-BE49-F238E27FC236}">
                <a16:creationId xmlns:a16="http://schemas.microsoft.com/office/drawing/2014/main" id="{EE5041EA-6A8E-4732-8584-72F870878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9625" y="1164781"/>
            <a:ext cx="3155600" cy="33808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3058" y="107151"/>
            <a:ext cx="2117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25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школу физиков-теоретиков?</a:t>
            </a:r>
          </a:p>
        </p:txBody>
      </p:sp>
      <p:pic>
        <p:nvPicPr>
          <p:cNvPr id="18" name="Рисунок 17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8EFBB978-FC6F-4511-BB5B-6C802DFFB5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DB4A555-2530-4652-BBE1-52F37639054E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Лев Давидович Ландау</a:t>
            </a:r>
            <a:endParaRPr kumimoji="0" lang="ru-RU" sz="16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2D07D8-32FE-45C8-90C7-DFCF6C3CDDEA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Пётр Леонидович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Капица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F17209-43A1-42AC-8586-EE9A73C5389E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22" name="Прямоугольник: скругленные углы 23">
            <a:hlinkClick r:id="rId5" action="ppaction://hlinksldjump"/>
            <a:extLst>
              <a:ext uri="{FF2B5EF4-FFF2-40B4-BE49-F238E27FC236}">
                <a16:creationId xmlns:a16="http://schemas.microsoft.com/office/drawing/2014/main" id="{C0E64DBE-FC10-4F6A-A4FE-B597614589F2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89A4E0A7-6A88-49BC-8598-5FAF980D14A5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Прямоугольник: скругленные углы 25">
            <a:hlinkClick r:id="rId6" action="ppaction://hlinksldjump"/>
            <a:extLst>
              <a:ext uri="{FF2B5EF4-FFF2-40B4-BE49-F238E27FC236}">
                <a16:creationId xmlns:a16="http://schemas.microsoft.com/office/drawing/2014/main" id="{C2AD04E0-F058-4B63-A5D9-FCF1C1822C97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8971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Лев Давидович Ландау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1BC686B-EF96-4D7F-BC86-7015BFD3041D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школу физиков-теоретиков?</a:t>
            </a:r>
          </a:p>
        </p:txBody>
      </p:sp>
      <p:pic>
        <p:nvPicPr>
          <p:cNvPr id="13" name="Picture 2" descr="https://cdni.rbth.com/rbthmedia/images/2019.02/original/5c62e66e85600a710a4f5c4a.jpg">
            <a:extLst>
              <a:ext uri="{FF2B5EF4-FFF2-40B4-BE49-F238E27FC236}">
                <a16:creationId xmlns:a16="http://schemas.microsoft.com/office/drawing/2014/main" id="{680286C6-BBE4-4440-954F-D76F269A7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0587" y="1131712"/>
            <a:ext cx="2691466" cy="36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4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7B9650-B6E2-4C2D-A64F-7A6241C7258B}"/>
              </a:ext>
            </a:extLst>
          </p:cNvPr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Лев Давидович Ландау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0331E0A-B459-4127-9E94-3F613317D309}"/>
              </a:ext>
            </a:extLst>
          </p:cNvPr>
          <p:cNvSpPr/>
          <p:nvPr/>
        </p:nvSpPr>
        <p:spPr>
          <a:xfrm flipH="1">
            <a:off x="358775" y="1082622"/>
            <a:ext cx="5395414" cy="81721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создал школу физиков-теоретиков?</a:t>
            </a:r>
          </a:p>
        </p:txBody>
      </p:sp>
      <p:pic>
        <p:nvPicPr>
          <p:cNvPr id="15" name="Picture 2" descr="https://cdni.rbth.com/rbthmedia/images/2019.02/original/5c62e66e85600a710a4f5c4a.jpg">
            <a:extLst>
              <a:ext uri="{FF2B5EF4-FFF2-40B4-BE49-F238E27FC236}">
                <a16:creationId xmlns:a16="http://schemas.microsoft.com/office/drawing/2014/main" id="{99042F1D-5D58-40B8-9D7E-80BD0177B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80587" y="1131712"/>
            <a:ext cx="2691466" cy="363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440" y="107151"/>
            <a:ext cx="2137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844497"/>
            <a:ext cx="5395414" cy="123822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latin typeface="+mj-lt"/>
              </a:rPr>
              <a:t>Кто спроектировал аэростат, который позже назвали дирижаблем?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DB4A555-2530-4652-BBE1-52F37639054E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Константин Эдуардович Циолковский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2D07D8-32FE-45C8-90C7-DFCF6C3CDDEA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Пётр Леонидович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Капица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F17209-43A1-42AC-8586-EE9A73C5389E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22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C0E64DBE-FC10-4F6A-A4FE-B597614589F2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89A4E0A7-6A88-49BC-8598-5FAF980D14A5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C2AD04E0-F058-4B63-A5D9-FCF1C1822C97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4" name="Рисунок 13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C0BC026E-DE3A-4689-A949-D44BC60506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61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033837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8 февраля</a:t>
            </a:r>
          </a:p>
          <a:p>
            <a:pPr defTabSz="914377">
              <a:lnSpc>
                <a:spcPct val="114000"/>
              </a:lnSpc>
            </a:pPr>
            <a:endParaRPr lang="ru-RU" sz="1800" b="1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6D64826-9296-46BB-82AA-D2B379AD33A2}"/>
              </a:ext>
            </a:extLst>
          </p:cNvPr>
          <p:cNvSpPr/>
          <p:nvPr/>
        </p:nvSpPr>
        <p:spPr>
          <a:xfrm flipH="1">
            <a:off x="358774" y="1191611"/>
            <a:ext cx="6551476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 dirty="0">
                <a:latin typeface="+mj-lt"/>
              </a:rPr>
              <a:t>Когда отмечается День российской науки?</a:t>
            </a:r>
          </a:p>
        </p:txBody>
      </p:sp>
      <p:pic>
        <p:nvPicPr>
          <p:cNvPr id="11" name="Picture 2" descr="https://static.vecteezy.com/system/resources/previews/000/160/952/original/science-background-vector.jpg">
            <a:extLst>
              <a:ext uri="{FF2B5EF4-FFF2-40B4-BE49-F238E27FC236}">
                <a16:creationId xmlns:a16="http://schemas.microsoft.com/office/drawing/2014/main" id="{785CB0CE-969E-4D27-B264-846FE90DC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7664" y="1573433"/>
            <a:ext cx="2607561" cy="29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5">
            <a:hlinkClick r:id="rId5" action="ppaction://hlinksldjump"/>
            <a:extLst>
              <a:ext uri="{FF2B5EF4-FFF2-40B4-BE49-F238E27FC236}">
                <a16:creationId xmlns:a16="http://schemas.microsoft.com/office/drawing/2014/main" id="{4BB4BC6B-DB76-48FC-BF65-EB41A94DD4CC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</p:spTree>
    <p:extLst>
      <p:ext uri="{BB962C8B-B14F-4D97-AF65-F5344CB8AC3E}">
        <p14:creationId xmlns:p14="http://schemas.microsoft.com/office/powerpoint/2010/main" val="12919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0" name="Picture 2" descr="Картинки по запросу &quot;Константин Эдуардович Циолковский&quot;&quot;">
            <a:extLst>
              <a:ext uri="{FF2B5EF4-FFF2-40B4-BE49-F238E27FC236}">
                <a16:creationId xmlns:a16="http://schemas.microsoft.com/office/drawing/2014/main" id="{4DC8B20B-E6D9-415C-B2B3-6438D12C9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87" y="1127744"/>
            <a:ext cx="2704637" cy="362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3BCDAB-12F0-419A-839F-53E88034B9CE}"/>
              </a:ext>
            </a:extLst>
          </p:cNvPr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Константин Эдуардович Циолковский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49503C8-6595-4CEF-8B04-83A52087D2F1}"/>
              </a:ext>
            </a:extLst>
          </p:cNvPr>
          <p:cNvSpPr/>
          <p:nvPr/>
        </p:nvSpPr>
        <p:spPr>
          <a:xfrm flipH="1">
            <a:off x="355462" y="952757"/>
            <a:ext cx="5508626" cy="113505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спроектировал аэростат, который позже назвали дирижаблем?</a:t>
            </a:r>
          </a:p>
        </p:txBody>
      </p:sp>
    </p:spTree>
    <p:extLst>
      <p:ext uri="{BB962C8B-B14F-4D97-AF65-F5344CB8AC3E}">
        <p14:creationId xmlns:p14="http://schemas.microsoft.com/office/powerpoint/2010/main" val="13220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9" name="Picture 2" descr="Картинки по запросу &quot;Константин Эдуардович Циолковский&quot;&quot;">
            <a:extLst>
              <a:ext uri="{FF2B5EF4-FFF2-40B4-BE49-F238E27FC236}">
                <a16:creationId xmlns:a16="http://schemas.microsoft.com/office/drawing/2014/main" id="{1EF8D76E-772E-47BE-A3B9-FA47AFAB6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87" y="1127744"/>
            <a:ext cx="2704637" cy="362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C85E26-7E36-4794-92C3-40ECDBC4100C}"/>
              </a:ext>
            </a:extLst>
          </p:cNvPr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Константин Эдуардович Циолковский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713F0C8-C2A6-4354-9C5F-C6E4416149DF}"/>
              </a:ext>
            </a:extLst>
          </p:cNvPr>
          <p:cNvSpPr/>
          <p:nvPr/>
        </p:nvSpPr>
        <p:spPr>
          <a:xfrm flipH="1">
            <a:off x="355462" y="952757"/>
            <a:ext cx="5508626" cy="113505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спроектировал аэростат, который позже назвали дирижаблем?</a:t>
            </a:r>
          </a:p>
        </p:txBody>
      </p:sp>
    </p:spTree>
    <p:extLst>
      <p:ext uri="{BB962C8B-B14F-4D97-AF65-F5344CB8AC3E}">
        <p14:creationId xmlns:p14="http://schemas.microsoft.com/office/powerpoint/2010/main" val="120241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6264" y="107151"/>
            <a:ext cx="21114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27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Лев Ландау получил Нобелевскую премию?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DB4A555-2530-4652-BBE1-52F37639054E}"/>
              </a:ext>
            </a:extLst>
          </p:cNvPr>
          <p:cNvSpPr/>
          <p:nvPr/>
        </p:nvSpPr>
        <p:spPr>
          <a:xfrm>
            <a:off x="1085849" y="2473392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В 1975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2D07D8-32FE-45C8-90C7-DFCF6C3CDDEA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В 1962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F17209-43A1-42AC-8586-EE9A73C5389E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В 1988</a:t>
            </a:r>
          </a:p>
        </p:txBody>
      </p:sp>
      <p:sp>
        <p:nvSpPr>
          <p:cNvPr id="22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C0E64DBE-FC10-4F6A-A4FE-B597614589F2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89A4E0A7-6A88-49BC-8598-5FAF980D14A5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C2AD04E0-F058-4B63-A5D9-FCF1C1822C97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77305126-CAFD-45B0-B388-E2A38FB8E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1" y="1127455"/>
            <a:ext cx="3208424" cy="363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1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1962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3C82202-8669-48B2-A701-829A78B058C1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Лев Ландау получил Нобелевскую премию?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C76C4778-C1F6-4EB8-A525-0FD7CAB6E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1" y="1127455"/>
            <a:ext cx="3208424" cy="363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7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037D81-2ACF-4AD8-B765-4009ACAB2250}"/>
              </a:ext>
            </a:extLst>
          </p:cNvPr>
          <p:cNvSpPr txBox="1"/>
          <p:nvPr/>
        </p:nvSpPr>
        <p:spPr>
          <a:xfrm>
            <a:off x="358776" y="2738127"/>
            <a:ext cx="4278538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В 1962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1F8BF43-2EAA-48F2-A747-6A9868334F0D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В каком году Лев Ландау получил Нобелевскую премию?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5875EDE4-5876-41F0-BB1E-59329D775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1" y="1127455"/>
            <a:ext cx="3208424" cy="363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1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6646" y="107151"/>
            <a:ext cx="21307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28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За что Лев Ландау получил Нобелевскую премию?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DB4A555-2530-4652-BBE1-52F37639054E}"/>
              </a:ext>
            </a:extLst>
          </p:cNvPr>
          <p:cNvSpPr/>
          <p:nvPr/>
        </p:nvSpPr>
        <p:spPr>
          <a:xfrm>
            <a:off x="1085849" y="2347202"/>
            <a:ext cx="4541890" cy="508024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пионерские теории конденсированных сред и особенно жидкого гелия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C2D07D8-32FE-45C8-90C7-DFCF6C3CDDEA}"/>
              </a:ext>
            </a:extLst>
          </p:cNvPr>
          <p:cNvSpPr/>
          <p:nvPr/>
        </p:nvSpPr>
        <p:spPr>
          <a:xfrm>
            <a:off x="1085849" y="3222185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работу по физиологии пищеварения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0F17209-43A1-42AC-8586-EE9A73C5389E}"/>
              </a:ext>
            </a:extLst>
          </p:cNvPr>
          <p:cNvSpPr/>
          <p:nvPr/>
        </p:nvSpPr>
        <p:spPr>
          <a:xfrm>
            <a:off x="1085850" y="3993569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За вклад в математику</a:t>
            </a:r>
          </a:p>
        </p:txBody>
      </p:sp>
      <p:sp>
        <p:nvSpPr>
          <p:cNvPr id="22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C0E64DBE-FC10-4F6A-A4FE-B597614589F2}"/>
              </a:ext>
            </a:extLst>
          </p:cNvPr>
          <p:cNvSpPr/>
          <p:nvPr/>
        </p:nvSpPr>
        <p:spPr>
          <a:xfrm>
            <a:off x="358775" y="3833103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89A4E0A7-6A88-49BC-8598-5FAF980D14A5}"/>
              </a:ext>
            </a:extLst>
          </p:cNvPr>
          <p:cNvSpPr/>
          <p:nvPr/>
        </p:nvSpPr>
        <p:spPr>
          <a:xfrm>
            <a:off x="358775" y="307535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C2AD04E0-F058-4B63-A5D9-FCF1C1822C97}"/>
              </a:ext>
            </a:extLst>
          </p:cNvPr>
          <p:cNvSpPr/>
          <p:nvPr/>
        </p:nvSpPr>
        <p:spPr>
          <a:xfrm>
            <a:off x="358775" y="2315226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Picture 2" descr="http://letopis.msu.ru/sites/default/files/images/Landau%20Nobel%20Diplom.JPG">
            <a:extLst>
              <a:ext uri="{FF2B5EF4-FFF2-40B4-BE49-F238E27FC236}">
                <a16:creationId xmlns:a16="http://schemas.microsoft.com/office/drawing/2014/main" id="{F3D2B529-925D-42BA-8143-B5B7D4D835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557" y="1823574"/>
            <a:ext cx="3366765" cy="27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07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4" y="2571750"/>
            <a:ext cx="4650831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За пионерские теории конденсированных сред и особенно жидкого гелия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572BD5-CD0C-4076-A17C-382CADBA0D8B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За что Лев Ландау получил Нобелевскую премию?</a:t>
            </a:r>
          </a:p>
        </p:txBody>
      </p:sp>
      <p:pic>
        <p:nvPicPr>
          <p:cNvPr id="12" name="Picture 2" descr="http://letopis.msu.ru/sites/default/files/images/Landau%20Nobel%20Diplom.JPG">
            <a:extLst>
              <a:ext uri="{FF2B5EF4-FFF2-40B4-BE49-F238E27FC236}">
                <a16:creationId xmlns:a16="http://schemas.microsoft.com/office/drawing/2014/main" id="{F08E96B1-F07D-475F-AD21-DA54D50FA5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557" y="1823574"/>
            <a:ext cx="3366765" cy="27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73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32B933-CCA7-4965-B12C-E25868E692CA}"/>
              </a:ext>
            </a:extLst>
          </p:cNvPr>
          <p:cNvSpPr txBox="1"/>
          <p:nvPr/>
        </p:nvSpPr>
        <p:spPr>
          <a:xfrm>
            <a:off x="358774" y="2571750"/>
            <a:ext cx="4650831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За пионерские теории конденсированных сред и особенно жидкого гелия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FE6415B-6652-4A34-BB88-1E8A73813EA9}"/>
              </a:ext>
            </a:extLst>
          </p:cNvPr>
          <p:cNvSpPr/>
          <p:nvPr/>
        </p:nvSpPr>
        <p:spPr>
          <a:xfrm flipH="1">
            <a:off x="358775" y="1082622"/>
            <a:ext cx="4774927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За что Лев Ландау получил Нобелевскую премию?</a:t>
            </a:r>
          </a:p>
        </p:txBody>
      </p:sp>
      <p:pic>
        <p:nvPicPr>
          <p:cNvPr id="12" name="Picture 2" descr="http://letopis.msu.ru/sites/default/files/images/Landau%20Nobel%20Diplom.JPG">
            <a:extLst>
              <a:ext uri="{FF2B5EF4-FFF2-40B4-BE49-F238E27FC236}">
                <a16:creationId xmlns:a16="http://schemas.microsoft.com/office/drawing/2014/main" id="{842FD7C0-7E3B-49BB-8201-EE85A21CF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2557" y="1823574"/>
            <a:ext cx="3366765" cy="279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17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03440" y="107151"/>
            <a:ext cx="21371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29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является основоположником ядерной физики и родоначальником советской атомной бомбы?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Давидович Ландау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Пётр Леонидович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Капица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50" y="4065415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7" name="Рисунок 26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2B7AD1A7-93CB-400F-822E-77E68F4C8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5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Игорь Васильевич Курчатов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pic>
        <p:nvPicPr>
          <p:cNvPr id="10" name="Picture 2" descr="https://www.eduspb.com/public/img/biography/k/kurchatov-igor-vasilevich.jpg">
            <a:extLst>
              <a:ext uri="{FF2B5EF4-FFF2-40B4-BE49-F238E27FC236}">
                <a16:creationId xmlns:a16="http://schemas.microsoft.com/office/drawing/2014/main" id="{FD6044C9-3A99-4FB1-8910-F7EC9ED1A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87" y="1073868"/>
            <a:ext cx="2691465" cy="36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3E6B80D-8FC7-4784-9BD2-25D16453775B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является основоположником ядерной физики и родоначальником советской атомной бомбы?</a:t>
            </a:r>
          </a:p>
        </p:txBody>
      </p:sp>
    </p:spTree>
    <p:extLst>
      <p:ext uri="{BB962C8B-B14F-4D97-AF65-F5344CB8AC3E}">
        <p14:creationId xmlns:p14="http://schemas.microsoft.com/office/powerpoint/2010/main" val="408048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 dirty="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427D36-6A78-4224-AA31-C0A1E79AB8BB}"/>
              </a:ext>
            </a:extLst>
          </p:cNvPr>
          <p:cNvSpPr txBox="1"/>
          <p:nvPr/>
        </p:nvSpPr>
        <p:spPr>
          <a:xfrm>
            <a:off x="358776" y="2738127"/>
            <a:ext cx="4033837" cy="6103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8 февраля</a:t>
            </a:r>
          </a:p>
          <a:p>
            <a:pPr defTabSz="914377">
              <a:lnSpc>
                <a:spcPct val="114000"/>
              </a:lnSpc>
            </a:pPr>
            <a:endParaRPr lang="ru-RU" sz="1800" b="1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6726D71-597A-4211-8803-7925FF14A7DC}"/>
              </a:ext>
            </a:extLst>
          </p:cNvPr>
          <p:cNvSpPr/>
          <p:nvPr/>
        </p:nvSpPr>
        <p:spPr>
          <a:xfrm flipH="1">
            <a:off x="358774" y="1191611"/>
            <a:ext cx="6551476" cy="2971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800">
                <a:latin typeface="+mj-lt"/>
              </a:rPr>
              <a:t>Когда отмечается День российской науки?</a:t>
            </a:r>
          </a:p>
        </p:txBody>
      </p:sp>
      <p:pic>
        <p:nvPicPr>
          <p:cNvPr id="15" name="Picture 2" descr="https://static.vecteezy.com/system/resources/previews/000/160/952/original/science-background-vector.jpg">
            <a:extLst>
              <a:ext uri="{FF2B5EF4-FFF2-40B4-BE49-F238E27FC236}">
                <a16:creationId xmlns:a16="http://schemas.microsoft.com/office/drawing/2014/main" id="{4AF57814-E591-4998-82ED-F4E31DB61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77664" y="1573433"/>
            <a:ext cx="2607561" cy="298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1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CBD97-2B92-42C3-8734-104CF992ED8F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Игорь Васильевич Курчатов</a:t>
            </a:r>
          </a:p>
        </p:txBody>
      </p:sp>
      <p:pic>
        <p:nvPicPr>
          <p:cNvPr id="14" name="Picture 2" descr="https://www.eduspb.com/public/img/biography/k/kurchatov-igor-vasilevich.jpg">
            <a:extLst>
              <a:ext uri="{FF2B5EF4-FFF2-40B4-BE49-F238E27FC236}">
                <a16:creationId xmlns:a16="http://schemas.microsoft.com/office/drawing/2014/main" id="{3DD8985C-7FF2-4E00-BA82-84862419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587" y="1073868"/>
            <a:ext cx="2691465" cy="36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17F979-03E2-4D99-A8A3-C790326C260C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является основоположником ядерной физики и родоначальником советской атомной бомбы?</a:t>
            </a:r>
          </a:p>
        </p:txBody>
      </p:sp>
    </p:spTree>
    <p:extLst>
      <p:ext uri="{BB962C8B-B14F-4D97-AF65-F5344CB8AC3E}">
        <p14:creationId xmlns:p14="http://schemas.microsoft.com/office/powerpoint/2010/main" val="410505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2256" y="107151"/>
            <a:ext cx="2119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30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был основателем Института атомной энергии и его первым директором?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Давидович Ландау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Пётр Леонидович </a:t>
            </a:r>
            <a:r>
              <a:rPr lang="ru-RU" sz="1600" dirty="0" err="1">
                <a:ea typeface="Calibri" panose="020F0502020204030204" pitchFamily="34" charset="0"/>
                <a:cs typeface="Times New Roman" panose="02020603050405020304" pitchFamily="18" charset="0"/>
              </a:rPr>
              <a:t>Капица</a:t>
            </a:r>
            <a:endParaRPr lang="ru-RU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50" y="4065415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9" name="Рисунок 18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F1C1D9E1-4D02-426E-B799-A9E2A985CF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Игорь Васильевич Курчатов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436F062-2459-4295-B22B-7301F1F6610A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был основателем Института атомной энергии и его первым директором?</a:t>
            </a:r>
          </a:p>
        </p:txBody>
      </p:sp>
      <p:pic>
        <p:nvPicPr>
          <p:cNvPr id="12" name="Picture 2" descr="http://i.mycdn.me/i?r=AzEPZsRbOZEKgBhR0XGMT1RkIjXy3KvCLL79pZynKGNW4qaKTM5SRkZCeTgDn6uOyic">
            <a:extLst>
              <a:ext uri="{FF2B5EF4-FFF2-40B4-BE49-F238E27FC236}">
                <a16:creationId xmlns:a16="http://schemas.microsoft.com/office/drawing/2014/main" id="{C112409B-E0EB-4123-B315-52B3EE6267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t="779" r="21266" b="3681"/>
          <a:stretch/>
        </p:blipFill>
        <p:spPr bwMode="auto">
          <a:xfrm>
            <a:off x="5322229" y="1143000"/>
            <a:ext cx="3462996" cy="34885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5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3CBD97-2B92-42C3-8734-104CF992ED8F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Игорь Васильевич Курчатов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A9C2E21-F3D5-42C1-87B5-CEBEFA6CE559}"/>
              </a:ext>
            </a:extLst>
          </p:cNvPr>
          <p:cNvSpPr/>
          <p:nvPr/>
        </p:nvSpPr>
        <p:spPr>
          <a:xfrm flipH="1">
            <a:off x="358774" y="1082622"/>
            <a:ext cx="5268964" cy="103182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Кто был основателем Института атомной энергии и его первым директором?</a:t>
            </a:r>
          </a:p>
        </p:txBody>
      </p:sp>
      <p:pic>
        <p:nvPicPr>
          <p:cNvPr id="11" name="Picture 2" descr="http://i.mycdn.me/i?r=AzEPZsRbOZEKgBhR0XGMT1RkIjXy3KvCLL79pZynKGNW4qaKTM5SRkZCeTgDn6uOyic">
            <a:extLst>
              <a:ext uri="{FF2B5EF4-FFF2-40B4-BE49-F238E27FC236}">
                <a16:creationId xmlns:a16="http://schemas.microsoft.com/office/drawing/2014/main" id="{C8421969-4097-4211-BFA1-42BDC09B60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5" t="779" r="21266" b="3681"/>
          <a:stretch/>
        </p:blipFill>
        <p:spPr bwMode="auto">
          <a:xfrm>
            <a:off x="5322229" y="1143000"/>
            <a:ext cx="3462996" cy="34885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2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1110" y="107151"/>
            <a:ext cx="20617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31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основал Российскую школу топологии?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Лев Давидович Ландау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>
                <a:ea typeface="Calibri" panose="020F0502020204030204" pitchFamily="34" charset="0"/>
                <a:cs typeface="Times New Roman" panose="02020603050405020304" pitchFamily="18" charset="0"/>
              </a:rPr>
              <a:t>Павел Сергеевич Александров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50" y="4065415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5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4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20" name="Рисунок 19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DF9AF3F3-E8A4-4EAF-BF65-21A376A99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Павел Сергеевич Александров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9B3C8FF-A8D3-4239-992D-42FC85088A73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основал Российскую школу топологии?</a:t>
            </a:r>
          </a:p>
        </p:txBody>
      </p:sp>
      <p:pic>
        <p:nvPicPr>
          <p:cNvPr id="13" name="Picture 2" descr="http://dfgm.math.msu.su/images/topaz.files/image012.jpg">
            <a:extLst>
              <a:ext uri="{FF2B5EF4-FFF2-40B4-BE49-F238E27FC236}">
                <a16:creationId xmlns:a16="http://schemas.microsoft.com/office/drawing/2014/main" id="{7D85E931-B442-49B8-8339-3C8E053DC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6358" y="1016270"/>
            <a:ext cx="2568867" cy="375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7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E378FD-9982-4ED5-A441-80ADC734D6FE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/>
              <a:t>Павел Сергеевич Александров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0758A1B-DEC4-4592-A8AB-D5D71A2BD90E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>
                <a:latin typeface="+mj-lt"/>
              </a:rPr>
              <a:t>Кто основал Российскую школу топологии?</a:t>
            </a:r>
          </a:p>
        </p:txBody>
      </p:sp>
      <p:pic>
        <p:nvPicPr>
          <p:cNvPr id="15" name="Picture 2" descr="http://dfgm.math.msu.su/images/topaz.files/image012.jpg">
            <a:extLst>
              <a:ext uri="{FF2B5EF4-FFF2-40B4-BE49-F238E27FC236}">
                <a16:creationId xmlns:a16="http://schemas.microsoft.com/office/drawing/2014/main" id="{92BA2072-2DD8-4CB6-B640-EDE03D105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6358" y="1016270"/>
            <a:ext cx="2568867" cy="375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947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4499"/>
            <a:ext cx="4320000" cy="73051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7867" y="107151"/>
            <a:ext cx="21082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chemeClr val="bg2">
                    <a:lumMod val="50000"/>
                  </a:schemeClr>
                </a:solidFill>
                <a:latin typeface="+mj-lt"/>
              </a:rPr>
              <a:t>Вопрос № 32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6175651-9FAF-4A61-B139-A3B6B82114E0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>
                <a:latin typeface="+mj-lt"/>
              </a:rPr>
              <a:t>Кто был основателем практической космонавтики?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A90A1D9-4E09-444E-A3B2-158ED9EFE446}"/>
              </a:ext>
            </a:extLst>
          </p:cNvPr>
          <p:cNvSpPr/>
          <p:nvPr/>
        </p:nvSpPr>
        <p:spPr>
          <a:xfrm>
            <a:off x="1085849" y="2545238"/>
            <a:ext cx="4126231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Сергей Павлович Королёв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5374B6A-67BC-43A5-866F-E0CF1AC4796F}"/>
              </a:ext>
            </a:extLst>
          </p:cNvPr>
          <p:cNvSpPr/>
          <p:nvPr/>
        </p:nvSpPr>
        <p:spPr>
          <a:xfrm>
            <a:off x="1085849" y="3294031"/>
            <a:ext cx="404785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Павел Сергеевич Александров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B75AF73-87C8-4A6E-B92D-8E9122562CA9}"/>
              </a:ext>
            </a:extLst>
          </p:cNvPr>
          <p:cNvSpPr/>
          <p:nvPr/>
        </p:nvSpPr>
        <p:spPr>
          <a:xfrm>
            <a:off x="1085850" y="4065415"/>
            <a:ext cx="3306763" cy="247055"/>
          </a:xfrm>
          <a:prstGeom prst="rect">
            <a:avLst/>
          </a:prstGeom>
        </p:spPr>
        <p:txBody>
          <a:bodyPr wrap="square" lIns="126000" tIns="0" rIns="0" bIns="0">
            <a:spAutoFit/>
          </a:bodyPr>
          <a:lstStyle/>
          <a:p>
            <a:pPr lvl="0">
              <a:lnSpc>
                <a:spcPct val="106000"/>
              </a:lnSpc>
              <a:defRPr/>
            </a:pPr>
            <a:r>
              <a:rPr lang="ru-RU" sz="1600" dirty="0">
                <a:ea typeface="Calibri" panose="020F0502020204030204" pitchFamily="34" charset="0"/>
                <a:cs typeface="Times New Roman" panose="02020603050405020304" pitchFamily="18" charset="0"/>
              </a:rPr>
              <a:t>Игорь Васильевич Курчатов</a:t>
            </a:r>
          </a:p>
        </p:txBody>
      </p:sp>
      <p:sp>
        <p:nvSpPr>
          <p:cNvPr id="18" name="Прямоугольник: скругленные углы 23">
            <a:hlinkClick r:id="rId4" action="ppaction://hlinksldjump"/>
            <a:extLst>
              <a:ext uri="{FF2B5EF4-FFF2-40B4-BE49-F238E27FC236}">
                <a16:creationId xmlns:a16="http://schemas.microsoft.com/office/drawing/2014/main" id="{59343A8D-7284-4440-AE68-B916CA250F75}"/>
              </a:ext>
            </a:extLst>
          </p:cNvPr>
          <p:cNvSpPr/>
          <p:nvPr/>
        </p:nvSpPr>
        <p:spPr>
          <a:xfrm>
            <a:off x="358775" y="3904949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C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5" name="Прямоугольник: скругленные углы 24">
            <a:hlinkClick r:id="rId4" action="ppaction://hlinksldjump"/>
            <a:extLst>
              <a:ext uri="{FF2B5EF4-FFF2-40B4-BE49-F238E27FC236}">
                <a16:creationId xmlns:a16="http://schemas.microsoft.com/office/drawing/2014/main" id="{03446350-5F1B-4D5F-A482-B9391253EEFC}"/>
              </a:ext>
            </a:extLst>
          </p:cNvPr>
          <p:cNvSpPr/>
          <p:nvPr/>
        </p:nvSpPr>
        <p:spPr>
          <a:xfrm>
            <a:off x="358775" y="3147205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/>
                </a:solidFill>
                <a:latin typeface="+mj-lt"/>
              </a:rPr>
              <a:t>B</a:t>
            </a:r>
            <a:endParaRPr lang="ru-RU" sz="18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26" name="Прямоугольник: скругленные углы 25">
            <a:hlinkClick r:id="rId5" action="ppaction://hlinksldjump"/>
            <a:extLst>
              <a:ext uri="{FF2B5EF4-FFF2-40B4-BE49-F238E27FC236}">
                <a16:creationId xmlns:a16="http://schemas.microsoft.com/office/drawing/2014/main" id="{477D8898-FB0E-46B3-8618-DE06058483CE}"/>
              </a:ext>
            </a:extLst>
          </p:cNvPr>
          <p:cNvSpPr/>
          <p:nvPr/>
        </p:nvSpPr>
        <p:spPr>
          <a:xfrm>
            <a:off x="358775" y="2387072"/>
            <a:ext cx="727075" cy="5400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 w="25400" cap="rnd">
            <a:noFill/>
            <a:prstDash val="sysDot"/>
          </a:ln>
          <a:effectLst>
            <a:outerShdw blurRad="127000" dist="63500" dir="5400000" sx="90000" sy="9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>
                <a:solidFill>
                  <a:schemeClr val="tx1"/>
                </a:solidFill>
                <a:latin typeface="+mj-lt"/>
              </a:rPr>
              <a:t>А</a:t>
            </a:r>
          </a:p>
        </p:txBody>
      </p:sp>
      <p:pic>
        <p:nvPicPr>
          <p:cNvPr id="13" name="Рисунок 12" descr="Изображение выглядит как знак, граффити&#10;&#10;Автоматически созданное описание">
            <a:extLst>
              <a:ext uri="{FF2B5EF4-FFF2-40B4-BE49-F238E27FC236}">
                <a16:creationId xmlns:a16="http://schemas.microsoft.com/office/drawing/2014/main" id="{1EB35A2C-8E1A-4DF0-AE27-0A099BF689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458" y="1443767"/>
            <a:ext cx="3056559" cy="305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6" name="Прямоугольник с двумя скругленными соседними углами 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B05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063414" y="107151"/>
            <a:ext cx="30171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верно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Сергей Павлович Королёв</a:t>
            </a:r>
          </a:p>
        </p:txBody>
      </p:sp>
      <p:sp>
        <p:nvSpPr>
          <p:cNvPr id="9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573CF720-EEF0-49FA-83A0-7E8836F82C96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8C431F4-9D7E-4B59-A68C-A094E35731DA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был основателем практической космонавтики?</a:t>
            </a:r>
          </a:p>
        </p:txBody>
      </p:sp>
      <p:pic>
        <p:nvPicPr>
          <p:cNvPr id="12" name="Picture 2" descr="https://avatars.mds.yandex.net/get-pdb/2147572/902778ae-df6b-4b38-a906-e158a33b43f3/s1200?webp=false">
            <a:extLst>
              <a:ext uri="{FF2B5EF4-FFF2-40B4-BE49-F238E27FC236}">
                <a16:creationId xmlns:a16="http://schemas.microsoft.com/office/drawing/2014/main" id="{7DD42D13-6F4E-4A52-AB6B-30481AD80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45834"/>
            <a:ext cx="2568867" cy="37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2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6" name="Прямоугольник с двумя скругленными соседними углами 15"/>
          <p:cNvSpPr/>
          <p:nvPr/>
        </p:nvSpPr>
        <p:spPr>
          <a:xfrm rot="10800000">
            <a:off x="2412000" y="0"/>
            <a:ext cx="4320000" cy="7350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00000"/>
          </a:solidFill>
          <a:ln>
            <a:noFill/>
          </a:ln>
          <a:effectLst>
            <a:outerShdw blurRad="127000" dist="127000" dir="5400000" sx="90000" sy="90000" algn="t" rotWithShape="0">
              <a:schemeClr val="tx1">
                <a:lumMod val="65000"/>
                <a:lumOff val="3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910328" y="107151"/>
            <a:ext cx="33233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ru-RU" sz="2200">
                <a:solidFill>
                  <a:srgbClr val="F7F6F4"/>
                </a:solidFill>
                <a:latin typeface="+mj-lt"/>
              </a:rPr>
              <a:t>Вы ответили неверно</a:t>
            </a:r>
          </a:p>
        </p:txBody>
      </p:sp>
      <p:sp>
        <p:nvSpPr>
          <p:cNvPr id="18" name="Скругленный прямоугольник 15">
            <a:hlinkClick r:id="rId4" action="ppaction://hlinksldjump"/>
            <a:extLst>
              <a:ext uri="{FF2B5EF4-FFF2-40B4-BE49-F238E27FC236}">
                <a16:creationId xmlns:a16="http://schemas.microsoft.com/office/drawing/2014/main" id="{1346C026-821B-4DDE-80B9-B73EF44294D9}"/>
              </a:ext>
            </a:extLst>
          </p:cNvPr>
          <p:cNvSpPr/>
          <p:nvPr/>
        </p:nvSpPr>
        <p:spPr>
          <a:xfrm>
            <a:off x="358775" y="4239632"/>
            <a:ext cx="21600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b="1">
                <a:solidFill>
                  <a:schemeClr val="tx1"/>
                </a:solidFill>
              </a:rPr>
              <a:t>Вернуться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2F2BD-5434-4EAF-B9CC-C7EB868DB112}"/>
              </a:ext>
            </a:extLst>
          </p:cNvPr>
          <p:cNvSpPr txBox="1"/>
          <p:nvPr/>
        </p:nvSpPr>
        <p:spPr>
          <a:xfrm>
            <a:off x="358775" y="2734490"/>
            <a:ext cx="4650831" cy="294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lnSpc>
                <a:spcPct val="114000"/>
              </a:lnSpc>
            </a:pPr>
            <a:r>
              <a:rPr lang="ru-RU" sz="1800" b="1" dirty="0"/>
              <a:t>Сергей Павлович Королёв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4FBD982-4453-4EA4-B865-A39319641D04}"/>
              </a:ext>
            </a:extLst>
          </p:cNvPr>
          <p:cNvSpPr/>
          <p:nvPr/>
        </p:nvSpPr>
        <p:spPr>
          <a:xfrm flipH="1">
            <a:off x="358774" y="1082622"/>
            <a:ext cx="5268964" cy="74911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200" dirty="0">
                <a:latin typeface="+mj-lt"/>
              </a:rPr>
              <a:t>Кто был основателем практической космонавтики?</a:t>
            </a:r>
          </a:p>
        </p:txBody>
      </p:sp>
      <p:pic>
        <p:nvPicPr>
          <p:cNvPr id="11" name="Picture 2" descr="https://avatars.mds.yandex.net/get-pdb/2147572/902778ae-df6b-4b38-a906-e158a33b43f3/s1200?webp=false">
            <a:extLst>
              <a:ext uri="{FF2B5EF4-FFF2-40B4-BE49-F238E27FC236}">
                <a16:creationId xmlns:a16="http://schemas.microsoft.com/office/drawing/2014/main" id="{17A614EF-2199-440C-BFC2-EA68FEF34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45834"/>
            <a:ext cx="2568867" cy="370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41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3111</Words>
  <Application>Microsoft Office PowerPoint</Application>
  <PresentationFormat>Экран (16:9)</PresentationFormat>
  <Paragraphs>1022</Paragraphs>
  <Slides>153</Slides>
  <Notes>153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153</vt:i4>
      </vt:variant>
    </vt:vector>
  </HeadingPairs>
  <TitlesOfParts>
    <vt:vector size="161" baseType="lpstr">
      <vt:lpstr>Times New Roman</vt:lpstr>
      <vt:lpstr>Open Sans</vt:lpstr>
      <vt:lpstr>Arial</vt:lpstr>
      <vt:lpstr>Roboto Slab</vt:lpstr>
      <vt:lpstr>Roboto</vt:lpstr>
      <vt:lpstr>Merriweather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2020-01-27T05:14:38Z</dcterms:created>
  <dcterms:modified xsi:type="dcterms:W3CDTF">2022-01-24T17:11:23Z</dcterms:modified>
</cp:coreProperties>
</file>