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2" autoAdjust="0"/>
    <p:restoredTop sz="94660"/>
  </p:normalViewPr>
  <p:slideViewPr>
    <p:cSldViewPr snapToGrid="0">
      <p:cViewPr varScale="1">
        <p:scale>
          <a:sx n="74" d="100"/>
          <a:sy n="74" d="100"/>
        </p:scale>
        <p:origin x="4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65BDE-93D3-465A-BAF8-F01D9867598B}" type="datetimeFigureOut">
              <a:rPr lang="ru-RU" smtClean="0"/>
              <a:t>31.03.2024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0CAFD-129E-432E-813E-1D2C75104D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3432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65BDE-93D3-465A-BAF8-F01D9867598B}" type="datetimeFigureOut">
              <a:rPr lang="ru-RU" smtClean="0"/>
              <a:t>31.03.2024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0CAFD-129E-432E-813E-1D2C75104D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0339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65BDE-93D3-465A-BAF8-F01D9867598B}" type="datetimeFigureOut">
              <a:rPr lang="ru-RU" smtClean="0"/>
              <a:t>31.03.2024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0CAFD-129E-432E-813E-1D2C75104DD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425753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65BDE-93D3-465A-BAF8-F01D9867598B}" type="datetimeFigureOut">
              <a:rPr lang="ru-RU" smtClean="0"/>
              <a:t>31.03.2024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0CAFD-129E-432E-813E-1D2C75104D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58202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65BDE-93D3-465A-BAF8-F01D9867598B}" type="datetimeFigureOut">
              <a:rPr lang="ru-RU" smtClean="0"/>
              <a:t>31.03.2024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0CAFD-129E-432E-813E-1D2C75104DD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064749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65BDE-93D3-465A-BAF8-F01D9867598B}" type="datetimeFigureOut">
              <a:rPr lang="ru-RU" smtClean="0"/>
              <a:t>31.03.2024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0CAFD-129E-432E-813E-1D2C75104D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73125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65BDE-93D3-465A-BAF8-F01D9867598B}" type="datetimeFigureOut">
              <a:rPr lang="ru-RU" smtClean="0"/>
              <a:t>31.03.2024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0CAFD-129E-432E-813E-1D2C75104D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91980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65BDE-93D3-465A-BAF8-F01D9867598B}" type="datetimeFigureOut">
              <a:rPr lang="ru-RU" smtClean="0"/>
              <a:t>31.03.2024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0CAFD-129E-432E-813E-1D2C75104D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7965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65BDE-93D3-465A-BAF8-F01D9867598B}" type="datetimeFigureOut">
              <a:rPr lang="ru-RU" smtClean="0"/>
              <a:t>31.03.2024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0CAFD-129E-432E-813E-1D2C75104D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9534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65BDE-93D3-465A-BAF8-F01D9867598B}" type="datetimeFigureOut">
              <a:rPr lang="ru-RU" smtClean="0"/>
              <a:t>31.03.2024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0CAFD-129E-432E-813E-1D2C75104D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8615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65BDE-93D3-465A-BAF8-F01D9867598B}" type="datetimeFigureOut">
              <a:rPr lang="ru-RU" smtClean="0"/>
              <a:t>31.03.2024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0CAFD-129E-432E-813E-1D2C75104D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2650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65BDE-93D3-465A-BAF8-F01D9867598B}" type="datetimeFigureOut">
              <a:rPr lang="ru-RU" smtClean="0"/>
              <a:t>31.03.2024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0CAFD-129E-432E-813E-1D2C75104D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355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65BDE-93D3-465A-BAF8-F01D9867598B}" type="datetimeFigureOut">
              <a:rPr lang="ru-RU" smtClean="0"/>
              <a:t>31.03.2024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0CAFD-129E-432E-813E-1D2C75104D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006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65BDE-93D3-465A-BAF8-F01D9867598B}" type="datetimeFigureOut">
              <a:rPr lang="ru-RU" smtClean="0"/>
              <a:t>31.03.2024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0CAFD-129E-432E-813E-1D2C75104D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9049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65BDE-93D3-465A-BAF8-F01D9867598B}" type="datetimeFigureOut">
              <a:rPr lang="ru-RU" smtClean="0"/>
              <a:t>31.03.2024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0CAFD-129E-432E-813E-1D2C75104D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1977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0CAFD-129E-432E-813E-1D2C75104DD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65BDE-93D3-465A-BAF8-F01D9867598B}" type="datetimeFigureOut">
              <a:rPr lang="ru-RU" smtClean="0"/>
              <a:t>31.03.2024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847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865BDE-93D3-465A-BAF8-F01D9867598B}" type="datetimeFigureOut">
              <a:rPr lang="ru-RU" smtClean="0"/>
              <a:t>31.03.2024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930CAFD-129E-432E-813E-1D2C75104D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3133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Заседание ММО учителей </a:t>
            </a:r>
            <a:r>
              <a:rPr lang="ru-RU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ОРКиСЭ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ОДНКНР </a:t>
            </a:r>
            <a:b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01.04.2024 г.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64229" y="5036670"/>
            <a:ext cx="7766936" cy="1096899"/>
          </a:xfrm>
        </p:spPr>
        <p:txBody>
          <a:bodyPr/>
          <a:lstStyle/>
          <a:p>
            <a:r>
              <a:rPr lang="ru-RU" dirty="0" smtClean="0"/>
              <a:t>Руководитель ММО: Шитова О.А.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50743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5896" y="1389064"/>
            <a:ext cx="8596668" cy="3880773"/>
          </a:xfrm>
        </p:spPr>
        <p:txBody>
          <a:bodyPr>
            <a:normAutofit/>
          </a:bodyPr>
          <a:lstStyle/>
          <a:p>
            <a:pPr indent="450215" algn="just"/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Задание 4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проверяло умение обучающихся вести диалог. 72,7% участников итогового собеседования в полной мере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справились с коммуникативной задачей,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продемонстрировав умение давать развернутые ответы на поставленные вопросы, аргументировать собственную точку зрения. 26,3%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обучающихся частично справился с коммуникативной задачей, дав развёрнутые ответы только на два вопроса в диалоге.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 числу типичных ошибок девятиклассников при выполнении задания 4 можно отнести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односложные ответы на вопросы собеседника.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27266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5897" y="1057275"/>
            <a:ext cx="8596668" cy="4455449"/>
          </a:xfrm>
        </p:spPr>
        <p:txBody>
          <a:bodyPr>
            <a:noAutofit/>
          </a:bodyPr>
          <a:lstStyle/>
          <a:p>
            <a:pPr indent="450215" algn="just"/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Большинство обучающихся справились с заданиями итогового собеседования: </a:t>
            </a: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buNone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темп чтения соответствовал коммуникативной задаче (95,3 %); </a:t>
            </a: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buNone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интонация соответствовала пунктуационному оформлению текста (95,9 %); </a:t>
            </a: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buNone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даны ответы на два – три вопроса диалога (98,9%); </a:t>
            </a: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buNone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приведено 10 или более фраз по теме высказывания (83,6%). </a:t>
            </a: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53063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5884" y="1103314"/>
            <a:ext cx="8596668" cy="3880773"/>
          </a:xfrm>
        </p:spPr>
        <p:txBody>
          <a:bodyPr>
            <a:normAutofit lnSpcReduction="10000"/>
          </a:bodyPr>
          <a:lstStyle/>
          <a:p>
            <a:pPr indent="0" algn="just">
              <a:buNone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Результаты собеседования по русскому языку дают возможность выявить круг проблем в преподавании русского языка, решение которых требует особого внимания в процессе подготовки учащихся к ОГЭ по русскому языку. </a:t>
            </a: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buNone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первую очередь, сюда относится задание 2: </a:t>
            </a: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buNone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допускаются фактические ошибки при пересказе (49%), </a:t>
            </a: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buNone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допускаются ошибки при цитировании (26%), </a:t>
            </a: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buNone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при пересказе допускаются речевые ошибки, </a:t>
            </a: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buNone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допускается большое количество грамматических ошибок. </a:t>
            </a: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91816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4496" y="1546226"/>
            <a:ext cx="8596668" cy="3880773"/>
          </a:xfrm>
        </p:spPr>
        <p:txBody>
          <a:bodyPr/>
          <a:lstStyle/>
          <a:p>
            <a:pPr indent="450215" algn="just"/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Особого внимания заслуживает развитие устной речи у обучающихся, так как речь 45% участников собеседования отличается бедностью и/ или неточностью словаря, часто в речи используются однотипные синтаксические конструкции. </a:t>
            </a: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57358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регионального мониторинга по 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оценке функциональной грамотности обучающихся в 2023 году </a:t>
            </a:r>
          </a:p>
        </p:txBody>
      </p:sp>
    </p:spTree>
    <p:extLst>
      <p:ext uri="{BB962C8B-B14F-4D97-AF65-F5344CB8AC3E}">
        <p14:creationId xmlns:p14="http://schemas.microsoft.com/office/powerpoint/2010/main" val="7604471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6984" t="30274" r="15044" b="7227"/>
          <a:stretch/>
        </p:blipFill>
        <p:spPr>
          <a:xfrm>
            <a:off x="430040" y="955652"/>
            <a:ext cx="9611192" cy="4968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808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уровне начального общего образования по сравнению с 2022 годом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сохраняется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общий достаточно низкий уровень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сформированности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функциональной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грамотности. Наблюдается увеличение доли учащихся НОО, </a:t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находящихся на недостаточном уровне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сформированности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функциональной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грамотности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(на 13,3 процентных пункта), что свидетельствует об ухудшении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подготовки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учащихся НОО в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сформированности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функциональной грамотности. </a:t>
            </a:r>
          </a:p>
        </p:txBody>
      </p:sp>
    </p:spTree>
    <p:extLst>
      <p:ext uri="{BB962C8B-B14F-4D97-AF65-F5344CB8AC3E}">
        <p14:creationId xmlns:p14="http://schemas.microsoft.com/office/powerpoint/2010/main" val="37851938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области математической грамотности наблюдается наиболее </a:t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значительное увеличение результатов на всех ступенях общего образования. </a:t>
            </a:r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читательской грамотности наблюдается значительное </a:t>
            </a:r>
            <a:b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ухудшение результатов на ступени начального общего образования. </a:t>
            </a:r>
            <a:endParaRPr lang="ru-RU" sz="24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уровне основного и среднего общего образования на низком </a:t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уровне сформированы финансовая грамотность и глобальные компетенции. </a:t>
            </a:r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проблемными составляющими оказалась математическая </a:t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грамотность и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критическое мышление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(2022 год)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95934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lvl="0" indent="-342900" algn="r">
              <a:spcBef>
                <a:spcPts val="1000"/>
              </a:spcBef>
            </a:pP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Формирование функциональной грамотности на уроках </a:t>
            </a:r>
            <a:r>
              <a:rPr lang="ru-RU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ОРКиСЭ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и ОДНКНР</a:t>
            </a:r>
            <a:r>
              <a:rPr lang="ru-RU" sz="2400" dirty="0">
                <a:solidFill>
                  <a:srgbClr val="1A1A1A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1A1A1A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05283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Дополнительный материал в папке заседания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63" y="2924820"/>
            <a:ext cx="4183062" cy="2352972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3164" y="2924820"/>
            <a:ext cx="3457036" cy="2352972"/>
          </a:xfrm>
        </p:spPr>
      </p:pic>
    </p:spTree>
    <p:extLst>
      <p:ext uri="{BB962C8B-B14F-4D97-AF65-F5344CB8AC3E}">
        <p14:creationId xmlns:p14="http://schemas.microsoft.com/office/powerpoint/2010/main" val="17849071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/>
              <a:t>План проведения </a:t>
            </a:r>
            <a:r>
              <a:rPr lang="ru-RU" dirty="0" smtClean="0"/>
              <a:t>заседания: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итогового собеседования по русскому языку в АГО</a:t>
            </a:r>
          </a:p>
          <a:p>
            <a:r>
              <a:rPr lang="ru-RU" sz="2400" dirty="0" smtClean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sz="2400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функциональной грамотности на уроках </a:t>
            </a:r>
            <a:r>
              <a:rPr lang="ru-RU" sz="2400" dirty="0" err="1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ОРКиСЭ</a:t>
            </a:r>
            <a:r>
              <a:rPr lang="ru-RU" sz="2400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ОДНКНР</a:t>
            </a:r>
            <a:endParaRPr lang="ru-RU" sz="2400" dirty="0">
              <a:solidFill>
                <a:srgbClr val="1A1A1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Наполнение </a:t>
            </a:r>
            <a:r>
              <a:rPr lang="ru-RU" sz="2400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страницы ММО</a:t>
            </a:r>
          </a:p>
          <a:p>
            <a:r>
              <a:rPr lang="ru-RU" sz="2400" dirty="0" smtClean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Планирование </a:t>
            </a:r>
            <a:r>
              <a:rPr lang="ru-RU" sz="2400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ММО на следующий учебный год</a:t>
            </a:r>
            <a:endParaRPr lang="ru-RU" sz="2400" i="0" dirty="0">
              <a:solidFill>
                <a:srgbClr val="1A1A1A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94168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lvl="0" indent="-342900" algn="r">
              <a:spcBef>
                <a:spcPts val="1000"/>
              </a:spcBef>
            </a:pP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Наполнение страницы ММО</a:t>
            </a:r>
            <a:r>
              <a:rPr lang="ru-RU" sz="2400" dirty="0">
                <a:solidFill>
                  <a:srgbClr val="1A1A1A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1A1A1A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19146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8187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4794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4599" t="10033" r="4364" b="5356"/>
          <a:stretch/>
        </p:blipFill>
        <p:spPr>
          <a:xfrm>
            <a:off x="386366" y="609600"/>
            <a:ext cx="10524109" cy="5499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5181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342900" lvl="0" indent="-342900" algn="r">
              <a:spcBef>
                <a:spcPts val="1000"/>
              </a:spcBef>
            </a:pP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Планирование работы </a:t>
            </a: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ММО</a:t>
            </a:r>
            <a:b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 следующий учебный год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85396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507067" y="2886074"/>
            <a:ext cx="7766936" cy="1164761"/>
          </a:xfrm>
        </p:spPr>
        <p:txBody>
          <a:bodyPr/>
          <a:lstStyle/>
          <a:p>
            <a:pPr marL="342900" lvl="0" indent="-342900">
              <a:spcBef>
                <a:spcPts val="1000"/>
              </a:spcBef>
            </a:pP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Результаты итогового собеседования по русскому языку в АГО</a:t>
            </a:r>
            <a:r>
              <a:rPr lang="ru-RU" sz="2400" dirty="0">
                <a:solidFill>
                  <a:srgbClr val="1A1A1A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1A1A1A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86477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450215" algn="just">
              <a:lnSpc>
                <a:spcPct val="115000"/>
              </a:lnSpc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14 февраля 2024 года обучающиеся 9-х классов муниципальных общеобразовательных организаций Артемовского городского округа приняли участие в итоговом собеседовании по русскому языку, которое с 2019 года для обучающихся, завершающих освоение образовательных программ основного общего образования, является обязательным условием допуска к государственной итоговой аттестации.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92844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1609" y="885825"/>
            <a:ext cx="8596668" cy="5041237"/>
          </a:xfrm>
        </p:spPr>
        <p:txBody>
          <a:bodyPr>
            <a:normAutofit/>
          </a:bodyPr>
          <a:lstStyle/>
          <a:p>
            <a:pPr indent="450215" algn="just">
              <a:lnSpc>
                <a:spcPct val="115000"/>
              </a:lnSpc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Оценка выполнения заданий итогового собеседования проводилась экспертами по критериям, разработанным </a:t>
            </a:r>
            <a:r>
              <a:rPr lang="ru-RU" sz="2400" dirty="0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Федеральным государственным бюджетным научным учреждением «Федеральный институт педагогических измерений»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системе «зачет/незачет».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территории Артемовского городского округа по результатам итогового собеседования получили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«зачет» 637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обучающихся, что составило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96,7%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от общего количества участников (АППГ – 98,6%).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получили «зачет» 22 участника.</a:t>
            </a: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30514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0159" y="1303339"/>
            <a:ext cx="8596668" cy="3880773"/>
          </a:xfrm>
        </p:spPr>
        <p:txBody>
          <a:bodyPr>
            <a:normAutofit fontScale="92500" lnSpcReduction="10000"/>
          </a:bodyPr>
          <a:lstStyle/>
          <a:p>
            <a:pPr indent="450215" algn="just"/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Анализ результатов итогового собеседования показал, что обучающиеся 9 классов МОО Артемовского городского округа в целом справились с заданиями, проверяющими уровень подготовки по русскому языку (устная речь), но выявлены и </a:t>
            </a: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проблемы во владении девятиклассниками языковой компетенцией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показателем которой являются </a:t>
            </a: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способность использовать нормы русского литературного языка, богатство словарного запаса и грамматического строя речи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59253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5884" y="946152"/>
            <a:ext cx="8596668" cy="4768848"/>
          </a:xfrm>
        </p:spPr>
        <p:txBody>
          <a:bodyPr>
            <a:normAutofit lnSpcReduction="10000"/>
          </a:bodyPr>
          <a:lstStyle/>
          <a:p>
            <a:pPr indent="450215" algn="just"/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Задание 1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направлено на контроль навыков техники выразительного чтения и опосредованно проверяет понимание участником итогового собеседования содержания текста, что проявляется в правильном оформлении фонетической стороны устной речи: соответствии интонации знакам препинания текста (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паузация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фразовое ударение, словесное ударение, повышение / понижение громкости голоса), темпе чтения, а также в отсутствии искажений слов.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выполнении заданий 1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искажали слова 61,5% участников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(АППГ - 56,8 %). Можно предположить, что эти слова незнакомы обучающимся, не входят в их активный словарный запас. Помимо этого, сказывается низкая читательская культура девятиклассников. </a:t>
            </a: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91501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4472" y="1017589"/>
            <a:ext cx="8596668" cy="4211636"/>
          </a:xfrm>
        </p:spPr>
        <p:txBody>
          <a:bodyPr/>
          <a:lstStyle/>
          <a:p>
            <a:pPr indent="450215" algn="just"/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Задание 2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требовало от обучающихся подробный пересказ прочитанного текста с логичным и уместным включением в текст пересказа приведенного высказывания. Анализ полученных результатов показал, что задание 2 вызвало определённые затруднения у девятиклассников. Только 40,8% участников итогового собеседования при пересказе сохранили в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 основные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микротемы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исходного текста.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 типичным ошибкам обучающихся при выполнении этого задания можно отнести: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сжатый пересказ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вместо подробного и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пропуски важных </a:t>
            </a:r>
            <a:r>
              <a:rPr lang="ru-RU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микротем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текста. </a:t>
            </a: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11551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00025"/>
            <a:ext cx="8596668" cy="6657975"/>
          </a:xfrm>
        </p:spPr>
        <p:txBody>
          <a:bodyPr>
            <a:normAutofit fontScale="92500" lnSpcReduction="10000"/>
          </a:bodyPr>
          <a:lstStyle/>
          <a:p>
            <a:pPr indent="450215" algn="just"/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Задание 3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заключалось в составлении монологического высказывания на одну из предложенных тем.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Монологическое тематическое высказывание создавалось с опорой на вербальную и визуальную информацию: фотографию и сформулированные в задании вопросы (тезисы) по теме, если участник собеседования выбирал описание; и только сформулированные в задании вопросы (тезисы) по теме, если участник собеседования выбирал повествование на основе личного жизненного опыта или рассуждение по поставленной проблеме.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Анализ полученных результатов позволяет сделать вывод, что девятиклассники в целом умеют строить монологические высказывания (99,5%). Однако не все девятиклассники соблюдали требования к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объёму высказывания: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15,9%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участников итогового собеседования приводили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менее 10 фраз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что влияло на оценивание ответа. Некоторые выпускники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строили монологическое высказывание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только с опорой на четыре вопроса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сформулированные в задании, тогда как они имели право дополнять и изменять свой план ответа в зависимости от собственного коммуникативного замысла, то есть не ограничивать монолог только заданной в карточке опорой.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Кроме того, при выполнении данного задания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31,3%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участников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допустили логические ошибки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018821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143</TotalTime>
  <Words>838</Words>
  <Application>Microsoft Office PowerPoint</Application>
  <PresentationFormat>Широкоэкранный</PresentationFormat>
  <Paragraphs>38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0" baseType="lpstr">
      <vt:lpstr>Arial</vt:lpstr>
      <vt:lpstr>Calibri</vt:lpstr>
      <vt:lpstr>Times New Roman</vt:lpstr>
      <vt:lpstr>TimesNewRomanPSMT</vt:lpstr>
      <vt:lpstr>Trebuchet MS</vt:lpstr>
      <vt:lpstr>Wingdings 3</vt:lpstr>
      <vt:lpstr>Аспект</vt:lpstr>
      <vt:lpstr>Заседание ММО учителей ОРКиСЭ и ОДНКНР  01.04.2024 г.</vt:lpstr>
      <vt:lpstr>План проведения заседания: </vt:lpstr>
      <vt:lpstr>Результаты итогового собеседования по русскому языку в АГО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Результаты регионального мониторинга по  оценке функциональной грамотности обучающихся в 2023 году </vt:lpstr>
      <vt:lpstr>Презентация PowerPoint</vt:lpstr>
      <vt:lpstr>Презентация PowerPoint</vt:lpstr>
      <vt:lpstr>Презентация PowerPoint</vt:lpstr>
      <vt:lpstr>Формирование функциональной грамотности на уроках ОРКиСЭ и ОДНКНР </vt:lpstr>
      <vt:lpstr>Дополнительный материал в папке заседания</vt:lpstr>
      <vt:lpstr>Наполнение страницы ММО </vt:lpstr>
      <vt:lpstr>Презентация PowerPoint</vt:lpstr>
      <vt:lpstr>Презентация PowerPoint</vt:lpstr>
      <vt:lpstr>Планирование работы ММО  на следующий учебный год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Заседание ММО учителей ОРКиСЭ и ОДНКНР  01.04.2024 г.</dc:title>
  <dc:creator>Admin</dc:creator>
  <cp:lastModifiedBy>Admin</cp:lastModifiedBy>
  <cp:revision>10</cp:revision>
  <dcterms:created xsi:type="dcterms:W3CDTF">2024-03-31T11:22:18Z</dcterms:created>
  <dcterms:modified xsi:type="dcterms:W3CDTF">2024-03-31T13:45:38Z</dcterms:modified>
</cp:coreProperties>
</file>