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6" r:id="rId5"/>
    <p:sldId id="257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-1890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47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060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92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28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316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38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569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9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182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565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152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A5434-5500-470A-AE41-500729FC1B89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D6EC-7F48-4814-BE47-DDCFD4F258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874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24" y="1825625"/>
            <a:ext cx="6305752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2114" y="3187337"/>
            <a:ext cx="2704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Liberation Serif" panose="02020603050405020304" pitchFamily="18" charset="0"/>
              </a:rPr>
              <a:t>Хрупало </a:t>
            </a:r>
            <a:r>
              <a:rPr lang="ru-RU" sz="2400" b="1" dirty="0" err="1" smtClean="0">
                <a:latin typeface="Liberation Serif" panose="02020603050405020304" pitchFamily="18" charset="0"/>
              </a:rPr>
              <a:t>Татяна</a:t>
            </a:r>
            <a:r>
              <a:rPr lang="ru-RU" sz="2400" b="1" dirty="0" smtClean="0">
                <a:latin typeface="Liberation Serif" panose="02020603050405020304" pitchFamily="18" charset="0"/>
              </a:rPr>
              <a:t> Евгеньевна, Руководитель ММО педагогов-психологов</a:t>
            </a:r>
            <a:endParaRPr lang="ru-RU" sz="2400" b="1" dirty="0">
              <a:latin typeface="Liberation Serif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077" y="6273225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Публичный отчет за  2024-2025 гг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Picture 2" descr="C:\Users\Психолог_СОШ №18\Desktop\Фото видео\ММО\IMG_1867.jpg"/>
          <p:cNvPicPr>
            <a:picLocks noChangeAspect="1" noChangeArrowheads="1"/>
          </p:cNvPicPr>
          <p:nvPr/>
        </p:nvPicPr>
        <p:blipFill>
          <a:blip r:embed="rId4" cstate="print"/>
          <a:srcRect t="22222" r="9559" b="11306"/>
          <a:stretch>
            <a:fillRect/>
          </a:stretch>
        </p:blipFill>
        <p:spPr bwMode="auto">
          <a:xfrm>
            <a:off x="2048378" y="481263"/>
            <a:ext cx="5040350" cy="5582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999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0"/>
            <a:ext cx="12192000" cy="6838951"/>
          </a:xfrm>
        </p:spPr>
      </p:pic>
      <p:sp>
        <p:nvSpPr>
          <p:cNvPr id="5" name="Прямоугольник 4"/>
          <p:cNvSpPr/>
          <p:nvPr/>
        </p:nvSpPr>
        <p:spPr>
          <a:xfrm>
            <a:off x="385012" y="336884"/>
            <a:ext cx="93124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Цель:</a:t>
            </a:r>
            <a:r>
              <a:rPr lang="ru-RU" sz="2800" dirty="0" smtClean="0"/>
              <a:t> содействие повышению психолого-педагогической компетентности педагогов-психологов образовательных учреждений в освоении нового содержания, технологий и методов психолого-педагогической деятельности в условиях развития образования.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0947" y="2703016"/>
            <a:ext cx="115021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Задачи: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- содействие повышению уровня профессиональной компетенции педагогов-психологов ОО;</a:t>
            </a:r>
          </a:p>
          <a:p>
            <a:r>
              <a:rPr lang="ru-RU" sz="2400" dirty="0" smtClean="0"/>
              <a:t>- оказание методической помощи молодым специалистам по вопросам психологического сопровождения образовательного процесса, профессиональной поддержки по основным направлениям деятельности; </a:t>
            </a:r>
          </a:p>
          <a:p>
            <a:r>
              <a:rPr lang="ru-RU" sz="2400" dirty="0" smtClean="0"/>
              <a:t>- оказание помощи в подготовке к аттестации;</a:t>
            </a:r>
          </a:p>
          <a:p>
            <a:r>
              <a:rPr lang="ru-RU" sz="2400" dirty="0" smtClean="0"/>
              <a:t>- организация наставничества с педагогами-психологами</a:t>
            </a:r>
          </a:p>
          <a:p>
            <a:r>
              <a:rPr lang="ru-RU" sz="2400" dirty="0" smtClean="0"/>
              <a:t>- систематизация материала по использованию образовательных технологий, обмен опытом </a:t>
            </a:r>
          </a:p>
          <a:p>
            <a:r>
              <a:rPr lang="ru-RU" sz="2400" dirty="0" smtClean="0"/>
              <a:t>по реализации ФОП.  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9597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895" y="288758"/>
            <a:ext cx="10515600" cy="7218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Посещаемость: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 descr="C:\Users\Психолог_СОШ №18\Desktop\Фото видео\ММО\IMG_1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403"/>
          <a:stretch>
            <a:fillRect/>
          </a:stretch>
        </p:blipFill>
        <p:spPr bwMode="auto">
          <a:xfrm rot="5400000">
            <a:off x="1122111" y="1145345"/>
            <a:ext cx="4499806" cy="5144829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35842" y="1224046"/>
            <a:ext cx="53219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28.10.2024 г –  25 человек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09.04.2025 г. – 23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человека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8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 smtClean="0"/>
              <a:t>            </a:t>
            </a:r>
            <a:r>
              <a:rPr lang="ru-RU" sz="4000" b="1" dirty="0" smtClean="0"/>
              <a:t>80%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94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137" y="1"/>
            <a:ext cx="10515600" cy="10347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Основные направления</a:t>
            </a:r>
            <a:endParaRPr lang="ru-RU" sz="3600" b="1" dirty="0"/>
          </a:p>
        </p:txBody>
      </p:sp>
      <p:pic>
        <p:nvPicPr>
          <p:cNvPr id="6" name="Picture 2" descr="C:\Users\Психолог_СОШ №18\Desktop\Фото видео\ММО\IMG_1870.jpg"/>
          <p:cNvPicPr>
            <a:picLocks noChangeAspect="1" noChangeArrowheads="1"/>
          </p:cNvPicPr>
          <p:nvPr/>
        </p:nvPicPr>
        <p:blipFill>
          <a:blip r:embed="rId3" cstate="print"/>
          <a:srcRect l="16409" t="16889" r="7348"/>
          <a:stretch>
            <a:fillRect/>
          </a:stretch>
        </p:blipFill>
        <p:spPr bwMode="auto">
          <a:xfrm>
            <a:off x="385011" y="3464692"/>
            <a:ext cx="3304120" cy="3393308"/>
          </a:xfrm>
          <a:prstGeom prst="rect">
            <a:avLst/>
          </a:prstGeom>
          <a:noFill/>
        </p:spPr>
      </p:pic>
      <p:pic>
        <p:nvPicPr>
          <p:cNvPr id="7" name="Picture 3" descr="C:\Users\Психолог_СОШ №18\Desktop\Фото видео\ММО\IMG_1864.jpg"/>
          <p:cNvPicPr>
            <a:picLocks noChangeAspect="1" noChangeArrowheads="1"/>
          </p:cNvPicPr>
          <p:nvPr/>
        </p:nvPicPr>
        <p:blipFill>
          <a:blip r:embed="rId4" cstate="print"/>
          <a:srcRect l="29867"/>
          <a:stretch>
            <a:fillRect/>
          </a:stretch>
        </p:blipFill>
        <p:spPr bwMode="auto">
          <a:xfrm rot="5400000">
            <a:off x="4093723" y="3285534"/>
            <a:ext cx="3452646" cy="3692286"/>
          </a:xfrm>
          <a:prstGeom prst="rect">
            <a:avLst/>
          </a:prstGeom>
          <a:noFill/>
        </p:spPr>
      </p:pic>
      <p:pic>
        <p:nvPicPr>
          <p:cNvPr id="1026" name="Picture 2" descr="C:\Users\Психолог_СОШ №18\Desktop\Фото видео\2018-2019\IMG_7275.JPG"/>
          <p:cNvPicPr>
            <a:picLocks noChangeAspect="1" noChangeArrowheads="1"/>
          </p:cNvPicPr>
          <p:nvPr/>
        </p:nvPicPr>
        <p:blipFill>
          <a:blip r:embed="rId5" cstate="print"/>
          <a:srcRect l="6638" t="8931" r="9076"/>
          <a:stretch>
            <a:fillRect/>
          </a:stretch>
        </p:blipFill>
        <p:spPr bwMode="auto">
          <a:xfrm rot="5400000">
            <a:off x="9520980" y="664805"/>
            <a:ext cx="2950815" cy="2391225"/>
          </a:xfrm>
          <a:prstGeom prst="rect">
            <a:avLst/>
          </a:prstGeom>
          <a:noFill/>
        </p:spPr>
      </p:pic>
      <p:pic>
        <p:nvPicPr>
          <p:cNvPr id="3" name="Picture 2" descr="C:\Users\Психолог_СОШ №18\Desktop\Фото видео\ММО\PHOTO-2025-04-21-09-53-2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7953" t="16889" r="7865"/>
          <a:stretch>
            <a:fillRect/>
          </a:stretch>
        </p:blipFill>
        <p:spPr bwMode="auto">
          <a:xfrm>
            <a:off x="7934845" y="3513221"/>
            <a:ext cx="4257155" cy="3344779"/>
          </a:xfrm>
          <a:prstGeom prst="rect">
            <a:avLst/>
          </a:prstGeom>
          <a:noFill/>
        </p:spPr>
      </p:pic>
      <p:pic>
        <p:nvPicPr>
          <p:cNvPr id="10" name="Picture 2" descr="C:\Users\Психолог_СОШ №18\Desktop\Фото видео\2024-2025\IMG_1914.jpg"/>
          <p:cNvPicPr>
            <a:picLocks noChangeAspect="1" noChangeArrowheads="1"/>
          </p:cNvPicPr>
          <p:nvPr/>
        </p:nvPicPr>
        <p:blipFill>
          <a:blip r:embed="rId7" cstate="print"/>
          <a:srcRect l="17500" t="12551" r="31817" b="18500"/>
          <a:stretch>
            <a:fillRect/>
          </a:stretch>
        </p:blipFill>
        <p:spPr bwMode="auto">
          <a:xfrm rot="5400000">
            <a:off x="28582" y="356430"/>
            <a:ext cx="2815392" cy="2872555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676127" y="951053"/>
            <a:ext cx="10515600" cy="2098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Информационная деятельность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Организационно-методическая деятельность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 smtClean="0"/>
              <a:t>Практико-ориентированная деятельность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Аналитическая деятельность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94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3234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целом реализацию данного вида деятельности можно оценить как эффективную, т.к.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 банк документации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педагога-психолога,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предоставлена наглядная информация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рекомендации в форме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презентаций, памяток, буклетов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разработке СИПР,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документации психолога в ОО.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293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Перспективы, планирование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Продолжать работу по созданию банка документов (  диагностического инструментария, программ, методик, буклетов, памяток и т.д.)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Проведение практико-ориентированных занятий  (из опыта работы) по предложенным  психологами интересующим темам.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Участие в профессиональных конкурсах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818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202</Words>
  <Application>Microsoft Office PowerPoint</Application>
  <PresentationFormat>Произвольный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Посещаемость: </vt:lpstr>
      <vt:lpstr>Основные направления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Психолог_СОШ №18</cp:lastModifiedBy>
  <cp:revision>24</cp:revision>
  <dcterms:created xsi:type="dcterms:W3CDTF">2022-01-21T11:27:25Z</dcterms:created>
  <dcterms:modified xsi:type="dcterms:W3CDTF">2025-04-28T07:21:41Z</dcterms:modified>
</cp:coreProperties>
</file>