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0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 autoAdjust="0"/>
    <p:restoredTop sz="94677" autoAdjust="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BEED5-0E99-4338-A555-30DD7059D257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DA46A4-D288-4347-BB19-5EC9ABE61F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670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2AB2CC-438C-429B-B3DE-BAF53D5905F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473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DA46A4-D288-4347-BB19-5EC9ABE61FA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817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0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49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732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675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58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255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55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21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62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44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758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5CB7E-50F6-4D00-9730-3ACAAC523B60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31DD4-BC7A-4813-A5E5-9B48F05B58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79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500" y="1662545"/>
            <a:ext cx="8032173" cy="2161310"/>
          </a:xfrm>
        </p:spPr>
        <p:txBody>
          <a:bodyPr>
            <a:normAutofit fontScale="90000"/>
          </a:bodyPr>
          <a:lstStyle/>
          <a:p>
            <a:r>
              <a:rPr lang="ru-RU" b="1" i="1" dirty="0" smtClean="0"/>
              <a:t/>
            </a:r>
            <a:br>
              <a:rPr lang="ru-RU" b="1" i="1" dirty="0" smtClean="0"/>
            </a:br>
            <a:r>
              <a:rPr lang="ru-RU" b="1" i="1" dirty="0"/>
              <a:t/>
            </a:r>
            <a:br>
              <a:rPr lang="ru-RU" b="1" i="1" dirty="0"/>
            </a:br>
            <a:r>
              <a:rPr lang="ru-RU" b="1" i="1" dirty="0" smtClean="0"/>
              <a:t>Развитие креативного мышления на уроках речевой направленности</a:t>
            </a:r>
            <a:endParaRPr lang="ru-RU" sz="5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4509120"/>
            <a:ext cx="4968552" cy="1584176"/>
          </a:xfrm>
        </p:spPr>
        <p:txBody>
          <a:bodyPr>
            <a:normAutofit fontScale="47500" lnSpcReduction="20000"/>
          </a:bodyPr>
          <a:lstStyle/>
          <a:p>
            <a:pPr algn="r"/>
            <a:r>
              <a:rPr lang="ru-RU" sz="4400" dirty="0" smtClean="0">
                <a:solidFill>
                  <a:schemeClr val="tx1"/>
                </a:solidFill>
              </a:rPr>
              <a:t>Коростелева Оксана Юрьевна</a:t>
            </a:r>
            <a:r>
              <a:rPr lang="ru-RU" dirty="0" smtClean="0"/>
              <a:t>,</a:t>
            </a:r>
          </a:p>
          <a:p>
            <a:pPr algn="r"/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</a:rPr>
              <a:t>учитель русского языка и литературы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 МАОУ «Школа №13», </a:t>
            </a:r>
          </a:p>
          <a:p>
            <a:pPr algn="r"/>
            <a:r>
              <a:rPr lang="ru-RU" dirty="0" smtClean="0">
                <a:solidFill>
                  <a:schemeClr val="tx1"/>
                </a:solidFill>
              </a:rPr>
              <a:t>руководитель Ассоциации педагогов-победителей профессиональных конкурсов  ГО «город Ирбит»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9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Случайные связи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7982" y="1205345"/>
            <a:ext cx="8054458" cy="2151647"/>
          </a:xfrm>
        </p:spPr>
        <p:txBody>
          <a:bodyPr>
            <a:normAutofit fontScale="85000" lnSpcReduction="20000"/>
          </a:bodyPr>
          <a:lstStyle/>
          <a:p>
            <a:pPr fontAlgn="base"/>
            <a:r>
              <a:rPr lang="ru-RU" dirty="0" smtClean="0"/>
              <a:t>Возьмите </a:t>
            </a:r>
            <a:r>
              <a:rPr lang="ru-RU" dirty="0"/>
              <a:t>два совершенно не связанных по смыслу слова и придумайте историю, которая бы их </a:t>
            </a:r>
            <a:r>
              <a:rPr lang="ru-RU" dirty="0" smtClean="0"/>
              <a:t>объединила. </a:t>
            </a:r>
            <a:r>
              <a:rPr lang="ru-RU" dirty="0"/>
              <a:t>Например, можно взять книгу и наугад выбрать слова. </a:t>
            </a:r>
            <a:endParaRPr lang="ru-RU" dirty="0" smtClean="0"/>
          </a:p>
          <a:p>
            <a:pPr fontAlgn="base"/>
            <a:r>
              <a:rPr lang="ru-RU" dirty="0" smtClean="0"/>
              <a:t>История </a:t>
            </a:r>
            <a:r>
              <a:rPr lang="ru-RU" dirty="0"/>
              <a:t>может быть любой — от возможной реальной ситуации до фантазийного сочинения.</a:t>
            </a:r>
          </a:p>
          <a:p>
            <a:endParaRPr lang="ru-RU" dirty="0"/>
          </a:p>
        </p:txBody>
      </p:sp>
      <p:pic>
        <p:nvPicPr>
          <p:cNvPr id="4100" name="Picture 4" descr="https://gorodprizrak.com/wp-content/uploads/2023/06/46ab16dba76445d13bcb8152be7608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318" y="3460345"/>
            <a:ext cx="3067700" cy="27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Двойная стрелка влево/вправо 3"/>
          <p:cNvSpPr/>
          <p:nvPr/>
        </p:nvSpPr>
        <p:spPr>
          <a:xfrm>
            <a:off x="3995936" y="4641274"/>
            <a:ext cx="1451715" cy="2642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s://avatars.dzeninfra.ru/get-zen_doc/1537151/pub_5e83476745f56c40d73ac8ed_5e834b6b0d0caf3769292909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34023"/>
            <a:ext cx="3390587" cy="25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86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896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Таблица ассоциаций</a:t>
            </a:r>
            <a:br>
              <a:rPr lang="ru-RU" b="1" dirty="0"/>
            </a:br>
            <a:endParaRPr lang="ru-RU" dirty="0"/>
          </a:p>
        </p:txBody>
      </p:sp>
      <p:pic>
        <p:nvPicPr>
          <p:cNvPr id="3074" name="Picture 2" descr="Креативное мышление: что это, как его развивать и где оно пригодитс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046" y="909928"/>
            <a:ext cx="4894118" cy="559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42899"/>
            <a:ext cx="7886700" cy="2033588"/>
          </a:xfrm>
        </p:spPr>
        <p:txBody>
          <a:bodyPr/>
          <a:lstStyle/>
          <a:p>
            <a:pPr algn="ctr"/>
            <a:r>
              <a:rPr lang="ru-RU" dirty="0"/>
              <a:t> </a:t>
            </a:r>
            <a:r>
              <a:rPr lang="ru-RU" b="1" dirty="0" smtClean="0"/>
              <a:t>Креативный редактор</a:t>
            </a:r>
            <a:endParaRPr lang="ru-RU" b="1" dirty="0"/>
          </a:p>
        </p:txBody>
      </p:sp>
      <p:pic>
        <p:nvPicPr>
          <p:cNvPr id="1026" name="Picture 2" descr="https://sportishka.com/uploads/posts/2021-12/1638911791_41-sportishka-com-p-zurin-kapitanskaya-dochka-sport-krasivo-fo-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6" r="10723"/>
          <a:stretch/>
        </p:blipFill>
        <p:spPr bwMode="auto">
          <a:xfrm>
            <a:off x="840402" y="1232615"/>
            <a:ext cx="3111104" cy="320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5282" y="4814888"/>
            <a:ext cx="41547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/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Составьте СМС сообщение до 10 слов,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которое Маша Миронова могла бы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отправить Петру Гринёву в Оренбург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utoShape 4" descr="https://shareslide.ru/img/thumbs/b03c7a8cea376f79a63ed384c16e01ae-800x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s://avatars.dzeninfra.ru/get-zen_doc/5290304/pub_63c296d914f0c11f09018e1a_63c29bcd14f0c11f090a82d8/scale_12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0" t="3750" r="1198" b="12709"/>
          <a:stretch/>
        </p:blipFill>
        <p:spPr bwMode="auto">
          <a:xfrm>
            <a:off x="5580112" y="1184229"/>
            <a:ext cx="2376264" cy="325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36306" y="5212386"/>
            <a:ext cx="4082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Подумайте, какое объявление мог бы 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написать Герасим в эту минуту?</a:t>
            </a:r>
          </a:p>
        </p:txBody>
      </p:sp>
    </p:spTree>
    <p:extLst>
      <p:ext uri="{BB962C8B-B14F-4D97-AF65-F5344CB8AC3E}">
        <p14:creationId xmlns:p14="http://schemas.microsoft.com/office/powerpoint/2010/main" val="229714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6" y="-332509"/>
            <a:ext cx="8099714" cy="2023197"/>
          </a:xfrm>
        </p:spPr>
        <p:txBody>
          <a:bodyPr/>
          <a:lstStyle/>
          <a:p>
            <a:pPr algn="ctr"/>
            <a:r>
              <a:rPr lang="ru-RU" dirty="0" smtClean="0"/>
              <a:t>Сюжетные картинки</a:t>
            </a:r>
            <a:endParaRPr lang="ru-RU" dirty="0"/>
          </a:p>
        </p:txBody>
      </p:sp>
      <p:pic>
        <p:nvPicPr>
          <p:cNvPr id="2050" name="Picture 2" descr="https://www.blackpantera.ru/articles/wp-content/uploads/2019/11/18-fraz-v-razgovore-kotorye-vzbesyat-lyubogo-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81" y="1069748"/>
            <a:ext cx="3892214" cy="25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agro-portal24.ru/uploads/posts/2020-07/1595230079_36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" r="7008"/>
          <a:stretch/>
        </p:blipFill>
        <p:spPr bwMode="auto">
          <a:xfrm>
            <a:off x="573281" y="3810000"/>
            <a:ext cx="3892214" cy="248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mykaleidoscope.ru/x/uploads/posts/2022-09/1663128989_14-mykaleidoscope-ru-p-parizh-dostoprimechatelnosti-oboi-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1"/>
          <a:stretch/>
        </p:blipFill>
        <p:spPr bwMode="auto">
          <a:xfrm>
            <a:off x="4860032" y="3810000"/>
            <a:ext cx="3744415" cy="248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stihi.ru/pics/2021/12/07/65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69748"/>
            <a:ext cx="3744416" cy="256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3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portishka.com/uploads/posts/2022-03/1646234071_46-sportishka-com-p-rebyata-v-lagere-turizm-krasivo-foto-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60648"/>
            <a:ext cx="6264696" cy="43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35416" y="5805264"/>
            <a:ext cx="554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4725144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ВИЖУ          СЛЫШУ         ЧУВСТВУЮ        ПОНИМАЮ</a:t>
            </a:r>
            <a:endParaRPr lang="ru-RU" sz="2400" b="1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V="1">
            <a:off x="5164672" y="5186809"/>
            <a:ext cx="1351544" cy="61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4887192" y="5186809"/>
            <a:ext cx="44848" cy="61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3419872" y="5186810"/>
            <a:ext cx="1224136" cy="6184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 flipV="1">
            <a:off x="2123728" y="5186809"/>
            <a:ext cx="2232248" cy="6184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31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Нестандартное применение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ru-RU" dirty="0" smtClean="0"/>
              <a:t>Возьмите </a:t>
            </a:r>
            <a:r>
              <a:rPr lang="ru-RU" dirty="0"/>
              <a:t>самые обычные предметы и придумайте нестандартные способы их </a:t>
            </a:r>
            <a:r>
              <a:rPr lang="ru-RU" dirty="0" smtClean="0"/>
              <a:t>применять на уроке. </a:t>
            </a:r>
            <a:r>
              <a:rPr lang="ru-RU" dirty="0"/>
              <a:t>Например, ручкой можно не только писать, но и проделывать отверстия вместо дырокола или закручивать локоны.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119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.forfun.com/fetch/3c/3c51962e4a41df8f317f5b22e8967379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r="12333"/>
          <a:stretch/>
        </p:blipFill>
        <p:spPr bwMode="auto">
          <a:xfrm>
            <a:off x="395537" y="2157429"/>
            <a:ext cx="3875128" cy="400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78.userapi.com/impg/U5aPDMGyYdUA6UINfeq85zC8cXKbxiDQt9C6fA/BEVaWz92oFI.jpg?size=810x1080&amp;quality=95&amp;sign=cf0e79f773df46ff6f76ba9b1f552d8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8749"/>
            <a:ext cx="4536504" cy="577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2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https://krasniykarandash.ru/upload/iblock/a4b/a4b877af2221cd5e5fc3277857be72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44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kazanartschool.ru/images/ispitan2016/1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09" t="43056" r="12518" b="35611"/>
          <a:stretch/>
        </p:blipFill>
        <p:spPr bwMode="auto">
          <a:xfrm>
            <a:off x="4969452" y="365125"/>
            <a:ext cx="3615413" cy="496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3.userapi.com/5FCjS17G8aRWtJXf-VxvAUGUhHFZZn35Qb4QhA/QsjaX6ctbM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5" t="71559" r="5294" b="4009"/>
          <a:stretch/>
        </p:blipFill>
        <p:spPr bwMode="auto">
          <a:xfrm>
            <a:off x="704277" y="365125"/>
            <a:ext cx="3901342" cy="496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87136" y="5583381"/>
            <a:ext cx="7897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Творчество </a:t>
            </a:r>
            <a:r>
              <a:rPr lang="ru-RU" sz="2400" dirty="0" err="1" smtClean="0"/>
              <a:t>А.С.Пушкина</a:t>
            </a:r>
            <a:r>
              <a:rPr lang="ru-RU" sz="2400" dirty="0" smtClean="0"/>
              <a:t>       Творчество </a:t>
            </a:r>
            <a:r>
              <a:rPr lang="ru-RU" sz="2400" dirty="0" err="1" smtClean="0"/>
              <a:t>М.Ю.Лермонтова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0272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eo-doka.ru/upload/pechat/ghurnali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4" y="132214"/>
            <a:ext cx="6927086" cy="552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apik.pro/uploads/posts/2021-12/1639204677_24-papik-pro-p-klipart-nozhnitsi-2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745" y="4252273"/>
            <a:ext cx="2240973" cy="191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Креативность = творчество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374" y="1468583"/>
            <a:ext cx="8177645" cy="5015345"/>
          </a:xfrm>
        </p:spPr>
        <p:txBody>
          <a:bodyPr>
            <a:normAutofit fontScale="92500" lnSpcReduction="10000"/>
          </a:bodyPr>
          <a:lstStyle/>
          <a:p>
            <a:r>
              <a:rPr lang="ru-RU" sz="3200" b="1" dirty="0"/>
              <a:t>Креативное</a:t>
            </a:r>
            <a:r>
              <a:rPr lang="ru-RU" sz="3200" dirty="0"/>
              <a:t> </a:t>
            </a:r>
            <a:r>
              <a:rPr lang="ru-RU" sz="3200" b="1" dirty="0"/>
              <a:t>мышление</a:t>
            </a:r>
            <a:r>
              <a:rPr lang="ru-RU" sz="3200" dirty="0"/>
              <a:t> — компонент </a:t>
            </a:r>
            <a:r>
              <a:rPr lang="ru-RU" sz="3200" b="1" dirty="0"/>
              <a:t>функциональный</a:t>
            </a:r>
            <a:r>
              <a:rPr lang="ru-RU" sz="3200" dirty="0"/>
              <a:t> </a:t>
            </a:r>
            <a:r>
              <a:rPr lang="ru-RU" sz="3200" b="1" dirty="0"/>
              <a:t>грамотности</a:t>
            </a:r>
            <a:r>
              <a:rPr lang="ru-RU" sz="3200" dirty="0"/>
              <a:t>, под которым понимают умение человека использовать свое воображение для выработки и совершенствования идей, формирования нового знания, решения задач, с которыми он не сталкивался раньше</a:t>
            </a:r>
            <a:r>
              <a:rPr lang="ru-RU" sz="3200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видеть мир принципиально в другом </a:t>
            </a:r>
            <a:r>
              <a:rPr lang="ru-RU" sz="3200" dirty="0" smtClean="0"/>
              <a:t>свете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принимать нестандартные </a:t>
            </a:r>
            <a:r>
              <a:rPr lang="ru-RU" sz="3200" dirty="0" smtClean="0"/>
              <a:t>решения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3200" dirty="0"/>
              <a:t>находить новые пути использования различных вещей и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29629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38.userapi.com/impg/2oRMaL2UWnYBnuL2LH9YsIkeOmawJo1FuWF1Gw/8B0q4BBp_EI.jpg?size=1280x960&amp;quality=95&amp;sign=2e2ea013ce839b7a3c330a067b2ce2f6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368" b="8565"/>
          <a:stretch/>
        </p:blipFill>
        <p:spPr bwMode="auto">
          <a:xfrm>
            <a:off x="3809495" y="1122218"/>
            <a:ext cx="5188767" cy="43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53.userapi.com/impg/0ZHT0Cml8EgJWME7d7fAYc3hvQiU-KUqSok7EA/ySWr8aU47Lg.jpg?size=810x1080&amp;quality=95&amp;sign=3105bf43cdf39abe7e9071a9e952a8a6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24"/>
          <a:stretch/>
        </p:blipFill>
        <p:spPr bwMode="auto">
          <a:xfrm>
            <a:off x="107504" y="775855"/>
            <a:ext cx="3550096" cy="49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7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64" y="365126"/>
            <a:ext cx="8842663" cy="1560656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      В какой строке все слова являются глаголами?</a:t>
            </a:r>
            <a:endParaRPr lang="ru-RU" sz="4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3591" y="2410691"/>
            <a:ext cx="5761759" cy="3766272"/>
          </a:xfrm>
        </p:spPr>
        <p:txBody>
          <a:bodyPr>
            <a:normAutofit fontScale="92500" lnSpcReduction="10000"/>
          </a:bodyPr>
          <a:lstStyle/>
          <a:p>
            <a:r>
              <a:rPr lang="ru-RU" sz="4800" dirty="0" smtClean="0"/>
              <a:t>Строить, учить, бегать</a:t>
            </a:r>
          </a:p>
          <a:p>
            <a:pPr marL="0" indent="0">
              <a:buNone/>
            </a:pPr>
            <a:endParaRPr lang="ru-RU" sz="4800" dirty="0" smtClean="0"/>
          </a:p>
          <a:p>
            <a:pPr marL="0" indent="0">
              <a:buNone/>
            </a:pPr>
            <a:endParaRPr lang="ru-RU" sz="4800" dirty="0"/>
          </a:p>
          <a:p>
            <a:r>
              <a:rPr lang="ru-RU" sz="4800" dirty="0" smtClean="0"/>
              <a:t>Гулять, прыжок, плавание</a:t>
            </a:r>
            <a:endParaRPr lang="ru-RU" sz="4800" dirty="0"/>
          </a:p>
        </p:txBody>
      </p:sp>
      <p:pic>
        <p:nvPicPr>
          <p:cNvPr id="2054" name="Picture 6" descr="https://www.pngmart.com/files/1/Steel-Spoon-PNG-Transparent-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5461">
            <a:off x="375120" y="2138834"/>
            <a:ext cx="2587625" cy="19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ostrova-shop.ru/image/cache/catalog/goods_photo/dlya-kyhni/4/o-Kuhni-VILKA-1000x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0339">
            <a:off x="874244" y="4474748"/>
            <a:ext cx="1589376" cy="211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udiostories.ru/images/artists/ivan-turgene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r="7479"/>
          <a:stretch/>
        </p:blipFill>
        <p:spPr bwMode="auto">
          <a:xfrm>
            <a:off x="473718" y="290061"/>
            <a:ext cx="1866033" cy="23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m1.narvii.com/7641/6034d33403ba70f4736a1745892bbad53f02f53er1-1080-1361v2_h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141" y="284277"/>
            <a:ext cx="1723670" cy="23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6-20.userapi.com/impg/Vrltay5I2w1bBlWjBYzn1AJuwKX6Wfa4_CtQ4w/zhym-2_Q43A.jpg?size=724x807&amp;quality=96&amp;sign=b1b1da93f173c12b44bf123ea984b07b&amp;c_uniq_tag=J2ga39O8KJcn_W1RhmGAJmyJwEFXvf_PKuf33YL4_ZY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-1049" r="25614" b="31432"/>
          <a:stretch/>
        </p:blipFill>
        <p:spPr bwMode="auto">
          <a:xfrm>
            <a:off x="3849767" y="3427953"/>
            <a:ext cx="1942673" cy="262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blogger.googleusercontent.com/img/a/AVvXsEjDjNZFkrtq4U5aqtfLXeL4_EKLcGMZrzHzaahtHwJdNCjpgVeW_b_rMeImcK1Sc9tKigQF8OxSV07siIJ6fl_BNXKmiUGKM8_rkm2hvPGqZYKGPJ6uca1iU7MFFlO9TGmdASI28pHNZL8qlhh4_F2_kVxqUjNvl-a_6GHHG63xPPbYL0zu2CX6VG4=w1200-h630-p-k-no-n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227" y="284277"/>
            <a:ext cx="1824032" cy="230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ambilive.ru/upload/000/u3/f8/5d/1november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1" t="4838" r="5576" b="12437"/>
          <a:stretch/>
        </p:blipFill>
        <p:spPr bwMode="auto">
          <a:xfrm>
            <a:off x="1406734" y="3434825"/>
            <a:ext cx="1933531" cy="264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nacion.ru/assets/i/ai/4/7/7/i/327616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43" y="3443348"/>
            <a:ext cx="1783976" cy="26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922" y="2648246"/>
            <a:ext cx="1964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Тургенев</a:t>
            </a:r>
          </a:p>
          <a:p>
            <a:pPr algn="ctr"/>
            <a:r>
              <a:rPr lang="ru-RU" sz="2000" dirty="0" smtClean="0"/>
              <a:t>Иван Сергеевич</a:t>
            </a:r>
            <a:endParaRPr lang="ru-RU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2776930" y="2586692"/>
            <a:ext cx="2083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Чайковский</a:t>
            </a:r>
          </a:p>
          <a:p>
            <a:pPr algn="ctr"/>
            <a:r>
              <a:rPr lang="ru-RU" sz="2000" dirty="0" smtClean="0"/>
              <a:t>Петр Ильич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080237" y="2494358"/>
            <a:ext cx="2968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Фадеев</a:t>
            </a:r>
          </a:p>
          <a:p>
            <a:pPr algn="ctr"/>
            <a:r>
              <a:rPr lang="ru-RU" sz="2000" dirty="0" smtClean="0"/>
              <a:t>Александр  Александрович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820882" y="6045902"/>
            <a:ext cx="3230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Мамин-Сибиряк</a:t>
            </a:r>
          </a:p>
          <a:p>
            <a:pPr algn="ctr"/>
            <a:r>
              <a:rPr lang="ru-RU" sz="2000" dirty="0" smtClean="0"/>
              <a:t>Дмитрий </a:t>
            </a:r>
            <a:r>
              <a:rPr lang="ru-RU" sz="2000" dirty="0" err="1" smtClean="0"/>
              <a:t>Наркисович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709554" y="6145600"/>
            <a:ext cx="2410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Александр Грин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69627" y="6022490"/>
            <a:ext cx="2213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Бажов</a:t>
            </a:r>
          </a:p>
          <a:p>
            <a:pPr algn="ctr"/>
            <a:r>
              <a:rPr lang="ru-RU" sz="2000" dirty="0" smtClean="0"/>
              <a:t>Павел Петрович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4278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antelli.ru/wp-content/uploads/populyarnye-kitajskie-ieroglify-s-perevodo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620765" cy="49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11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60" t="28728" r="36754" b="19373"/>
          <a:stretch/>
        </p:blipFill>
        <p:spPr>
          <a:xfrm>
            <a:off x="395536" y="620689"/>
            <a:ext cx="8499764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5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46.userapi.com/impg/gAeR87_dSBkIauxWNB9cDCgj87hsK7awq-wQqQ/sg1297idECs.jpg?size=1280x960&amp;quality=95&amp;sign=693e0dfc72ff27aa431834c7beea7af6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233" y="911622"/>
            <a:ext cx="5954575" cy="45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1" t="20690" r="61401" b="345"/>
          <a:stretch/>
        </p:blipFill>
        <p:spPr>
          <a:xfrm>
            <a:off x="231445" y="911622"/>
            <a:ext cx="2469417" cy="446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0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определить уровень креативности?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 </a:t>
            </a:r>
            <a:r>
              <a:rPr lang="ru-RU" dirty="0" smtClean="0"/>
              <a:t>Тест креативности </a:t>
            </a:r>
            <a:r>
              <a:rPr lang="ru-RU" dirty="0"/>
              <a:t>Элиса Пола </a:t>
            </a:r>
            <a:r>
              <a:rPr lang="ru-RU" dirty="0" err="1" smtClean="0"/>
              <a:t>Торренса</a:t>
            </a:r>
            <a:r>
              <a:rPr lang="ru-RU" dirty="0" smtClean="0"/>
              <a:t>: тест </a:t>
            </a:r>
            <a:r>
              <a:rPr lang="ru-RU" dirty="0"/>
              <a:t> </a:t>
            </a:r>
            <a:r>
              <a:rPr lang="ru-RU" dirty="0" smtClean="0"/>
              <a:t>состоит </a:t>
            </a:r>
            <a:r>
              <a:rPr lang="ru-RU" dirty="0"/>
              <a:t>из 12 различных небольших тестов, объединённых в модули или батареи: вербальную, изобразительную и звуковую. </a:t>
            </a:r>
          </a:p>
          <a:p>
            <a:endParaRPr lang="ru-RU" dirty="0"/>
          </a:p>
          <a:p>
            <a:r>
              <a:rPr lang="ru-RU" dirty="0" smtClean="0"/>
              <a:t>Опросник психолога Джерома </a:t>
            </a:r>
            <a:r>
              <a:rPr lang="ru-RU" dirty="0" err="1" smtClean="0"/>
              <a:t>Брунера</a:t>
            </a:r>
            <a:r>
              <a:rPr lang="ru-RU" dirty="0" smtClean="0"/>
              <a:t>:  испытание </a:t>
            </a:r>
            <a:r>
              <a:rPr lang="ru-RU" dirty="0"/>
              <a:t>включает 75 вопросов, на которые нужно отвечать «да» или «нет». Результаты можно интерпретировать с помощью прилагаемого ключа</a:t>
            </a:r>
            <a:endParaRPr lang="ru-RU" u="sng" dirty="0" smtClean="0"/>
          </a:p>
          <a:p>
            <a:endParaRPr lang="ru-RU" u="sng" dirty="0"/>
          </a:p>
          <a:p>
            <a:r>
              <a:rPr lang="ru-RU" dirty="0"/>
              <a:t> </a:t>
            </a:r>
            <a:r>
              <a:rPr lang="ru-RU" dirty="0" smtClean="0"/>
              <a:t>Тест Гарвардского университета (4 минуты):  испытуемый </a:t>
            </a:r>
            <a:r>
              <a:rPr lang="ru-RU" dirty="0"/>
              <a:t>должен назвать 10 существительных, максимально отличающихся по значению друг от друга.</a:t>
            </a:r>
          </a:p>
        </p:txBody>
      </p:sp>
    </p:spTree>
    <p:extLst>
      <p:ext uri="{BB962C8B-B14F-4D97-AF65-F5344CB8AC3E}">
        <p14:creationId xmlns:p14="http://schemas.microsoft.com/office/powerpoint/2010/main" val="12370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/>
              <a:t>Определим уровень нашей креативности!!!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7286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Креативный </a:t>
            </a:r>
            <a:r>
              <a:rPr lang="ru-RU" b="1" dirty="0" smtClean="0"/>
              <a:t>писатель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71601"/>
            <a:ext cx="7886700" cy="4805363"/>
          </a:xfrm>
        </p:spPr>
        <p:txBody>
          <a:bodyPr/>
          <a:lstStyle/>
          <a:p>
            <a:pPr fontAlgn="base"/>
            <a:r>
              <a:rPr lang="ru-RU" sz="3600" dirty="0" smtClean="0"/>
              <a:t>В </a:t>
            </a:r>
            <a:r>
              <a:rPr lang="ru-RU" sz="3600" dirty="0"/>
              <a:t>этом упражнении </a:t>
            </a:r>
            <a:r>
              <a:rPr lang="ru-RU" sz="3600" dirty="0" smtClean="0"/>
              <a:t>нужно взять 10 любых слов. </a:t>
            </a:r>
            <a:r>
              <a:rPr lang="ru-RU" sz="3600" dirty="0"/>
              <a:t>Э</a:t>
            </a:r>
            <a:r>
              <a:rPr lang="ru-RU" sz="3600" dirty="0" smtClean="0"/>
              <a:t>ти </a:t>
            </a:r>
            <a:r>
              <a:rPr lang="ru-RU" sz="3600" dirty="0"/>
              <a:t>слова — часть обязательного </a:t>
            </a:r>
            <a:r>
              <a:rPr lang="ru-RU" sz="3600" dirty="0" smtClean="0"/>
              <a:t>сюжета того текста, который предстоит составить. </a:t>
            </a:r>
            <a:r>
              <a:rPr lang="ru-RU" sz="3600" dirty="0"/>
              <a:t>П</a:t>
            </a:r>
            <a:r>
              <a:rPr lang="ru-RU" sz="3600" dirty="0" smtClean="0"/>
              <a:t>опробуйте любыми </a:t>
            </a:r>
            <a:r>
              <a:rPr lang="ru-RU" sz="3600" dirty="0"/>
              <a:t>способами </a:t>
            </a:r>
            <a:r>
              <a:rPr lang="ru-RU" sz="3600" dirty="0" smtClean="0"/>
              <a:t>вписать данные слова в единый текст.</a:t>
            </a:r>
            <a:endParaRPr lang="ru-RU" sz="3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82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antelli.ru/wp-content/uploads/populyarnye-kitajskie-ieroglify-s-perevod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14"/>
          <a:stretch/>
        </p:blipFill>
        <p:spPr bwMode="auto">
          <a:xfrm>
            <a:off x="2104159" y="2709109"/>
            <a:ext cx="4785014" cy="165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/>
              <a:t>Дешифровка иероглифов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9773" y="1136073"/>
            <a:ext cx="8767546" cy="7493144"/>
          </a:xfrm>
        </p:spPr>
        <p:txBody>
          <a:bodyPr>
            <a:normAutofit/>
          </a:bodyPr>
          <a:lstStyle/>
          <a:p>
            <a:pPr fontAlgn="base"/>
            <a:r>
              <a:rPr lang="ru-RU" dirty="0"/>
              <a:t>Н</a:t>
            </a:r>
            <a:r>
              <a:rPr lang="ru-RU" dirty="0" smtClean="0"/>
              <a:t>айдите изображение </a:t>
            </a:r>
            <a:r>
              <a:rPr lang="ru-RU" dirty="0"/>
              <a:t>иероглифов </a:t>
            </a:r>
            <a:r>
              <a:rPr lang="ru-RU" dirty="0" smtClean="0"/>
              <a:t>(китайских</a:t>
            </a:r>
            <a:r>
              <a:rPr lang="ru-RU" dirty="0"/>
              <a:t>, </a:t>
            </a:r>
            <a:r>
              <a:rPr lang="ru-RU" dirty="0" smtClean="0"/>
              <a:t>древнеегипетских и </a:t>
            </a:r>
            <a:r>
              <a:rPr lang="ru-RU" dirty="0" err="1" smtClean="0"/>
              <a:t>др</a:t>
            </a:r>
            <a:r>
              <a:rPr lang="ru-RU" dirty="0" smtClean="0"/>
              <a:t>). </a:t>
            </a:r>
            <a:r>
              <a:rPr lang="ru-RU" dirty="0"/>
              <a:t>Попробуйте их расшифровать и придумать свою </a:t>
            </a:r>
            <a:r>
              <a:rPr lang="ru-RU" dirty="0" smtClean="0"/>
              <a:t>историю.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 descr="http://mantelli.ru/wp-content/uploads/populyarnye-kitajskie-ieroglify-s-perevodo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8" b="13279"/>
          <a:stretch/>
        </p:blipFill>
        <p:spPr bwMode="auto">
          <a:xfrm>
            <a:off x="2026227" y="4495233"/>
            <a:ext cx="5049982" cy="186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96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allsever.ru/wp-content/uploads/4/4/8/44841259eecc3fd6c6228c620200a810.jpe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8" t="26958" r="41238" b="15998"/>
          <a:stretch/>
        </p:blipFill>
        <p:spPr bwMode="auto">
          <a:xfrm>
            <a:off x="1547664" y="1241076"/>
            <a:ext cx="5976664" cy="5210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32657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Составьте мудрое высказывание,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использовав все слова с изображения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1190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265</Words>
  <Application>Microsoft Office PowerPoint</Application>
  <PresentationFormat>Экран (4:3)</PresentationFormat>
  <Paragraphs>58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Развитие креативного мышления на уроках речевой направленности</vt:lpstr>
      <vt:lpstr>Креативность = творчество</vt:lpstr>
      <vt:lpstr>Презентация PowerPoint</vt:lpstr>
      <vt:lpstr>Презентация PowerPoint</vt:lpstr>
      <vt:lpstr>Как определить уровень креативности?</vt:lpstr>
      <vt:lpstr>Презентация PowerPoint</vt:lpstr>
      <vt:lpstr>Креативный писатель </vt:lpstr>
      <vt:lpstr>Дешифровка иероглифов </vt:lpstr>
      <vt:lpstr>Презентация PowerPoint</vt:lpstr>
      <vt:lpstr>Случайные связи </vt:lpstr>
      <vt:lpstr>Таблица ассоциаций </vt:lpstr>
      <vt:lpstr> Креативный редактор</vt:lpstr>
      <vt:lpstr>Сюжетные картинки</vt:lpstr>
      <vt:lpstr>Презентация PowerPoint</vt:lpstr>
      <vt:lpstr>Нестандартное применение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В какой строке все слова являются глаголами?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Развитие креативного мышления на уроках речевой направленности</dc:title>
  <dc:creator>User</dc:creator>
  <cp:lastModifiedBy>User</cp:lastModifiedBy>
  <cp:revision>4</cp:revision>
  <dcterms:created xsi:type="dcterms:W3CDTF">2024-03-31T10:25:46Z</dcterms:created>
  <dcterms:modified xsi:type="dcterms:W3CDTF">2024-03-31T11:16:38Z</dcterms:modified>
</cp:coreProperties>
</file>