
<file path=[Content_Types].xml><?xml version="1.0" encoding="utf-8"?>
<Types xmlns="http://schemas.openxmlformats.org/package/2006/content-types">
  <Default Extension="gif" ContentType="image/gif"/>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67" r:id="rId3"/>
    <p:sldId id="278" r:id="rId4"/>
    <p:sldId id="258" r:id="rId5"/>
    <p:sldId id="320" r:id="rId6"/>
    <p:sldId id="309" r:id="rId7"/>
    <p:sldId id="319" r:id="rId8"/>
    <p:sldId id="269" r:id="rId9"/>
    <p:sldId id="265" r:id="rId10"/>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0F3831BC-EF81-425A-ACEE-A483C1895BBA}">
          <p14:sldIdLst>
            <p14:sldId id="256"/>
            <p14:sldId id="267"/>
            <p14:sldId id="278"/>
            <p14:sldId id="258"/>
            <p14:sldId id="320"/>
          </p14:sldIdLst>
        </p14:section>
        <p14:section name="Раздел без заголовка" id="{7BBBFB74-1A4F-4A4F-BF73-9D74BD30C976}">
          <p14:sldIdLst>
            <p14:sldId id="309"/>
            <p14:sldId id="319"/>
            <p14:sldId id="269"/>
            <p14:sldId id="265"/>
          </p14:sldIdLst>
        </p14:section>
        <p14:section name="Раздел без заголовка" id="{F048D018-EBEC-4E6E-94DF-6376963DB7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91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F606D349-A274-4095-961D-B3E9A5197483}" type="datetimeFigureOut">
              <a:rPr lang="ru-RU" smtClean="0"/>
              <a:t>24.08.2025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355F8C-DB75-4B65-9953-EB91085072BE}" type="slidenum">
              <a:rPr lang="ru-RU" smtClean="0"/>
              <a:t>‹#›</a:t>
            </a:fld>
            <a:endParaRPr lang="ru-RU"/>
          </a:p>
        </p:txBody>
      </p:sp>
    </p:spTree>
    <p:extLst>
      <p:ext uri="{BB962C8B-B14F-4D97-AF65-F5344CB8AC3E}">
        <p14:creationId xmlns:p14="http://schemas.microsoft.com/office/powerpoint/2010/main" val="409570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606D349-A274-4095-961D-B3E9A5197483}" type="datetimeFigureOut">
              <a:rPr lang="ru-RU" smtClean="0"/>
              <a:t>24.08.2025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355F8C-DB75-4B65-9953-EB91085072BE}" type="slidenum">
              <a:rPr lang="ru-RU" smtClean="0"/>
              <a:t>‹#›</a:t>
            </a:fld>
            <a:endParaRPr lang="ru-RU"/>
          </a:p>
        </p:txBody>
      </p:sp>
    </p:spTree>
    <p:extLst>
      <p:ext uri="{BB962C8B-B14F-4D97-AF65-F5344CB8AC3E}">
        <p14:creationId xmlns:p14="http://schemas.microsoft.com/office/powerpoint/2010/main" val="2999147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606D349-A274-4095-961D-B3E9A5197483}" type="datetimeFigureOut">
              <a:rPr lang="ru-RU" smtClean="0"/>
              <a:t>24.08.2025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355F8C-DB75-4B65-9953-EB91085072BE}"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66836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606D349-A274-4095-961D-B3E9A5197483}" type="datetimeFigureOut">
              <a:rPr lang="ru-RU" smtClean="0"/>
              <a:t>24.08.2025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355F8C-DB75-4B65-9953-EB91085072BE}" type="slidenum">
              <a:rPr lang="ru-RU" smtClean="0"/>
              <a:t>‹#›</a:t>
            </a:fld>
            <a:endParaRPr lang="ru-RU"/>
          </a:p>
        </p:txBody>
      </p:sp>
    </p:spTree>
    <p:extLst>
      <p:ext uri="{BB962C8B-B14F-4D97-AF65-F5344CB8AC3E}">
        <p14:creationId xmlns:p14="http://schemas.microsoft.com/office/powerpoint/2010/main" val="20757998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606D349-A274-4095-961D-B3E9A5197483}" type="datetimeFigureOut">
              <a:rPr lang="ru-RU" smtClean="0"/>
              <a:t>24.08.2025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355F8C-DB75-4B65-9953-EB91085072BE}"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838233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606D349-A274-4095-961D-B3E9A5197483}" type="datetimeFigureOut">
              <a:rPr lang="ru-RU" smtClean="0"/>
              <a:t>24.08.2025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355F8C-DB75-4B65-9953-EB91085072BE}" type="slidenum">
              <a:rPr lang="ru-RU" smtClean="0"/>
              <a:t>‹#›</a:t>
            </a:fld>
            <a:endParaRPr lang="ru-RU"/>
          </a:p>
        </p:txBody>
      </p:sp>
    </p:spTree>
    <p:extLst>
      <p:ext uri="{BB962C8B-B14F-4D97-AF65-F5344CB8AC3E}">
        <p14:creationId xmlns:p14="http://schemas.microsoft.com/office/powerpoint/2010/main" val="1752032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606D349-A274-4095-961D-B3E9A5197483}" type="datetimeFigureOut">
              <a:rPr lang="ru-RU" smtClean="0"/>
              <a:t>24.08.2025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355F8C-DB75-4B65-9953-EB91085072BE}" type="slidenum">
              <a:rPr lang="ru-RU" smtClean="0"/>
              <a:t>‹#›</a:t>
            </a:fld>
            <a:endParaRPr lang="ru-RU"/>
          </a:p>
        </p:txBody>
      </p:sp>
    </p:spTree>
    <p:extLst>
      <p:ext uri="{BB962C8B-B14F-4D97-AF65-F5344CB8AC3E}">
        <p14:creationId xmlns:p14="http://schemas.microsoft.com/office/powerpoint/2010/main" val="2219683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606D349-A274-4095-961D-B3E9A5197483}" type="datetimeFigureOut">
              <a:rPr lang="ru-RU" smtClean="0"/>
              <a:t>24.08.2025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355F8C-DB75-4B65-9953-EB91085072BE}" type="slidenum">
              <a:rPr lang="ru-RU" smtClean="0"/>
              <a:t>‹#›</a:t>
            </a:fld>
            <a:endParaRPr lang="ru-RU"/>
          </a:p>
        </p:txBody>
      </p:sp>
    </p:spTree>
    <p:extLst>
      <p:ext uri="{BB962C8B-B14F-4D97-AF65-F5344CB8AC3E}">
        <p14:creationId xmlns:p14="http://schemas.microsoft.com/office/powerpoint/2010/main" val="3137283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F606D349-A274-4095-961D-B3E9A5197483}" type="datetimeFigureOut">
              <a:rPr lang="ru-RU" smtClean="0"/>
              <a:t>24.08.2025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355F8C-DB75-4B65-9953-EB91085072BE}" type="slidenum">
              <a:rPr lang="ru-RU" smtClean="0"/>
              <a:t>‹#›</a:t>
            </a:fld>
            <a:endParaRPr lang="ru-RU"/>
          </a:p>
        </p:txBody>
      </p:sp>
    </p:spTree>
    <p:extLst>
      <p:ext uri="{BB962C8B-B14F-4D97-AF65-F5344CB8AC3E}">
        <p14:creationId xmlns:p14="http://schemas.microsoft.com/office/powerpoint/2010/main" val="1439502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F606D349-A274-4095-961D-B3E9A5197483}" type="datetimeFigureOut">
              <a:rPr lang="ru-RU" smtClean="0"/>
              <a:t>24.08.2025</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49355F8C-DB75-4B65-9953-EB91085072BE}" type="slidenum">
              <a:rPr lang="ru-RU" smtClean="0"/>
              <a:t>‹#›</a:t>
            </a:fld>
            <a:endParaRPr lang="ru-RU"/>
          </a:p>
        </p:txBody>
      </p:sp>
    </p:spTree>
    <p:extLst>
      <p:ext uri="{BB962C8B-B14F-4D97-AF65-F5344CB8AC3E}">
        <p14:creationId xmlns:p14="http://schemas.microsoft.com/office/powerpoint/2010/main" val="868925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F606D349-A274-4095-961D-B3E9A5197483}" type="datetimeFigureOut">
              <a:rPr lang="ru-RU" smtClean="0"/>
              <a:t>24.08.2025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9355F8C-DB75-4B65-9953-EB91085072BE}" type="slidenum">
              <a:rPr lang="ru-RU" smtClean="0"/>
              <a:t>‹#›</a:t>
            </a:fld>
            <a:endParaRPr lang="ru-RU"/>
          </a:p>
        </p:txBody>
      </p:sp>
    </p:spTree>
    <p:extLst>
      <p:ext uri="{BB962C8B-B14F-4D97-AF65-F5344CB8AC3E}">
        <p14:creationId xmlns:p14="http://schemas.microsoft.com/office/powerpoint/2010/main" val="377205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F606D349-A274-4095-961D-B3E9A5197483}" type="datetimeFigureOut">
              <a:rPr lang="ru-RU" smtClean="0"/>
              <a:t>24.08.2025</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49355F8C-DB75-4B65-9953-EB91085072BE}" type="slidenum">
              <a:rPr lang="ru-RU" smtClean="0"/>
              <a:t>‹#›</a:t>
            </a:fld>
            <a:endParaRPr lang="ru-RU"/>
          </a:p>
        </p:txBody>
      </p:sp>
    </p:spTree>
    <p:extLst>
      <p:ext uri="{BB962C8B-B14F-4D97-AF65-F5344CB8AC3E}">
        <p14:creationId xmlns:p14="http://schemas.microsoft.com/office/powerpoint/2010/main" val="149285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F606D349-A274-4095-961D-B3E9A5197483}" type="datetimeFigureOut">
              <a:rPr lang="ru-RU" smtClean="0"/>
              <a:t>24.08.2025</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49355F8C-DB75-4B65-9953-EB91085072BE}" type="slidenum">
              <a:rPr lang="ru-RU" smtClean="0"/>
              <a:t>‹#›</a:t>
            </a:fld>
            <a:endParaRPr lang="ru-RU"/>
          </a:p>
        </p:txBody>
      </p:sp>
    </p:spTree>
    <p:extLst>
      <p:ext uri="{BB962C8B-B14F-4D97-AF65-F5344CB8AC3E}">
        <p14:creationId xmlns:p14="http://schemas.microsoft.com/office/powerpoint/2010/main" val="1238988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06D349-A274-4095-961D-B3E9A5197483}" type="datetimeFigureOut">
              <a:rPr lang="ru-RU" smtClean="0"/>
              <a:t>24.08.2025</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49355F8C-DB75-4B65-9953-EB91085072BE}" type="slidenum">
              <a:rPr lang="ru-RU" smtClean="0"/>
              <a:t>‹#›</a:t>
            </a:fld>
            <a:endParaRPr lang="ru-RU"/>
          </a:p>
        </p:txBody>
      </p:sp>
    </p:spTree>
    <p:extLst>
      <p:ext uri="{BB962C8B-B14F-4D97-AF65-F5344CB8AC3E}">
        <p14:creationId xmlns:p14="http://schemas.microsoft.com/office/powerpoint/2010/main" val="2085603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fld id="{F606D349-A274-4095-961D-B3E9A5197483}" type="datetimeFigureOut">
              <a:rPr lang="ru-RU" smtClean="0"/>
              <a:t>24.08.2025</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9355F8C-DB75-4B65-9953-EB91085072BE}" type="slidenum">
              <a:rPr lang="ru-RU" smtClean="0"/>
              <a:t>‹#›</a:t>
            </a:fld>
            <a:endParaRPr lang="ru-RU"/>
          </a:p>
        </p:txBody>
      </p:sp>
    </p:spTree>
    <p:extLst>
      <p:ext uri="{BB962C8B-B14F-4D97-AF65-F5344CB8AC3E}">
        <p14:creationId xmlns:p14="http://schemas.microsoft.com/office/powerpoint/2010/main" val="3984859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49355F8C-DB75-4B65-9953-EB91085072BE}" type="slidenum">
              <a:rPr lang="ru-RU" smtClean="0"/>
              <a:t>‹#›</a:t>
            </a:fld>
            <a:endParaRPr lang="ru-RU"/>
          </a:p>
        </p:txBody>
      </p:sp>
      <p:sp>
        <p:nvSpPr>
          <p:cNvPr id="5" name="Date Placeholder 4"/>
          <p:cNvSpPr>
            <a:spLocks noGrp="1"/>
          </p:cNvSpPr>
          <p:nvPr>
            <p:ph type="dt" sz="half" idx="10"/>
          </p:nvPr>
        </p:nvSpPr>
        <p:spPr/>
        <p:txBody>
          <a:bodyPr/>
          <a:lstStyle/>
          <a:p>
            <a:fld id="{F606D349-A274-4095-961D-B3E9A5197483}" type="datetimeFigureOut">
              <a:rPr lang="ru-RU" smtClean="0"/>
              <a:t>24.08.2025</a:t>
            </a:fld>
            <a:endParaRPr lang="ru-RU"/>
          </a:p>
        </p:txBody>
      </p:sp>
    </p:spTree>
    <p:extLst>
      <p:ext uri="{BB962C8B-B14F-4D97-AF65-F5344CB8AC3E}">
        <p14:creationId xmlns:p14="http://schemas.microsoft.com/office/powerpoint/2010/main" val="9888233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606D349-A274-4095-961D-B3E9A5197483}" type="datetimeFigureOut">
              <a:rPr lang="ru-RU" smtClean="0"/>
              <a:t>24.08.2025</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9355F8C-DB75-4B65-9953-EB91085072BE}" type="slidenum">
              <a:rPr lang="ru-RU" smtClean="0"/>
              <a:t>‹#›</a:t>
            </a:fld>
            <a:endParaRPr lang="ru-RU"/>
          </a:p>
        </p:txBody>
      </p:sp>
    </p:spTree>
    <p:extLst>
      <p:ext uri="{BB962C8B-B14F-4D97-AF65-F5344CB8AC3E}">
        <p14:creationId xmlns:p14="http://schemas.microsoft.com/office/powerpoint/2010/main" val="2714706607"/>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gif"/><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gif"/><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5.xml"/><Relationship Id="rId5" Type="http://schemas.openxmlformats.org/officeDocument/2006/relationships/image" Target="../media/image19.jpeg"/><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858033" y="1052187"/>
            <a:ext cx="8636696" cy="2561572"/>
          </a:xfrm>
        </p:spPr>
        <p:txBody>
          <a:bodyPr>
            <a:normAutofit fontScale="90000"/>
          </a:bodyPr>
          <a:lstStyle/>
          <a:p>
            <a:pPr algn="ctr"/>
            <a:br>
              <a:rPr lang="ru-RU" sz="2200" b="1" dirty="0">
                <a:solidFill>
                  <a:srgbClr val="FF0000"/>
                </a:solidFill>
              </a:rPr>
            </a:br>
            <a:r>
              <a:rPr lang="ru-RU" sz="3100" b="1" dirty="0">
                <a:solidFill>
                  <a:srgbClr val="FF0000"/>
                </a:solidFill>
              </a:rPr>
              <a:t>«Практики работы с обучающимися, испытывающими затруднения </a:t>
            </a:r>
            <a:br>
              <a:rPr lang="ru-RU" sz="3100" b="1" dirty="0">
                <a:solidFill>
                  <a:srgbClr val="FF0000"/>
                </a:solidFill>
              </a:rPr>
            </a:br>
            <a:r>
              <a:rPr lang="ru-RU" sz="3100" b="1" dirty="0">
                <a:solidFill>
                  <a:srgbClr val="FF0000"/>
                </a:solidFill>
              </a:rPr>
              <a:t>в освоении учебной программы»</a:t>
            </a:r>
            <a:br>
              <a:rPr lang="ru-RU" b="1" dirty="0">
                <a:solidFill>
                  <a:srgbClr val="FF0000"/>
                </a:solidFill>
              </a:rPr>
            </a:br>
            <a:endParaRPr lang="ru-RU" b="1" dirty="0">
              <a:solidFill>
                <a:srgbClr val="FF0000"/>
              </a:solidFill>
            </a:endParaRPr>
          </a:p>
        </p:txBody>
      </p:sp>
      <p:sp>
        <p:nvSpPr>
          <p:cNvPr id="6" name="Подзаголовок 5"/>
          <p:cNvSpPr>
            <a:spLocks noGrp="1"/>
          </p:cNvSpPr>
          <p:nvPr>
            <p:ph type="subTitle" idx="1"/>
          </p:nvPr>
        </p:nvSpPr>
        <p:spPr>
          <a:xfrm>
            <a:off x="7064679" y="4050833"/>
            <a:ext cx="2500239" cy="1015945"/>
          </a:xfrm>
        </p:spPr>
        <p:txBody>
          <a:bodyPr>
            <a:normAutofit fontScale="25000" lnSpcReduction="20000"/>
          </a:bodyPr>
          <a:lstStyle/>
          <a:p>
            <a:endParaRPr lang="ru-RU" dirty="0"/>
          </a:p>
          <a:p>
            <a:r>
              <a:rPr lang="ru-RU" sz="4800" dirty="0">
                <a:solidFill>
                  <a:schemeClr val="tx1"/>
                </a:solidFill>
                <a:latin typeface="Times New Roman" panose="02020603050405020304" pitchFamily="18" charset="0"/>
                <a:cs typeface="Times New Roman" panose="02020603050405020304" pitchFamily="18" charset="0"/>
              </a:rPr>
              <a:t>Учитель-логопед: Абакумова Е.В.</a:t>
            </a:r>
          </a:p>
          <a:p>
            <a:r>
              <a:rPr lang="ru-RU" sz="4800" dirty="0">
                <a:solidFill>
                  <a:schemeClr val="tx1"/>
                </a:solidFill>
                <a:latin typeface="Times New Roman" panose="02020603050405020304" pitchFamily="18" charset="0"/>
                <a:cs typeface="Times New Roman" panose="02020603050405020304" pitchFamily="18" charset="0"/>
              </a:rPr>
              <a:t>МАДОУ № 5 «Полянка» </a:t>
            </a:r>
          </a:p>
          <a:p>
            <a:r>
              <a:rPr lang="ru-RU" sz="4800" dirty="0" err="1">
                <a:solidFill>
                  <a:schemeClr val="tx1"/>
                </a:solidFill>
                <a:latin typeface="Times New Roman" panose="02020603050405020304" pitchFamily="18" charset="0"/>
                <a:cs typeface="Times New Roman" panose="02020603050405020304" pitchFamily="18" charset="0"/>
              </a:rPr>
              <a:t>п.Буланаш</a:t>
            </a:r>
            <a:endParaRPr lang="ru-RU" sz="4800" dirty="0">
              <a:solidFill>
                <a:schemeClr val="tx1"/>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36776" y="3675887"/>
            <a:ext cx="2829631" cy="1697779"/>
          </a:xfrm>
          <a:prstGeom prst="rect">
            <a:avLst/>
          </a:prstGeom>
        </p:spPr>
      </p:pic>
    </p:spTree>
    <p:extLst>
      <p:ext uri="{BB962C8B-B14F-4D97-AF65-F5344CB8AC3E}">
        <p14:creationId xmlns:p14="http://schemas.microsoft.com/office/powerpoint/2010/main" val="1854299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677334" y="609599"/>
            <a:ext cx="8596668" cy="1550989"/>
          </a:xfrm>
        </p:spPr>
        <p:txBody>
          <a:bodyPr>
            <a:noAutofit/>
          </a:bodyPr>
          <a:lstStyle/>
          <a:p>
            <a:r>
              <a:rPr lang="ru-RU" sz="1600" dirty="0">
                <a:solidFill>
                  <a:srgbClr val="FF0000"/>
                </a:solidFill>
                <a:latin typeface="Times New Roman" panose="02020603050405020304" pitchFamily="18" charset="0"/>
                <a:cs typeface="Times New Roman" panose="02020603050405020304" pitchFamily="18" charset="0"/>
              </a:rPr>
              <a:t> </a:t>
            </a:r>
            <a:r>
              <a:rPr lang="ru-RU"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ЗПР или задержка психического развития </a:t>
            </a:r>
            <a:r>
              <a:rPr lang="ru-RU" sz="1800" dirty="0">
                <a:solidFill>
                  <a:srgbClr val="FF0000"/>
                </a:solidFill>
                <a:latin typeface="Times New Roman" panose="02020603050405020304" pitchFamily="18" charset="0"/>
                <a:cs typeface="Times New Roman" panose="02020603050405020304" pitchFamily="18" charset="0"/>
              </a:rPr>
              <a:t>– это замедленный темп психического развития, когда отдельные психические функции (память, внимание, мышление, восприятие, воображение, речь) отстают в своём развитии от принятых психологических норм для данного возраста.  По МКБ-10 – F-83.</a:t>
            </a:r>
            <a:br>
              <a:rPr lang="ru-RU" sz="1800" dirty="0">
                <a:solidFill>
                  <a:srgbClr val="FF0000"/>
                </a:solidFill>
                <a:latin typeface="Times New Roman" panose="02020603050405020304" pitchFamily="18" charset="0"/>
                <a:cs typeface="Times New Roman" panose="02020603050405020304" pitchFamily="18" charset="0"/>
              </a:rPr>
            </a:br>
            <a:endParaRPr lang="ru-RU" sz="1600" dirty="0">
              <a:solidFill>
                <a:srgbClr val="FF0000"/>
              </a:solidFill>
              <a:latin typeface="Times New Roman" panose="02020603050405020304" pitchFamily="18" charset="0"/>
              <a:cs typeface="Times New Roman" panose="02020603050405020304" pitchFamily="18" charset="0"/>
            </a:endParaRPr>
          </a:p>
        </p:txBody>
      </p:sp>
      <p:sp>
        <p:nvSpPr>
          <p:cNvPr id="3" name="Объект 2"/>
          <p:cNvSpPr>
            <a:spLocks noGrp="1"/>
          </p:cNvSpPr>
          <p:nvPr>
            <p:ph sz="half" idx="1"/>
          </p:nvPr>
        </p:nvSpPr>
        <p:spPr>
          <a:xfrm>
            <a:off x="850392" y="2578607"/>
            <a:ext cx="4142232" cy="3462753"/>
          </a:xfrm>
        </p:spPr>
        <p:txBody>
          <a:bodyPr>
            <a:normAutofit/>
          </a:bodyPr>
          <a:lstStyle/>
          <a:p>
            <a:pPr marL="0" indent="0">
              <a:buNone/>
            </a:pPr>
            <a:endParaRPr lang="ru-RU" dirty="0">
              <a:latin typeface="Times New Roman" panose="02020603050405020304" pitchFamily="18" charset="0"/>
              <a:cs typeface="Times New Roman" panose="02020603050405020304" pitchFamily="18" charset="0"/>
            </a:endParaRPr>
          </a:p>
          <a:p>
            <a:pPr marL="0" indent="0">
              <a:buNone/>
            </a:pPr>
            <a:endParaRPr lang="ru-RU" dirty="0">
              <a:latin typeface="Times New Roman" panose="02020603050405020304" pitchFamily="18" charset="0"/>
              <a:cs typeface="Times New Roman" panose="02020603050405020304" pitchFamily="18" charset="0"/>
            </a:endParaRPr>
          </a:p>
          <a:p>
            <a:endParaRPr lang="ru-RU" b="1" u="sng" dirty="0">
              <a:solidFill>
                <a:srgbClr val="0070C0"/>
              </a:solidFill>
              <a:latin typeface="Times New Roman" panose="02020603050405020304" pitchFamily="18" charset="0"/>
              <a:cs typeface="Times New Roman" panose="02020603050405020304" pitchFamily="18" charset="0"/>
            </a:endParaRPr>
          </a:p>
          <a:p>
            <a:endParaRPr lang="ru-RU" b="1" u="sng" dirty="0">
              <a:solidFill>
                <a:srgbClr val="0070C0"/>
              </a:solidFill>
              <a:latin typeface="Times New Roman" panose="02020603050405020304" pitchFamily="18" charset="0"/>
              <a:cs typeface="Times New Roman" panose="02020603050405020304" pitchFamily="18" charset="0"/>
            </a:endParaRPr>
          </a:p>
          <a:p>
            <a:endParaRPr lang="ru-RU" dirty="0"/>
          </a:p>
        </p:txBody>
      </p:sp>
      <p:sp>
        <p:nvSpPr>
          <p:cNvPr id="6" name="Объект 5"/>
          <p:cNvSpPr>
            <a:spLocks noGrp="1"/>
          </p:cNvSpPr>
          <p:nvPr>
            <p:ph sz="half" idx="2"/>
          </p:nvPr>
        </p:nvSpPr>
        <p:spPr>
          <a:xfrm>
            <a:off x="677334" y="2160588"/>
            <a:ext cx="9253050" cy="3993325"/>
          </a:xfrm>
        </p:spPr>
        <p:txBody>
          <a:bodyPr>
            <a:noAutofit/>
          </a:bodyPr>
          <a:lstStyle/>
          <a:p>
            <a:r>
              <a:rPr lang="ru-RU" dirty="0">
                <a:latin typeface="Times New Roman" panose="02020603050405020304" pitchFamily="18" charset="0"/>
                <a:cs typeface="Times New Roman" panose="02020603050405020304" pitchFamily="18" charset="0"/>
              </a:rPr>
              <a:t>Страдает моторика (общая и мелкая).</a:t>
            </a:r>
          </a:p>
          <a:p>
            <a:r>
              <a:rPr lang="ru-RU" dirty="0">
                <a:latin typeface="Times New Roman" panose="02020603050405020304" pitchFamily="18" charset="0"/>
                <a:cs typeface="Times New Roman" panose="02020603050405020304" pitchFamily="18" charset="0"/>
              </a:rPr>
              <a:t>Страдают: внимание, память, восприятие, мышление,</a:t>
            </a:r>
            <a:br>
              <a:rPr lang="ru-RU" dirty="0">
                <a:latin typeface="Times New Roman" panose="02020603050405020304" pitchFamily="18" charset="0"/>
                <a:cs typeface="Times New Roman" panose="02020603050405020304" pitchFamily="18" charset="0"/>
              </a:rPr>
            </a:br>
            <a:r>
              <a:rPr lang="ru-RU" dirty="0">
                <a:latin typeface="Times New Roman" panose="02020603050405020304" pitchFamily="18" charset="0"/>
                <a:cs typeface="Times New Roman" panose="02020603050405020304" pitchFamily="18" charset="0"/>
              </a:rPr>
              <a:t>воображение,</a:t>
            </a:r>
          </a:p>
          <a:p>
            <a:r>
              <a:rPr lang="ru-RU" dirty="0">
                <a:latin typeface="Times New Roman" panose="02020603050405020304" pitchFamily="18" charset="0"/>
                <a:cs typeface="Times New Roman" panose="02020603050405020304" pitchFamily="18" charset="0"/>
              </a:rPr>
              <a:t>Нарушение речи системного характера,</a:t>
            </a:r>
          </a:p>
          <a:p>
            <a:r>
              <a:rPr lang="ru-RU" dirty="0">
                <a:latin typeface="Times New Roman" panose="02020603050405020304" pitchFamily="18" charset="0"/>
                <a:cs typeface="Times New Roman" panose="02020603050405020304" pitchFamily="18" charset="0"/>
              </a:rPr>
              <a:t>Страдает эмоционально-волевая сфера,</a:t>
            </a:r>
          </a:p>
          <a:p>
            <a:r>
              <a:rPr lang="ru-RU" dirty="0">
                <a:latin typeface="Times New Roman" panose="02020603050405020304" pitchFamily="18" charset="0"/>
                <a:cs typeface="Times New Roman" panose="02020603050405020304" pitchFamily="18" charset="0"/>
              </a:rPr>
              <a:t>Пространственно-временная ориентировка.</a:t>
            </a:r>
            <a:br>
              <a:rPr lang="ru-RU" dirty="0">
                <a:latin typeface="Times New Roman" panose="02020603050405020304" pitchFamily="18" charset="0"/>
                <a:cs typeface="Times New Roman" panose="02020603050405020304" pitchFamily="18" charset="0"/>
              </a:rPr>
            </a:br>
            <a:br>
              <a:rPr lang="ru-RU" dirty="0">
                <a:latin typeface="Times New Roman" panose="02020603050405020304" pitchFamily="18" charset="0"/>
                <a:ea typeface="Calibri" panose="020F0502020204030204" pitchFamily="34" charset="0"/>
                <a:cs typeface="Times New Roman" panose="02020603050405020304" pitchFamily="18" charset="0"/>
              </a:rPr>
            </a:br>
            <a:endParaRPr lang="ru-RU" dirty="0">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rotWithShape="1">
          <a:blip r:embed="rId2">
            <a:extLst>
              <a:ext uri="{28A0092B-C50C-407E-A947-70E740481C1C}">
                <a14:useLocalDpi xmlns:a14="http://schemas.microsoft.com/office/drawing/2010/main" val="0"/>
              </a:ext>
            </a:extLst>
          </a:blip>
          <a:srcRect l="21695" t="12938" r="37931" b="5650"/>
          <a:stretch/>
        </p:blipFill>
        <p:spPr>
          <a:xfrm>
            <a:off x="6572550" y="3612315"/>
            <a:ext cx="1883664" cy="2124988"/>
          </a:xfrm>
          <a:prstGeom prst="rect">
            <a:avLst/>
          </a:prstGeom>
        </p:spPr>
      </p:pic>
    </p:spTree>
    <p:extLst>
      <p:ext uri="{BB962C8B-B14F-4D97-AF65-F5344CB8AC3E}">
        <p14:creationId xmlns:p14="http://schemas.microsoft.com/office/powerpoint/2010/main" val="1416680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322217" y="609600"/>
            <a:ext cx="8951785" cy="1123406"/>
          </a:xfrm>
        </p:spPr>
        <p:txBody>
          <a:bodyPr>
            <a:noAutofit/>
          </a:bodyPr>
          <a:lstStyle/>
          <a:p>
            <a:r>
              <a:rPr lang="ru-RU"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В работе с воспитанником с ЗПР придерживаюсь следующего:</a:t>
            </a:r>
            <a:br>
              <a:rPr lang="ru-RU"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br>
              <a:rPr lang="ru-RU"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ru-RU" sz="1800" dirty="0">
                <a:latin typeface="Times New Roman" panose="02020603050405020304" pitchFamily="18" charset="0"/>
                <a:cs typeface="Times New Roman" panose="02020603050405020304" pitchFamily="18" charset="0"/>
              </a:rPr>
              <a:t> </a:t>
            </a:r>
            <a:r>
              <a:rPr lang="ru-RU" sz="1800" dirty="0">
                <a:solidFill>
                  <a:schemeClr val="tx1"/>
                </a:solidFill>
                <a:latin typeface="Times New Roman" panose="02020603050405020304" pitchFamily="18" charset="0"/>
                <a:cs typeface="Times New Roman" panose="02020603050405020304" pitchFamily="18" charset="0"/>
              </a:rPr>
              <a:t>1. Принцип предъявления заданий: от простого к сложному.</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 2. Систематизация в предъявлении учебного материала.</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 3. Опора на сохранные анализаторы (зрительные, слуховые, тактильные символы).</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 4. Сниженный темп занятия.</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 5. Сопровождение действий проговариванием вслух.</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 6. Переключение на другой вид деятельности при утомлении, затруднении.</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 7. При затруднении – подсказка педагога с дальнейшим многократным</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     повторением.</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 8. Работа с образцом, примером; действия по подражанию.</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  9. Система поощрений (различные «</a:t>
            </a:r>
            <a:r>
              <a:rPr lang="ru-RU" sz="1800" dirty="0" err="1">
                <a:solidFill>
                  <a:schemeClr val="tx1"/>
                </a:solidFill>
                <a:latin typeface="Times New Roman" panose="02020603050405020304" pitchFamily="18" charset="0"/>
                <a:cs typeface="Times New Roman" panose="02020603050405020304" pitchFamily="18" charset="0"/>
              </a:rPr>
              <a:t>похвалюшки</a:t>
            </a:r>
            <a:r>
              <a:rPr lang="ru-RU" sz="1800" dirty="0">
                <a:solidFill>
                  <a:schemeClr val="tx1"/>
                </a:solidFill>
                <a:latin typeface="Times New Roman" panose="02020603050405020304" pitchFamily="18" charset="0"/>
                <a:cs typeface="Times New Roman" panose="02020603050405020304" pitchFamily="18" charset="0"/>
              </a:rPr>
              <a:t>» для повышения</a:t>
            </a:r>
            <a:br>
              <a:rPr lang="ru-RU" sz="1800" dirty="0">
                <a:solidFill>
                  <a:schemeClr val="tx1"/>
                </a:solidFill>
                <a:latin typeface="Times New Roman" panose="02020603050405020304" pitchFamily="18" charset="0"/>
                <a:cs typeface="Times New Roman" panose="02020603050405020304" pitchFamily="18" charset="0"/>
              </a:rPr>
            </a:br>
            <a:r>
              <a:rPr lang="ru-RU" sz="1800" dirty="0">
                <a:solidFill>
                  <a:schemeClr val="tx1"/>
                </a:solidFill>
                <a:latin typeface="Times New Roman" panose="02020603050405020304" pitchFamily="18" charset="0"/>
                <a:cs typeface="Times New Roman" panose="02020603050405020304" pitchFamily="18" charset="0"/>
              </a:rPr>
              <a:t>мотивации).</a:t>
            </a:r>
            <a:br>
              <a:rPr lang="ru-RU" sz="1800" dirty="0">
                <a:solidFill>
                  <a:schemeClr val="tx1"/>
                </a:solidFill>
                <a:latin typeface="Times New Roman" panose="02020603050405020304" pitchFamily="18" charset="0"/>
                <a:cs typeface="Times New Roman" panose="02020603050405020304" pitchFamily="18" charset="0"/>
              </a:rPr>
            </a:br>
            <a:endParaRPr lang="ru-RU" sz="1800" dirty="0">
              <a:solidFill>
                <a:schemeClr val="tx1"/>
              </a:solidFill>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5657" y="896982"/>
            <a:ext cx="2643786" cy="2237667"/>
          </a:xfrm>
          <a:prstGeom prst="rect">
            <a:avLst/>
          </a:prstGeom>
        </p:spPr>
      </p:pic>
    </p:spTree>
    <p:extLst>
      <p:ext uri="{BB962C8B-B14F-4D97-AF65-F5344CB8AC3E}">
        <p14:creationId xmlns:p14="http://schemas.microsoft.com/office/powerpoint/2010/main" val="2373541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61315" y="741085"/>
            <a:ext cx="9895437" cy="3785652"/>
          </a:xfrm>
          <a:prstGeom prst="rect">
            <a:avLst/>
          </a:prstGeom>
        </p:spPr>
        <p:txBody>
          <a:bodyPr wrap="square">
            <a:spAutoFit/>
          </a:bodyPr>
          <a:lstStyle/>
          <a:p>
            <a:pPr>
              <a:spcAft>
                <a:spcPts val="750"/>
              </a:spcAft>
            </a:pPr>
            <a:r>
              <a:rPr lang="ru-RU"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В задачи коррекционно-логопедического обучения дошкольников с ЗПР входят:</a:t>
            </a:r>
          </a:p>
          <a:p>
            <a:pPr>
              <a:spcAft>
                <a:spcPts val="750"/>
              </a:spcAft>
            </a:pPr>
            <a:endParaRPr lang="ru-RU" b="1" dirty="0">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750"/>
              </a:spcAft>
            </a:pPr>
            <a:r>
              <a:rPr lang="ru-RU" b="1" dirty="0">
                <a:effectLst/>
                <a:latin typeface="Times New Roman" panose="02020603050405020304" pitchFamily="18" charset="0"/>
                <a:ea typeface="Times New Roman" panose="02020603050405020304" pitchFamily="18" charset="0"/>
                <a:cs typeface="Times New Roman" panose="02020603050405020304" pitchFamily="18" charset="0"/>
              </a:rPr>
              <a:t>Развитие</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effectLst/>
                <a:latin typeface="Times New Roman" panose="02020603050405020304" pitchFamily="18" charset="0"/>
                <a:ea typeface="Times New Roman" panose="02020603050405020304" pitchFamily="18" charset="0"/>
                <a:cs typeface="Times New Roman" panose="02020603050405020304" pitchFamily="18" charset="0"/>
              </a:rPr>
              <a:t>и совершенствование артикуляционной моторики;</a:t>
            </a:r>
            <a:endParaRPr lang="ru-RU"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750"/>
              </a:spcAft>
            </a:pPr>
            <a:r>
              <a:rPr lang="ru-RU" b="1" dirty="0">
                <a:effectLst/>
                <a:latin typeface="Times New Roman" panose="02020603050405020304" pitchFamily="18" charset="0"/>
                <a:ea typeface="Times New Roman" panose="02020603050405020304" pitchFamily="18" charset="0"/>
                <a:cs typeface="Times New Roman" panose="02020603050405020304" pitchFamily="18" charset="0"/>
              </a:rPr>
              <a:t>Развитие и </a:t>
            </a:r>
            <a:r>
              <a:rPr lang="ru-RU" b="1" dirty="0">
                <a:latin typeface="Times New Roman" panose="02020603050405020304" pitchFamily="18" charset="0"/>
                <a:ea typeface="Times New Roman" panose="02020603050405020304" pitchFamily="18" charset="0"/>
                <a:cs typeface="Times New Roman" panose="02020603050405020304" pitchFamily="18" charset="0"/>
              </a:rPr>
              <a:t>совершенствование общей,  </a:t>
            </a:r>
            <a:r>
              <a:rPr lang="ru-RU" b="1" dirty="0">
                <a:effectLst/>
                <a:latin typeface="Times New Roman" panose="02020603050405020304" pitchFamily="18" charset="0"/>
                <a:ea typeface="Times New Roman" panose="02020603050405020304" pitchFamily="18" charset="0"/>
                <a:cs typeface="Times New Roman" panose="02020603050405020304" pitchFamily="18" charset="0"/>
              </a:rPr>
              <a:t>ручной моторики;</a:t>
            </a:r>
            <a:endParaRPr lang="ru-RU"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750"/>
              </a:spcAft>
            </a:pPr>
            <a:r>
              <a:rPr lang="ru-RU" b="1" dirty="0">
                <a:effectLst/>
                <a:latin typeface="Times New Roman" panose="02020603050405020304" pitchFamily="18" charset="0"/>
                <a:ea typeface="Times New Roman" panose="02020603050405020304" pitchFamily="18" charset="0"/>
                <a:cs typeface="Times New Roman" panose="02020603050405020304" pitchFamily="18" charset="0"/>
              </a:rPr>
              <a:t>Развитие слухового восприятия, внимания;</a:t>
            </a:r>
            <a:r>
              <a:rPr lang="ru-RU"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spcAft>
                <a:spcPts val="750"/>
              </a:spcAft>
            </a:pPr>
            <a:r>
              <a:rPr lang="ru-RU" b="1" dirty="0">
                <a:effectLst/>
                <a:latin typeface="Times New Roman" panose="02020603050405020304" pitchFamily="18" charset="0"/>
                <a:ea typeface="Times New Roman" panose="02020603050405020304" pitchFamily="18" charset="0"/>
                <a:cs typeface="Times New Roman" panose="02020603050405020304" pitchFamily="18" charset="0"/>
              </a:rPr>
              <a:t>Формирование произносительных умений и навыков;</a:t>
            </a:r>
            <a:endParaRPr lang="ru-RU"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750"/>
              </a:spcAft>
            </a:pPr>
            <a:r>
              <a:rPr lang="ru-RU" b="1" dirty="0">
                <a:effectLst/>
                <a:latin typeface="Times New Roman" panose="02020603050405020304" pitchFamily="18" charset="0"/>
                <a:ea typeface="Times New Roman" panose="02020603050405020304" pitchFamily="18" charset="0"/>
                <a:cs typeface="Times New Roman" panose="02020603050405020304" pitchFamily="18" charset="0"/>
              </a:rPr>
              <a:t>Совершенствование лексических и </a:t>
            </a:r>
            <a:r>
              <a:rPr lang="ru-RU" dirty="0">
                <a:latin typeface="Times New Roman" panose="02020603050405020304" pitchFamily="18" charset="0"/>
                <a:ea typeface="Times New Roman" panose="02020603050405020304" pitchFamily="18" charset="0"/>
                <a:cs typeface="Times New Roman" panose="02020603050405020304" pitchFamily="18" charset="0"/>
              </a:rPr>
              <a:t> </a:t>
            </a:r>
            <a:r>
              <a:rPr lang="ru-RU" b="1" dirty="0">
                <a:effectLst/>
                <a:latin typeface="Times New Roman" panose="02020603050405020304" pitchFamily="18" charset="0"/>
                <a:ea typeface="Times New Roman" panose="02020603050405020304" pitchFamily="18" charset="0"/>
                <a:cs typeface="Times New Roman" panose="02020603050405020304" pitchFamily="18" charset="0"/>
              </a:rPr>
              <a:t>грамматических средств языка; </a:t>
            </a:r>
            <a:endParaRPr lang="ru-RU"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750"/>
              </a:spcAft>
            </a:pPr>
            <a:r>
              <a:rPr lang="ru-RU" b="1" dirty="0">
                <a:effectLst/>
                <a:latin typeface="Times New Roman" panose="02020603050405020304" pitchFamily="18" charset="0"/>
                <a:ea typeface="Times New Roman" panose="02020603050405020304" pitchFamily="18" charset="0"/>
                <a:cs typeface="Times New Roman" panose="02020603050405020304" pitchFamily="18" charset="0"/>
              </a:rPr>
              <a:t>Развитие навыков связной речи;</a:t>
            </a:r>
            <a:endParaRPr lang="ru-RU"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spcAft>
                <a:spcPts val="750"/>
              </a:spcAft>
            </a:pPr>
            <a:r>
              <a:rPr lang="ru-RU" b="1" dirty="0">
                <a:effectLst/>
                <a:latin typeface="Times New Roman" panose="02020603050405020304" pitchFamily="18" charset="0"/>
                <a:ea typeface="Times New Roman" panose="02020603050405020304" pitchFamily="18" charset="0"/>
                <a:cs typeface="Times New Roman" panose="02020603050405020304" pitchFamily="18" charset="0"/>
              </a:rPr>
              <a:t>Обогащение коммуникативного опыта.</a:t>
            </a:r>
          </a:p>
          <a:p>
            <a:pPr>
              <a:spcAft>
                <a:spcPts val="750"/>
              </a:spcAft>
            </a:pPr>
            <a:endParaRPr lang="ru-RU" b="1" dirty="0">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1120" y="1689462"/>
            <a:ext cx="2559645" cy="2169699"/>
          </a:xfrm>
          <a:prstGeom prst="rect">
            <a:avLst/>
          </a:prstGeom>
        </p:spPr>
      </p:pic>
    </p:spTree>
    <p:extLst>
      <p:ext uri="{BB962C8B-B14F-4D97-AF65-F5344CB8AC3E}">
        <p14:creationId xmlns:p14="http://schemas.microsoft.com/office/powerpoint/2010/main" val="593744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84E8696B-763F-4453-A6B5-CFC6DDAAED9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0225" y="96756"/>
            <a:ext cx="2691007" cy="2774234"/>
          </a:xfrm>
          <a:prstGeom prst="rect">
            <a:avLst/>
          </a:prstGeom>
        </p:spPr>
      </p:pic>
      <p:pic>
        <p:nvPicPr>
          <p:cNvPr id="5" name="Рисунок 4">
            <a:extLst>
              <a:ext uri="{FF2B5EF4-FFF2-40B4-BE49-F238E27FC236}">
                <a16:creationId xmlns:a16="http://schemas.microsoft.com/office/drawing/2014/main" id="{035C0AF5-0CF5-47B9-89C4-76A1746CD3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10512" y="400833"/>
            <a:ext cx="2491121" cy="2561573"/>
          </a:xfrm>
          <a:prstGeom prst="rect">
            <a:avLst/>
          </a:prstGeom>
        </p:spPr>
      </p:pic>
      <p:pic>
        <p:nvPicPr>
          <p:cNvPr id="7" name="Рисунок 6">
            <a:extLst>
              <a:ext uri="{FF2B5EF4-FFF2-40B4-BE49-F238E27FC236}">
                <a16:creationId xmlns:a16="http://schemas.microsoft.com/office/drawing/2014/main" id="{C4BFDB02-46E2-427D-8671-96387DAB09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5614" y="3338185"/>
            <a:ext cx="2624629" cy="3104011"/>
          </a:xfrm>
          <a:prstGeom prst="rect">
            <a:avLst/>
          </a:prstGeom>
        </p:spPr>
      </p:pic>
      <p:pic>
        <p:nvPicPr>
          <p:cNvPr id="9" name="Рисунок 8">
            <a:extLst>
              <a:ext uri="{FF2B5EF4-FFF2-40B4-BE49-F238E27FC236}">
                <a16:creationId xmlns:a16="http://schemas.microsoft.com/office/drawing/2014/main" id="{757C001C-87D7-4D89-B7BD-A711712F360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48257" y="3538604"/>
            <a:ext cx="2555361" cy="3181609"/>
          </a:xfrm>
          <a:prstGeom prst="rect">
            <a:avLst/>
          </a:prstGeom>
        </p:spPr>
      </p:pic>
      <p:sp>
        <p:nvSpPr>
          <p:cNvPr id="11" name="TextBox 10">
            <a:extLst>
              <a:ext uri="{FF2B5EF4-FFF2-40B4-BE49-F238E27FC236}">
                <a16:creationId xmlns:a16="http://schemas.microsoft.com/office/drawing/2014/main" id="{44B59EF0-AC3E-4327-9AEB-2E5D11BE55A6}"/>
              </a:ext>
            </a:extLst>
          </p:cNvPr>
          <p:cNvSpPr txBox="1"/>
          <p:nvPr/>
        </p:nvSpPr>
        <p:spPr>
          <a:xfrm>
            <a:off x="6494745" y="3338185"/>
            <a:ext cx="4371583" cy="1200329"/>
          </a:xfrm>
          <a:prstGeom prst="rect">
            <a:avLst/>
          </a:prstGeom>
          <a:noFill/>
        </p:spPr>
        <p:txBody>
          <a:bodyPr wrap="square">
            <a:spAutoFit/>
          </a:bodyPr>
          <a:lstStyle/>
          <a:p>
            <a:pPr marR="0" lvl="0" algn="l" defTabSz="457200" rtl="0" eaLnBrk="1" fontAlgn="auto" latinLnBrk="0" hangingPunct="1">
              <a:lnSpc>
                <a:spcPct val="100000"/>
              </a:lnSpc>
              <a:spcBef>
                <a:spcPts val="1000"/>
              </a:spcBef>
              <a:spcAft>
                <a:spcPts val="0"/>
              </a:spcAft>
              <a:buClr>
                <a:srgbClr val="F07F09"/>
              </a:buClr>
              <a:buSzPct val="80000"/>
              <a:tabLst/>
              <a:defRPr/>
            </a:pPr>
            <a:r>
              <a:rPr kumimoji="0" lang="ru-RU" sz="1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С целью активизации познавательной и речевой активности, на каждом логопедическом занятии используются игровые методы и приемы.</a:t>
            </a:r>
          </a:p>
        </p:txBody>
      </p:sp>
    </p:spTree>
    <p:extLst>
      <p:ext uri="{BB962C8B-B14F-4D97-AF65-F5344CB8AC3E}">
        <p14:creationId xmlns:p14="http://schemas.microsoft.com/office/powerpoint/2010/main" val="2851261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одзаголовок 2"/>
          <p:cNvSpPr txBox="1">
            <a:spLocks/>
          </p:cNvSpPr>
          <p:nvPr/>
        </p:nvSpPr>
        <p:spPr>
          <a:xfrm>
            <a:off x="2423592" y="3284984"/>
            <a:ext cx="6696744" cy="2880320"/>
          </a:xfrm>
          <a:prstGeom prst="rect">
            <a:avLst/>
          </a:prstGeom>
        </p:spPr>
        <p:txBody>
          <a:bodyPr>
            <a:normAutofit/>
          </a:bodyPr>
          <a:lstStyle/>
          <a:p>
            <a:pPr marL="342900" indent="-342900">
              <a:buBlip>
                <a:blip r:embed="rId2"/>
              </a:buBlip>
            </a:pPr>
            <a:endParaRPr lang="ru-RU" sz="2800" b="1" dirty="0">
              <a:solidFill>
                <a:schemeClr val="tx2">
                  <a:lumMod val="50000"/>
                </a:schemeClr>
              </a:solidFill>
              <a:latin typeface="Century" pitchFamily="18" charset="0"/>
            </a:endParaRPr>
          </a:p>
        </p:txBody>
      </p:sp>
      <p:sp>
        <p:nvSpPr>
          <p:cNvPr id="10" name="TextBox 9">
            <a:extLst>
              <a:ext uri="{FF2B5EF4-FFF2-40B4-BE49-F238E27FC236}">
                <a16:creationId xmlns:a16="http://schemas.microsoft.com/office/drawing/2014/main" id="{BEA93F09-9AF5-4BF3-80F2-45B400281AF3}"/>
              </a:ext>
            </a:extLst>
          </p:cNvPr>
          <p:cNvSpPr txBox="1"/>
          <p:nvPr/>
        </p:nvSpPr>
        <p:spPr>
          <a:xfrm>
            <a:off x="4007768" y="156796"/>
            <a:ext cx="5688632" cy="953081"/>
          </a:xfrm>
          <a:prstGeom prst="rect">
            <a:avLst/>
          </a:prstGeom>
          <a:noFill/>
        </p:spPr>
        <p:txBody>
          <a:bodyPr wrap="square">
            <a:spAutoFit/>
          </a:bodyPr>
          <a:lstStyle/>
          <a:p>
            <a:pPr indent="228600" algn="ctr">
              <a:lnSpc>
                <a:spcPct val="106000"/>
              </a:lnSpc>
              <a:spcAft>
                <a:spcPts val="800"/>
              </a:spcAft>
            </a:pPr>
            <a:r>
              <a:rPr lang="ru-RU" b="1" dirty="0">
                <a:solidFill>
                  <a:srgbClr val="C00000"/>
                </a:solidFill>
                <a:latin typeface="Times New Roman" panose="02020603050405020304" pitchFamily="18" charset="0"/>
              </a:rPr>
              <a:t>Использование информационно-коммуникационных технологий в коррекционной работе.</a:t>
            </a:r>
            <a:endParaRPr lang="ru-RU" b="1" dirty="0">
              <a:solidFill>
                <a:srgbClr val="C00000"/>
              </a:solidFill>
              <a:latin typeface="Century" pitchFamily="18" charset="0"/>
            </a:endParaRPr>
          </a:p>
        </p:txBody>
      </p:sp>
      <p:sp>
        <p:nvSpPr>
          <p:cNvPr id="12" name="TextBox 11">
            <a:extLst>
              <a:ext uri="{FF2B5EF4-FFF2-40B4-BE49-F238E27FC236}">
                <a16:creationId xmlns:a16="http://schemas.microsoft.com/office/drawing/2014/main" id="{7A620F22-7299-46F7-A4C2-DC17B1D55213}"/>
              </a:ext>
            </a:extLst>
          </p:cNvPr>
          <p:cNvSpPr txBox="1"/>
          <p:nvPr/>
        </p:nvSpPr>
        <p:spPr>
          <a:xfrm>
            <a:off x="132347" y="4315216"/>
            <a:ext cx="4013768" cy="1056508"/>
          </a:xfrm>
          <a:prstGeom prst="rect">
            <a:avLst/>
          </a:prstGeom>
          <a:noFill/>
        </p:spPr>
        <p:txBody>
          <a:bodyPr wrap="square">
            <a:spAutoFit/>
          </a:bodyPr>
          <a:lstStyle/>
          <a:p>
            <a:pPr indent="228600" algn="ctr">
              <a:lnSpc>
                <a:spcPct val="106000"/>
              </a:lnSpc>
              <a:spcAft>
                <a:spcPts val="800"/>
              </a:spcAft>
            </a:pPr>
            <a:endParaRPr lang="ru-RU" sz="1800" b="1" i="1" dirty="0">
              <a:solidFill>
                <a:srgbClr val="C00000"/>
              </a:solidFill>
              <a:effectLst/>
              <a:latin typeface="Times New Roman" panose="02020603050405020304" pitchFamily="18" charset="0"/>
              <a:ea typeface="Calibri" panose="020F0502020204030204" pitchFamily="34" charset="0"/>
            </a:endParaRPr>
          </a:p>
          <a:p>
            <a:pPr indent="228600" algn="ctr">
              <a:lnSpc>
                <a:spcPct val="106000"/>
              </a:lnSpc>
              <a:spcAft>
                <a:spcPts val="800"/>
              </a:spcAft>
            </a:pPr>
            <a:r>
              <a:rPr lang="ru-RU" sz="1800" b="1" dirty="0">
                <a:solidFill>
                  <a:srgbClr val="C00000"/>
                </a:solidFill>
                <a:effectLst/>
                <a:latin typeface="Times New Roman" panose="02020603050405020304" pitchFamily="18" charset="0"/>
                <a:ea typeface="Calibri" panose="020F0502020204030204" pitchFamily="34" charset="0"/>
              </a:rPr>
              <a:t>Песочная терапия в коррекционной работе с детьми.</a:t>
            </a:r>
          </a:p>
        </p:txBody>
      </p:sp>
      <p:pic>
        <p:nvPicPr>
          <p:cNvPr id="5" name="Рисунок 4">
            <a:extLst>
              <a:ext uri="{FF2B5EF4-FFF2-40B4-BE49-F238E27FC236}">
                <a16:creationId xmlns:a16="http://schemas.microsoft.com/office/drawing/2014/main" id="{F17F03E0-DAA2-4406-BE16-E6FC57DC7F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0113" y="792579"/>
            <a:ext cx="4767290" cy="2880319"/>
          </a:xfrm>
          <a:prstGeom prst="rect">
            <a:avLst/>
          </a:prstGeom>
        </p:spPr>
      </p:pic>
      <p:pic>
        <p:nvPicPr>
          <p:cNvPr id="9" name="Рисунок 8">
            <a:extLst>
              <a:ext uri="{FF2B5EF4-FFF2-40B4-BE49-F238E27FC236}">
                <a16:creationId xmlns:a16="http://schemas.microsoft.com/office/drawing/2014/main" id="{4DDD97EE-15B1-4A43-815F-E077B47A75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46115" y="3970751"/>
            <a:ext cx="4470910" cy="2641050"/>
          </a:xfrm>
          <a:prstGeom prst="rect">
            <a:avLst/>
          </a:prstGeom>
        </p:spPr>
      </p:pic>
    </p:spTree>
    <p:extLst>
      <p:ext uri="{BB962C8B-B14F-4D97-AF65-F5344CB8AC3E}">
        <p14:creationId xmlns:p14="http://schemas.microsoft.com/office/powerpoint/2010/main" val="329623303"/>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3215680" y="620688"/>
            <a:ext cx="5040560" cy="1296144"/>
          </a:xfrm>
          <a:prstGeom prst="rect">
            <a:avLst/>
          </a:prstGeom>
          <a:noFill/>
        </p:spPr>
        <p:txBody>
          <a:bodyPr numCol="1">
            <a:prstTxWarp prst="textArchDown">
              <a:avLst/>
            </a:prstTxWarp>
            <a:scene3d>
              <a:camera prst="orthographicFront"/>
              <a:lightRig rig="threePt" dir="t"/>
            </a:scene3d>
            <a:sp3d extrusionH="57150">
              <a:bevelT w="38100" h="38100"/>
            </a:sp3d>
          </a:bodyPr>
          <a:lstStyle/>
          <a:p>
            <a:pPr algn="ctr">
              <a:spcBef>
                <a:spcPct val="0"/>
              </a:spcBef>
              <a:defRPr/>
            </a:pPr>
            <a:endParaRPr lang="ru-RU" sz="5000" b="1" u="sng" dirty="0">
              <a:latin typeface="Batang" pitchFamily="18" charset="-127"/>
              <a:ea typeface="Batang" pitchFamily="18" charset="-127"/>
              <a:cs typeface="+mj-cs"/>
            </a:endParaRPr>
          </a:p>
        </p:txBody>
      </p:sp>
      <p:sp>
        <p:nvSpPr>
          <p:cNvPr id="4" name="Подзаголовок 2"/>
          <p:cNvSpPr txBox="1">
            <a:spLocks/>
          </p:cNvSpPr>
          <p:nvPr/>
        </p:nvSpPr>
        <p:spPr>
          <a:xfrm>
            <a:off x="2423592" y="3284984"/>
            <a:ext cx="6696744" cy="2880320"/>
          </a:xfrm>
          <a:prstGeom prst="rect">
            <a:avLst/>
          </a:prstGeom>
        </p:spPr>
        <p:txBody>
          <a:bodyPr>
            <a:normAutofit/>
          </a:bodyPr>
          <a:lstStyle/>
          <a:p>
            <a:pPr marL="342900" indent="-342900">
              <a:buBlip>
                <a:blip r:embed="rId2"/>
              </a:buBlip>
            </a:pPr>
            <a:endParaRPr lang="ru-RU" sz="2800" b="1" dirty="0">
              <a:solidFill>
                <a:schemeClr val="tx2">
                  <a:lumMod val="50000"/>
                </a:schemeClr>
              </a:solidFill>
              <a:latin typeface="Century" pitchFamily="18" charset="0"/>
            </a:endParaRPr>
          </a:p>
        </p:txBody>
      </p:sp>
      <p:pic>
        <p:nvPicPr>
          <p:cNvPr id="6" name="Рисунок 5"/>
          <p:cNvPicPr>
            <a:picLocks noChangeAspect="1"/>
          </p:cNvPicPr>
          <p:nvPr/>
        </p:nvPicPr>
        <p:blipFill rotWithShape="1">
          <a:blip r:embed="rId3" cstate="print">
            <a:extLst>
              <a:ext uri="{28A0092B-C50C-407E-A947-70E740481C1C}">
                <a14:useLocalDpi xmlns:a14="http://schemas.microsoft.com/office/drawing/2010/main" val="0"/>
              </a:ext>
            </a:extLst>
          </a:blip>
          <a:srcRect l="10627" t="10101" r="5901" b="9050"/>
          <a:stretch/>
        </p:blipFill>
        <p:spPr>
          <a:xfrm>
            <a:off x="1616113" y="404664"/>
            <a:ext cx="3370348" cy="2448272"/>
          </a:xfrm>
          <a:prstGeom prst="rect">
            <a:avLst/>
          </a:prstGeom>
          <a:ln>
            <a:noFill/>
          </a:ln>
          <a:effectLst>
            <a:outerShdw blurRad="292100" dist="139700" dir="2700000" algn="tl" rotWithShape="0">
              <a:srgbClr val="333333">
                <a:alpha val="65000"/>
              </a:srgbClr>
            </a:outerShdw>
          </a:effectLst>
        </p:spPr>
      </p:pic>
      <p:pic>
        <p:nvPicPr>
          <p:cNvPr id="7" name="Рисунок 6"/>
          <p:cNvPicPr>
            <a:picLocks noChangeAspect="1"/>
          </p:cNvPicPr>
          <p:nvPr/>
        </p:nvPicPr>
        <p:blipFill rotWithShape="1">
          <a:blip r:embed="rId4" cstate="print">
            <a:extLst>
              <a:ext uri="{28A0092B-C50C-407E-A947-70E740481C1C}">
                <a14:useLocalDpi xmlns:a14="http://schemas.microsoft.com/office/drawing/2010/main" val="0"/>
              </a:ext>
            </a:extLst>
          </a:blip>
          <a:srcRect l="15350" t="11150" r="6688" b="13250"/>
          <a:stretch/>
        </p:blipFill>
        <p:spPr>
          <a:xfrm>
            <a:off x="6533774" y="1193662"/>
            <a:ext cx="3305467" cy="2223192"/>
          </a:xfrm>
          <a:prstGeom prst="rect">
            <a:avLst/>
          </a:prstGeom>
          <a:ln>
            <a:noFill/>
          </a:ln>
          <a:effectLst>
            <a:outerShdw blurRad="292100" dist="139700" dir="2700000" algn="tl" rotWithShape="0">
              <a:srgbClr val="333333">
                <a:alpha val="65000"/>
              </a:srgbClr>
            </a:outerShdw>
          </a:effectLst>
        </p:spPr>
      </p:pic>
      <p:pic>
        <p:nvPicPr>
          <p:cNvPr id="8" name="Рисунок 7"/>
          <p:cNvPicPr>
            <a:picLocks noChangeAspect="1"/>
          </p:cNvPicPr>
          <p:nvPr/>
        </p:nvPicPr>
        <p:blipFill rotWithShape="1">
          <a:blip r:embed="rId5" cstate="print">
            <a:extLst>
              <a:ext uri="{28A0092B-C50C-407E-A947-70E740481C1C}">
                <a14:useLocalDpi xmlns:a14="http://schemas.microsoft.com/office/drawing/2010/main" val="0"/>
              </a:ext>
            </a:extLst>
          </a:blip>
          <a:srcRect l="5901" t="8000" r="20075" b="2751"/>
          <a:stretch/>
        </p:blipFill>
        <p:spPr>
          <a:xfrm>
            <a:off x="5981956" y="4113328"/>
            <a:ext cx="3138381" cy="2556032"/>
          </a:xfrm>
          <a:prstGeom prst="rect">
            <a:avLst/>
          </a:prstGeom>
          <a:ln>
            <a:noFill/>
          </a:ln>
          <a:effectLst>
            <a:outerShdw blurRad="292100" dist="139700" dir="2700000" algn="tl" rotWithShape="0">
              <a:srgbClr val="333333">
                <a:alpha val="65000"/>
              </a:srgbClr>
            </a:outerShdw>
          </a:effectLst>
        </p:spPr>
      </p:pic>
      <p:pic>
        <p:nvPicPr>
          <p:cNvPr id="9" name="Рисунок 8"/>
          <p:cNvPicPr>
            <a:picLocks noChangeAspect="1"/>
          </p:cNvPicPr>
          <p:nvPr/>
        </p:nvPicPr>
        <p:blipFill rotWithShape="1">
          <a:blip r:embed="rId6" cstate="print">
            <a:extLst>
              <a:ext uri="{28A0092B-C50C-407E-A947-70E740481C1C}">
                <a14:useLocalDpi xmlns:a14="http://schemas.microsoft.com/office/drawing/2010/main" val="0"/>
              </a:ext>
            </a:extLst>
          </a:blip>
          <a:srcRect l="13775" t="12201" r="22438" b="650"/>
          <a:stretch/>
        </p:blipFill>
        <p:spPr>
          <a:xfrm>
            <a:off x="1704689" y="3272501"/>
            <a:ext cx="3021983" cy="3096600"/>
          </a:xfrm>
          <a:prstGeom prst="rect">
            <a:avLst/>
          </a:prstGeom>
          <a:ln>
            <a:noFill/>
          </a:ln>
          <a:effectLst>
            <a:outerShdw blurRad="292100" dist="139700" dir="2700000" algn="tl" rotWithShape="0">
              <a:srgbClr val="333333">
                <a:alpha val="65000"/>
              </a:srgbClr>
            </a:outerShdw>
          </a:effectLst>
        </p:spPr>
      </p:pic>
      <p:sp>
        <p:nvSpPr>
          <p:cNvPr id="19" name="Стрелка: вправо 18">
            <a:extLst>
              <a:ext uri="{FF2B5EF4-FFF2-40B4-BE49-F238E27FC236}">
                <a16:creationId xmlns:a16="http://schemas.microsoft.com/office/drawing/2014/main" id="{9F7EB7D5-956C-4626-9BB9-A7FF22E2C1E8}"/>
              </a:ext>
            </a:extLst>
          </p:cNvPr>
          <p:cNvSpPr/>
          <p:nvPr/>
        </p:nvSpPr>
        <p:spPr>
          <a:xfrm rot="568796">
            <a:off x="5347273" y="1742018"/>
            <a:ext cx="648072" cy="2880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isometricRightUp"/>
              <a:lightRig rig="threePt" dir="t"/>
            </a:scene3d>
          </a:bodyPr>
          <a:lstStyle/>
          <a:p>
            <a:pPr algn="ctr"/>
            <a:endParaRPr lang="ru-RU">
              <a:effectLst>
                <a:glow rad="101600">
                  <a:schemeClr val="accent4">
                    <a:satMod val="175000"/>
                    <a:alpha val="40000"/>
                  </a:schemeClr>
                </a:glow>
              </a:effectLst>
            </a:endParaRPr>
          </a:p>
        </p:txBody>
      </p:sp>
      <p:sp>
        <p:nvSpPr>
          <p:cNvPr id="20" name="Стрелка: вправо 19">
            <a:extLst>
              <a:ext uri="{FF2B5EF4-FFF2-40B4-BE49-F238E27FC236}">
                <a16:creationId xmlns:a16="http://schemas.microsoft.com/office/drawing/2014/main" id="{D8FDEEEC-5B8E-4E8E-A405-FC941487DFFD}"/>
              </a:ext>
            </a:extLst>
          </p:cNvPr>
          <p:cNvSpPr/>
          <p:nvPr/>
        </p:nvSpPr>
        <p:spPr>
          <a:xfrm rot="8031057">
            <a:off x="8334149" y="3616220"/>
            <a:ext cx="660497" cy="29774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isometricRightUp"/>
              <a:lightRig rig="threePt" dir="t"/>
            </a:scene3d>
          </a:bodyPr>
          <a:lstStyle/>
          <a:p>
            <a:pPr algn="ctr"/>
            <a:endParaRPr lang="ru-RU">
              <a:effectLst>
                <a:glow rad="101600">
                  <a:schemeClr val="accent4">
                    <a:satMod val="175000"/>
                    <a:alpha val="40000"/>
                  </a:schemeClr>
                </a:glow>
              </a:effectLst>
            </a:endParaRPr>
          </a:p>
        </p:txBody>
      </p:sp>
      <p:sp>
        <p:nvSpPr>
          <p:cNvPr id="21" name="Стрелка: вправо 20">
            <a:extLst>
              <a:ext uri="{FF2B5EF4-FFF2-40B4-BE49-F238E27FC236}">
                <a16:creationId xmlns:a16="http://schemas.microsoft.com/office/drawing/2014/main" id="{866C2F17-1D37-4075-80A7-1C45D4992FBE}"/>
              </a:ext>
            </a:extLst>
          </p:cNvPr>
          <p:cNvSpPr/>
          <p:nvPr/>
        </p:nvSpPr>
        <p:spPr>
          <a:xfrm rot="8391419">
            <a:off x="4925544" y="4952551"/>
            <a:ext cx="740087" cy="28803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scene3d>
              <a:camera prst="isometricRightUp"/>
              <a:lightRig rig="threePt" dir="t"/>
            </a:scene3d>
          </a:bodyPr>
          <a:lstStyle/>
          <a:p>
            <a:pPr algn="ctr"/>
            <a:endParaRPr lang="ru-RU">
              <a:effectLst>
                <a:glow rad="101600">
                  <a:schemeClr val="accent4">
                    <a:satMod val="175000"/>
                    <a:alpha val="40000"/>
                  </a:schemeClr>
                </a:glow>
              </a:effectLst>
            </a:endParaRPr>
          </a:p>
        </p:txBody>
      </p:sp>
      <p:sp>
        <p:nvSpPr>
          <p:cNvPr id="23" name="TextBox 22">
            <a:extLst>
              <a:ext uri="{FF2B5EF4-FFF2-40B4-BE49-F238E27FC236}">
                <a16:creationId xmlns:a16="http://schemas.microsoft.com/office/drawing/2014/main" id="{57814A05-9C75-488F-BAE3-6095A2AB12D3}"/>
              </a:ext>
            </a:extLst>
          </p:cNvPr>
          <p:cNvSpPr txBox="1"/>
          <p:nvPr/>
        </p:nvSpPr>
        <p:spPr>
          <a:xfrm>
            <a:off x="5087890" y="178397"/>
            <a:ext cx="4248471" cy="830997"/>
          </a:xfrm>
          <a:prstGeom prst="rect">
            <a:avLst/>
          </a:prstGeom>
          <a:noFill/>
        </p:spPr>
        <p:txBody>
          <a:bodyPr wrap="square">
            <a:spAutoFit/>
          </a:bodyPr>
          <a:lstStyle/>
          <a:p>
            <a:pPr algn="ctr"/>
            <a:r>
              <a:rPr lang="ru-RU" sz="1600" b="1" dirty="0">
                <a:solidFill>
                  <a:srgbClr val="FF0000"/>
                </a:solidFill>
                <a:latin typeface="Times New Roman" panose="02020603050405020304" pitchFamily="18" charset="0"/>
              </a:rPr>
              <a:t>ИСПОЛЬЗОВАНИЕ АРТ-ТЕРАПИИ В ЛОГОПЕДИЧЕСКОЙ РАБОТЕ</a:t>
            </a:r>
            <a:br>
              <a:rPr lang="ru-RU" sz="1600" b="1" dirty="0">
                <a:solidFill>
                  <a:srgbClr val="FF0000"/>
                </a:solidFill>
              </a:rPr>
            </a:br>
            <a:r>
              <a:rPr lang="ru-RU" sz="1600" b="1" dirty="0">
                <a:solidFill>
                  <a:srgbClr val="FF0000"/>
                </a:solidFill>
                <a:latin typeface="Times New Roman" panose="02020603050405020304" pitchFamily="18" charset="0"/>
              </a:rPr>
              <a:t>С ДЕТЬМИ С ОВЗ</a:t>
            </a:r>
            <a:endParaRPr lang="ru-RU" sz="1600" b="1" dirty="0">
              <a:solidFill>
                <a:srgbClr val="FF0000"/>
              </a:solidFill>
            </a:endParaRPr>
          </a:p>
        </p:txBody>
      </p:sp>
    </p:spTree>
    <p:extLst>
      <p:ext uri="{BB962C8B-B14F-4D97-AF65-F5344CB8AC3E}">
        <p14:creationId xmlns:p14="http://schemas.microsoft.com/office/powerpoint/2010/main" val="711224629"/>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5760" y="219456"/>
            <a:ext cx="9564624" cy="740664"/>
          </a:xfrm>
        </p:spPr>
        <p:txBody>
          <a:bodyPr>
            <a:normAutofit fontScale="90000"/>
          </a:bodyPr>
          <a:lstStyle/>
          <a:p>
            <a:r>
              <a:rPr lang="ru-RU" b="1" dirty="0">
                <a:solidFill>
                  <a:srgbClr val="FF0000"/>
                </a:solidFill>
                <a:effectLst>
                  <a:outerShdw blurRad="38100" dist="38100" dir="2700000" algn="tl">
                    <a:srgbClr val="000000">
                      <a:alpha val="43137"/>
                    </a:srgbClr>
                  </a:outerShdw>
                </a:effectLst>
              </a:rPr>
              <a:t>Развитие связной речи и речевого общения </a:t>
            </a:r>
          </a:p>
        </p:txBody>
      </p:sp>
      <p:sp>
        <p:nvSpPr>
          <p:cNvPr id="3" name="Текст 2"/>
          <p:cNvSpPr>
            <a:spLocks noGrp="1"/>
          </p:cNvSpPr>
          <p:nvPr>
            <p:ph type="body" idx="1"/>
          </p:nvPr>
        </p:nvSpPr>
        <p:spPr>
          <a:xfrm>
            <a:off x="675745" y="868681"/>
            <a:ext cx="4185623" cy="1737360"/>
          </a:xfrm>
        </p:spPr>
        <p:txBody>
          <a:bodyPr/>
          <a:lstStyle/>
          <a:p>
            <a:endParaRPr lang="ru-RU" dirty="0"/>
          </a:p>
          <a:p>
            <a:endParaRPr lang="ru-RU" dirty="0"/>
          </a:p>
          <a:p>
            <a:endParaRPr lang="ru-RU" dirty="0"/>
          </a:p>
          <a:p>
            <a:endParaRPr lang="ru-RU" dirty="0"/>
          </a:p>
          <a:p>
            <a:endParaRPr lang="ru-RU" dirty="0"/>
          </a:p>
          <a:p>
            <a:endParaRPr lang="ru-RU" dirty="0"/>
          </a:p>
          <a:p>
            <a:endParaRPr lang="ru-RU" dirty="0"/>
          </a:p>
          <a:p>
            <a:r>
              <a:rPr lang="ru-RU" sz="1600" dirty="0">
                <a:latin typeface="Times New Roman" panose="02020603050405020304" pitchFamily="18" charset="0"/>
                <a:cs typeface="Times New Roman" panose="02020603050405020304" pitchFamily="18" charset="0"/>
              </a:rPr>
              <a:t>В работе используется:</a:t>
            </a:r>
          </a:p>
          <a:p>
            <a:r>
              <a:rPr lang="ru-RU" dirty="0">
                <a:latin typeface="Times New Roman" panose="02020603050405020304" pitchFamily="18" charset="0"/>
                <a:cs typeface="Times New Roman" panose="02020603050405020304" pitchFamily="18" charset="0"/>
              </a:rPr>
              <a:t> - Конструктор фраз</a:t>
            </a:r>
          </a:p>
          <a:p>
            <a:r>
              <a:rPr lang="ru-RU" dirty="0">
                <a:latin typeface="Times New Roman" panose="02020603050405020304" pitchFamily="18" charset="0"/>
                <a:cs typeface="Times New Roman" panose="02020603050405020304" pitchFamily="18" charset="0"/>
              </a:rPr>
              <a:t> - Мнемотехника </a:t>
            </a:r>
          </a:p>
        </p:txBody>
      </p:sp>
      <p:sp>
        <p:nvSpPr>
          <p:cNvPr id="4" name="Объект 3"/>
          <p:cNvSpPr>
            <a:spLocks noGrp="1"/>
          </p:cNvSpPr>
          <p:nvPr>
            <p:ph sz="half" idx="2"/>
          </p:nvPr>
        </p:nvSpPr>
        <p:spPr>
          <a:xfrm>
            <a:off x="593449" y="2737245"/>
            <a:ext cx="4185623" cy="3304117"/>
          </a:xfrm>
        </p:spPr>
        <p:txBody>
          <a:bodyPr/>
          <a:lstStyle/>
          <a:p>
            <a:r>
              <a:rPr lang="ru-RU" dirty="0"/>
              <a:t> </a:t>
            </a:r>
          </a:p>
        </p:txBody>
      </p:sp>
      <p:sp>
        <p:nvSpPr>
          <p:cNvPr id="5" name="Текст 4"/>
          <p:cNvSpPr>
            <a:spLocks noGrp="1"/>
          </p:cNvSpPr>
          <p:nvPr>
            <p:ph type="body" sz="quarter" idx="3"/>
          </p:nvPr>
        </p:nvSpPr>
        <p:spPr>
          <a:xfrm flipH="1">
            <a:off x="12191999" y="1297578"/>
            <a:ext cx="2037807" cy="252548"/>
          </a:xfrm>
        </p:spPr>
        <p:txBody>
          <a:bodyPr/>
          <a:lstStyle/>
          <a:p>
            <a:endParaRPr lang="ru-RU" sz="1400" dirty="0"/>
          </a:p>
        </p:txBody>
      </p:sp>
      <p:sp>
        <p:nvSpPr>
          <p:cNvPr id="6" name="Объект 5"/>
          <p:cNvSpPr>
            <a:spLocks noGrp="1"/>
          </p:cNvSpPr>
          <p:nvPr>
            <p:ph sz="quarter" idx="4"/>
          </p:nvPr>
        </p:nvSpPr>
        <p:spPr>
          <a:xfrm>
            <a:off x="6007608" y="960120"/>
            <a:ext cx="3849624" cy="3655423"/>
          </a:xfrm>
        </p:spPr>
        <p:txBody>
          <a:bodyPr>
            <a:normAutofit/>
          </a:bodyPr>
          <a:lstStyle/>
          <a:p>
            <a:r>
              <a:rPr lang="ru-RU" sz="1600" dirty="0">
                <a:latin typeface="Times New Roman" panose="02020603050405020304" pitchFamily="18" charset="0"/>
                <a:cs typeface="Times New Roman" panose="02020603050405020304" pitchFamily="18" charset="0"/>
              </a:rPr>
              <a:t>Совершенствовать навыки ведения диалога, умения задавать вопросы, отвечать на них полно и кратко.</a:t>
            </a:r>
          </a:p>
          <a:p>
            <a:r>
              <a:rPr lang="ru-RU" sz="1600" dirty="0">
                <a:latin typeface="Times New Roman" panose="02020603050405020304" pitchFamily="18" charset="0"/>
                <a:cs typeface="Times New Roman" panose="02020603050405020304" pitchFamily="18" charset="0"/>
              </a:rPr>
              <a:t>Составлять описательные рассказы и загадки-описания о предметах по заданному плану.</a:t>
            </a:r>
          </a:p>
          <a:p>
            <a:r>
              <a:rPr lang="ru-RU" sz="1600" dirty="0">
                <a:latin typeface="Times New Roman" panose="02020603050405020304" pitchFamily="18" charset="0"/>
                <a:cs typeface="Times New Roman" panose="02020603050405020304" pitchFamily="18" charset="0"/>
              </a:rPr>
              <a:t>Пересказ сказок, рассказов по заданному плану. </a:t>
            </a:r>
          </a:p>
          <a:p>
            <a:r>
              <a:rPr lang="ru-RU" sz="1600" dirty="0">
                <a:latin typeface="Times New Roman" panose="02020603050405020304" pitchFamily="18" charset="0"/>
                <a:cs typeface="Times New Roman" panose="02020603050405020304" pitchFamily="18" charset="0"/>
              </a:rPr>
              <a:t>Составление рассказа по серии сюжетных картинок (по картине) по заданному плану.</a:t>
            </a:r>
          </a:p>
          <a:p>
            <a:endParaRPr lang="ru-RU" sz="1600" dirty="0"/>
          </a:p>
          <a:p>
            <a:pPr marL="0" indent="0">
              <a:buNone/>
            </a:pPr>
            <a:endParaRPr lang="ru-RU" sz="1600" dirty="0"/>
          </a:p>
          <a:p>
            <a:endParaRPr lang="ru-RU" sz="1600" dirty="0"/>
          </a:p>
          <a:p>
            <a:endParaRPr lang="ru-RU" dirty="0"/>
          </a:p>
          <a:p>
            <a:endParaRPr lang="ru-RU" dirty="0"/>
          </a:p>
        </p:txBody>
      </p:sp>
      <p:pic>
        <p:nvPicPr>
          <p:cNvPr id="7" name="Рисунок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3692" y="2730863"/>
            <a:ext cx="2605367" cy="1954025"/>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871" y="4885253"/>
            <a:ext cx="2596188" cy="1874520"/>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32054" y="1212830"/>
            <a:ext cx="2098471" cy="2883682"/>
          </a:xfrm>
          <a:prstGeom prst="rect">
            <a:avLst/>
          </a:prstGeom>
        </p:spPr>
      </p:pic>
      <p:pic>
        <p:nvPicPr>
          <p:cNvPr id="10" name="Рисунок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2054" y="4885253"/>
            <a:ext cx="2094036" cy="1725860"/>
          </a:xfrm>
          <a:prstGeom prst="rect">
            <a:avLst/>
          </a:prstGeom>
        </p:spPr>
      </p:pic>
    </p:spTree>
    <p:extLst>
      <p:ext uri="{BB962C8B-B14F-4D97-AF65-F5344CB8AC3E}">
        <p14:creationId xmlns:p14="http://schemas.microsoft.com/office/powerpoint/2010/main" val="1789790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310896"/>
            <a:ext cx="8596668" cy="1002861"/>
          </a:xfrm>
        </p:spPr>
        <p:txBody>
          <a:bodyPr/>
          <a:lstStyle/>
          <a:p>
            <a:pPr algn="ctr"/>
            <a:r>
              <a:rPr lang="ru-RU" b="1" dirty="0">
                <a:solidFill>
                  <a:srgbClr val="FF0000"/>
                </a:solidFill>
              </a:rPr>
              <a:t>Взаимодействие учителя-логопеда</a:t>
            </a:r>
            <a:endParaRPr lang="ru-RU" dirty="0"/>
          </a:p>
        </p:txBody>
      </p:sp>
      <p:sp>
        <p:nvSpPr>
          <p:cNvPr id="5" name="Текст 4"/>
          <p:cNvSpPr>
            <a:spLocks noGrp="1"/>
          </p:cNvSpPr>
          <p:nvPr>
            <p:ph type="body" idx="1"/>
          </p:nvPr>
        </p:nvSpPr>
        <p:spPr>
          <a:xfrm>
            <a:off x="675745" y="1691641"/>
            <a:ext cx="4185623" cy="539496"/>
          </a:xfrm>
        </p:spPr>
        <p:txBody>
          <a:bodyPr/>
          <a:lstStyle/>
          <a:p>
            <a:pPr algn="ctr"/>
            <a:r>
              <a:rPr lang="ru-RU" sz="2000" b="1" dirty="0">
                <a:solidFill>
                  <a:srgbClr val="FF0000"/>
                </a:solidFill>
              </a:rPr>
              <a:t>с родителями</a:t>
            </a:r>
          </a:p>
        </p:txBody>
      </p:sp>
      <p:sp>
        <p:nvSpPr>
          <p:cNvPr id="3" name="Объект 2"/>
          <p:cNvSpPr>
            <a:spLocks noGrp="1"/>
          </p:cNvSpPr>
          <p:nvPr>
            <p:ph sz="half" idx="2"/>
          </p:nvPr>
        </p:nvSpPr>
        <p:spPr>
          <a:xfrm>
            <a:off x="475489" y="2730868"/>
            <a:ext cx="4385880" cy="4053979"/>
          </a:xfrm>
        </p:spPr>
        <p:txBody>
          <a:bodyPr>
            <a:normAutofit/>
          </a:bodyPr>
          <a:lstStyle/>
          <a:p>
            <a:r>
              <a:rPr lang="ru-RU" sz="2200" dirty="0"/>
              <a:t>Тетради для рекомендаций родителям</a:t>
            </a:r>
          </a:p>
          <a:p>
            <a:r>
              <a:rPr lang="ru-RU" sz="2200" dirty="0"/>
              <a:t>Индивидуальные консультации (с показом приемов работы)</a:t>
            </a:r>
          </a:p>
          <a:p>
            <a:r>
              <a:rPr lang="ru-RU" sz="2200" dirty="0"/>
              <a:t>Информационные стенды</a:t>
            </a:r>
          </a:p>
          <a:p>
            <a:r>
              <a:rPr lang="ru-RU" sz="2200" dirty="0"/>
              <a:t>Сайт ДОУ</a:t>
            </a:r>
          </a:p>
          <a:p>
            <a:r>
              <a:rPr lang="ru-RU" sz="2200" dirty="0"/>
              <a:t>Ведение странички в социальных сетях</a:t>
            </a:r>
          </a:p>
          <a:p>
            <a:endParaRPr lang="ru-RU" dirty="0"/>
          </a:p>
        </p:txBody>
      </p:sp>
      <p:sp>
        <p:nvSpPr>
          <p:cNvPr id="6" name="Текст 5"/>
          <p:cNvSpPr>
            <a:spLocks noGrp="1"/>
          </p:cNvSpPr>
          <p:nvPr>
            <p:ph type="body" sz="quarter" idx="3"/>
          </p:nvPr>
        </p:nvSpPr>
        <p:spPr>
          <a:xfrm>
            <a:off x="4861368" y="1691640"/>
            <a:ext cx="4412633" cy="539497"/>
          </a:xfrm>
        </p:spPr>
        <p:txBody>
          <a:bodyPr/>
          <a:lstStyle/>
          <a:p>
            <a:pPr algn="ctr"/>
            <a:r>
              <a:rPr lang="ru-RU" sz="2000" b="1" dirty="0">
                <a:solidFill>
                  <a:srgbClr val="FF0000"/>
                </a:solidFill>
              </a:rPr>
              <a:t>с воспитателями</a:t>
            </a:r>
          </a:p>
        </p:txBody>
      </p:sp>
      <p:sp>
        <p:nvSpPr>
          <p:cNvPr id="4" name="Объект 3"/>
          <p:cNvSpPr>
            <a:spLocks noGrp="1"/>
          </p:cNvSpPr>
          <p:nvPr>
            <p:ph sz="quarter" idx="4"/>
          </p:nvPr>
        </p:nvSpPr>
        <p:spPr>
          <a:xfrm>
            <a:off x="5242560" y="2917084"/>
            <a:ext cx="4221480" cy="3511147"/>
          </a:xfrm>
        </p:spPr>
        <p:txBody>
          <a:bodyPr>
            <a:normAutofit/>
          </a:bodyPr>
          <a:lstStyle/>
          <a:p>
            <a:r>
              <a:rPr lang="ru-RU" sz="2000" dirty="0"/>
              <a:t>Совместная речевая работа  в режимных моментах</a:t>
            </a:r>
          </a:p>
          <a:p>
            <a:r>
              <a:rPr lang="ru-RU" sz="2000" dirty="0"/>
              <a:t>Помощь в отборе речевого материала для утренников</a:t>
            </a:r>
          </a:p>
          <a:p>
            <a:r>
              <a:rPr lang="ru-RU" sz="2000" dirty="0"/>
              <a:t>Тетради взаимодействия</a:t>
            </a:r>
          </a:p>
          <a:p>
            <a:pPr marL="0" indent="0">
              <a:buNone/>
            </a:pPr>
            <a:endParaRPr lang="ru-RU" dirty="0"/>
          </a:p>
        </p:txBody>
      </p:sp>
      <p:sp>
        <p:nvSpPr>
          <p:cNvPr id="7" name="Стрелка вниз 6"/>
          <p:cNvSpPr/>
          <p:nvPr/>
        </p:nvSpPr>
        <p:spPr>
          <a:xfrm>
            <a:off x="2221992" y="1185532"/>
            <a:ext cx="1024128" cy="670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трелка вниз 7"/>
          <p:cNvSpPr/>
          <p:nvPr/>
        </p:nvSpPr>
        <p:spPr>
          <a:xfrm>
            <a:off x="6555620" y="1182554"/>
            <a:ext cx="1024128" cy="670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8"/>
          <p:cNvPicPr>
            <a:picLocks noChangeAspect="1"/>
          </p:cNvPicPr>
          <p:nvPr/>
        </p:nvPicPr>
        <p:blipFill rotWithShape="1">
          <a:blip r:embed="rId2">
            <a:extLst>
              <a:ext uri="{28A0092B-C50C-407E-A947-70E740481C1C}">
                <a14:useLocalDpi xmlns:a14="http://schemas.microsoft.com/office/drawing/2010/main" val="0"/>
              </a:ext>
            </a:extLst>
          </a:blip>
          <a:srcRect l="23186" t="33008" r="26404"/>
          <a:stretch/>
        </p:blipFill>
        <p:spPr>
          <a:xfrm>
            <a:off x="9760834" y="4467496"/>
            <a:ext cx="2190374" cy="2183169"/>
          </a:xfrm>
          <a:prstGeom prst="rect">
            <a:avLst/>
          </a:prstGeom>
        </p:spPr>
      </p:pic>
    </p:spTree>
    <p:extLst>
      <p:ext uri="{BB962C8B-B14F-4D97-AF65-F5344CB8AC3E}">
        <p14:creationId xmlns:p14="http://schemas.microsoft.com/office/powerpoint/2010/main" val="2587317686"/>
      </p:ext>
    </p:extLst>
  </p:cSld>
  <p:clrMapOvr>
    <a:masterClrMapping/>
  </p:clrMapOvr>
</p:sld>
</file>

<file path=ppt/theme/theme1.xml><?xml version="1.0" encoding="utf-8"?>
<a:theme xmlns:a="http://schemas.openxmlformats.org/drawingml/2006/main" name="Грань">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Грань">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Грань">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486</TotalTime>
  <Words>444</Words>
  <Application>Microsoft Office PowerPoint</Application>
  <PresentationFormat>Широкоэкранный</PresentationFormat>
  <Paragraphs>59</Paragraphs>
  <Slides>9</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9</vt:i4>
      </vt:variant>
    </vt:vector>
  </HeadingPairs>
  <TitlesOfParts>
    <vt:vector size="16" baseType="lpstr">
      <vt:lpstr>Batang</vt:lpstr>
      <vt:lpstr>Arial</vt:lpstr>
      <vt:lpstr>Century</vt:lpstr>
      <vt:lpstr>Times New Roman</vt:lpstr>
      <vt:lpstr>Trebuchet MS</vt:lpstr>
      <vt:lpstr>Wingdings 3</vt:lpstr>
      <vt:lpstr>Грань</vt:lpstr>
      <vt:lpstr> «Практики работы с обучающимися, испытывающими затруднения  в освоении учебной программы» </vt:lpstr>
      <vt:lpstr> ЗПР или задержка психического развития – это замедленный темп психического развития, когда отдельные психические функции (память, внимание, мышление, восприятие, воображение, речь) отстают в своём развитии от принятых психологических норм для данного возраста.  По МКБ-10 – F-83. </vt:lpstr>
      <vt:lpstr>В работе с воспитанником с ЗПР придерживаюсь следующего:   1. Принцип предъявления заданий: от простого к сложному.  2. Систематизация в предъявлении учебного материала.  3. Опора на сохранные анализаторы (зрительные, слуховые, тактильные символы).  4. Сниженный темп занятия.  5. Сопровождение действий проговариванием вслух.  6. Переключение на другой вид деятельности при утомлении, затруднении.  7. При затруднении – подсказка педагога с дальнейшим многократным      повторением.  8. Работа с образцом, примером; действия по подражанию.   9. Система поощрений (различные «похвалюшки» для повышения мотивации). </vt:lpstr>
      <vt:lpstr>Презентация PowerPoint</vt:lpstr>
      <vt:lpstr>Презентация PowerPoint</vt:lpstr>
      <vt:lpstr>Презентация PowerPoint</vt:lpstr>
      <vt:lpstr>Презентация PowerPoint</vt:lpstr>
      <vt:lpstr>Развитие связной речи и речевого общения </vt:lpstr>
      <vt:lpstr>Взаимодействие учителя-логопеда</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«Логопедическая работа с воспитанниками с ОВЗ (ЗПР) в ДОУ»</dc:title>
  <dc:creator>Альбина</dc:creator>
  <cp:lastModifiedBy>rid asd</cp:lastModifiedBy>
  <cp:revision>65</cp:revision>
  <dcterms:created xsi:type="dcterms:W3CDTF">2022-10-26T18:54:25Z</dcterms:created>
  <dcterms:modified xsi:type="dcterms:W3CDTF">2025-08-24T13:57:19Z</dcterms:modified>
</cp:coreProperties>
</file>