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67" r:id="rId13"/>
    <p:sldId id="265" r:id="rId14"/>
    <p:sldId id="268" r:id="rId15"/>
    <p:sldId id="269" r:id="rId16"/>
    <p:sldId id="259" r:id="rId17"/>
    <p:sldId id="277" r:id="rId18"/>
    <p:sldId id="278" r:id="rId19"/>
    <p:sldId id="279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309\Desktop\2025_2026\&#1048;&#1040;&#1042;_2025_%202026\&#1057;&#1090;&#1072;&#1090;&#1080;&#1089;&#1090;&#1080;&#1082;&#1072;%20&#1043;&#1048;&#1040;%20&#1080;%20&#1042;&#1055;&#1056;2025\11%20&#1082;&#1083;&#1072;&#1089;&#1089;\&#1041;&#1080;&#1086;&#1083;&#1086;&#1075;&#1080;&#1103;%20-%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Решаемость заданий по биологии, ОГЭ - 2025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муниципальному образованию)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Pt>
            <c:idx val="21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BDD-46D1-872F-5E201E36EA20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EBDD-46D1-872F-5E201E36EA20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EBDD-46D1-872F-5E201E36EA20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EBDD-46D1-872F-5E201E36EA20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EBDD-46D1-872F-5E201E36EA20}"/>
              </c:ext>
            </c:extLst>
          </c:dPt>
          <c:val>
            <c:numRef>
              <c:f>решаемость!$C$2:$AB$2</c:f>
              <c:numCache>
                <c:formatCode>0.0</c:formatCode>
                <c:ptCount val="26"/>
                <c:pt idx="0">
                  <c:v>48.788927335640139</c:v>
                </c:pt>
                <c:pt idx="1">
                  <c:v>84.083044982698965</c:v>
                </c:pt>
                <c:pt idx="2">
                  <c:v>51.903114186851205</c:v>
                </c:pt>
                <c:pt idx="3">
                  <c:v>75.086505190311414</c:v>
                </c:pt>
                <c:pt idx="4">
                  <c:v>39.100346020761243</c:v>
                </c:pt>
                <c:pt idx="5">
                  <c:v>92.733564013840834</c:v>
                </c:pt>
                <c:pt idx="6">
                  <c:v>28.027681660899656</c:v>
                </c:pt>
                <c:pt idx="7">
                  <c:v>46.366782006920417</c:v>
                </c:pt>
                <c:pt idx="8">
                  <c:v>27.335640138408309</c:v>
                </c:pt>
                <c:pt idx="9">
                  <c:v>33.910034602076124</c:v>
                </c:pt>
                <c:pt idx="10">
                  <c:v>19.377162629757784</c:v>
                </c:pt>
                <c:pt idx="11">
                  <c:v>48.442906574394463</c:v>
                </c:pt>
                <c:pt idx="12">
                  <c:v>22.491349480968857</c:v>
                </c:pt>
                <c:pt idx="13">
                  <c:v>87.543252595155707</c:v>
                </c:pt>
                <c:pt idx="14">
                  <c:v>51.211072664359861</c:v>
                </c:pt>
                <c:pt idx="15">
                  <c:v>36.678200692041521</c:v>
                </c:pt>
                <c:pt idx="16">
                  <c:v>28.373702422145332</c:v>
                </c:pt>
                <c:pt idx="17">
                  <c:v>23.183391003460208</c:v>
                </c:pt>
                <c:pt idx="18">
                  <c:v>55.017301038062286</c:v>
                </c:pt>
                <c:pt idx="19">
                  <c:v>69.550173010380618</c:v>
                </c:pt>
                <c:pt idx="20">
                  <c:v>52.595155709342556</c:v>
                </c:pt>
                <c:pt idx="21">
                  <c:v>20.415224913494807</c:v>
                </c:pt>
                <c:pt idx="22">
                  <c:v>23.183391003460208</c:v>
                </c:pt>
                <c:pt idx="23">
                  <c:v>38.062283737024224</c:v>
                </c:pt>
                <c:pt idx="24">
                  <c:v>39.215686274509807</c:v>
                </c:pt>
                <c:pt idx="25">
                  <c:v>29.757785467128027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DD-46D1-872F-5E201E36E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414096"/>
        <c:axId val="1"/>
      </c:barChart>
      <c:catAx>
        <c:axId val="2894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41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Решаемость</a:t>
            </a:r>
            <a:r>
              <a:rPr lang="ru-RU" sz="2400" b="1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по биологии , ЕГЭ - 2025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муниципальному образованию)       </a:t>
            </a:r>
            <a:r>
              <a:rPr lang="ru-RU" sz="2800" baseline="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0082104722072947"/>
          <c:y val="2.7210884353741496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/>
            </a:solidFill>
            <a:ln w="25400">
              <a:noFill/>
            </a:ln>
          </c:spPr>
          <c:invertIfNegative val="0"/>
          <c:dPt>
            <c:idx val="22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80C-45DF-8DB2-9EC7F833F7FD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580C-45DF-8DB2-9EC7F833F7FD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580C-45DF-8DB2-9EC7F833F7FD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580C-45DF-8DB2-9EC7F833F7FD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580C-45DF-8DB2-9EC7F833F7FD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580C-45DF-8DB2-9EC7F833F7FD}"/>
              </c:ext>
            </c:extLst>
          </c:dPt>
          <c:val>
            <c:numRef>
              <c:f>решаемость!$C$2:$AD$2</c:f>
              <c:numCache>
                <c:formatCode>0.0</c:formatCode>
                <c:ptCount val="28"/>
                <c:pt idx="0">
                  <c:v>84</c:v>
                </c:pt>
                <c:pt idx="1">
                  <c:v>24</c:v>
                </c:pt>
                <c:pt idx="2">
                  <c:v>80</c:v>
                </c:pt>
                <c:pt idx="3">
                  <c:v>60</c:v>
                </c:pt>
                <c:pt idx="4">
                  <c:v>80</c:v>
                </c:pt>
                <c:pt idx="5">
                  <c:v>48</c:v>
                </c:pt>
                <c:pt idx="6">
                  <c:v>20</c:v>
                </c:pt>
                <c:pt idx="7">
                  <c:v>8</c:v>
                </c:pt>
                <c:pt idx="8">
                  <c:v>64</c:v>
                </c:pt>
                <c:pt idx="9">
                  <c:v>28.000000000000004</c:v>
                </c:pt>
                <c:pt idx="10">
                  <c:v>20</c:v>
                </c:pt>
                <c:pt idx="11">
                  <c:v>60</c:v>
                </c:pt>
                <c:pt idx="12">
                  <c:v>92</c:v>
                </c:pt>
                <c:pt idx="13">
                  <c:v>52</c:v>
                </c:pt>
                <c:pt idx="14">
                  <c:v>20</c:v>
                </c:pt>
                <c:pt idx="15">
                  <c:v>12</c:v>
                </c:pt>
                <c:pt idx="16">
                  <c:v>60</c:v>
                </c:pt>
                <c:pt idx="17">
                  <c:v>72</c:v>
                </c:pt>
                <c:pt idx="18">
                  <c:v>56.000000000000007</c:v>
                </c:pt>
                <c:pt idx="19">
                  <c:v>20</c:v>
                </c:pt>
                <c:pt idx="20">
                  <c:v>80</c:v>
                </c:pt>
                <c:pt idx="21">
                  <c:v>34.666666666666671</c:v>
                </c:pt>
                <c:pt idx="22">
                  <c:v>29.333333333333332</c:v>
                </c:pt>
                <c:pt idx="23">
                  <c:v>33.333333333333329</c:v>
                </c:pt>
                <c:pt idx="24">
                  <c:v>18.666666666666668</c:v>
                </c:pt>
                <c:pt idx="25">
                  <c:v>18.666666666666668</c:v>
                </c:pt>
                <c:pt idx="26">
                  <c:v>22.666666666666664</c:v>
                </c:pt>
                <c:pt idx="27">
                  <c:v>34.666666666666671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0C-45DF-8DB2-9EC7F833F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1539615"/>
        <c:axId val="1"/>
      </c:barChart>
      <c:catAx>
        <c:axId val="133153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15396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A53D6-B304-4302-BA3A-18558423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F2FCF-AFDF-40B4-8F6D-A0B0B06B0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57345D-8D15-4E52-AB3F-2D67629F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A949C-FB6A-4539-91EB-FF6504CD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F468B-9DC5-4371-8592-91BBC90A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2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9106F-76CB-44AE-899C-E7A92FF3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0DC19D-5E6A-41EC-A9B3-70EE117B3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464E2-DD95-415A-BDA0-0A87CF63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73E8A-020A-4EE9-B478-E274B278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15AE4-A698-48EC-B499-BC2E3359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A89465-4A2B-416D-B826-61751A6B8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BB69C-E55F-48E9-9367-921A26B1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3C25F-4C07-4D2E-B8AD-31E67ECF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B4B0F-D2AF-4315-A2BF-DF4C4765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88872-53A7-43DE-878A-67593493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489CB-2147-41E9-AAE5-BCE6A097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DAE55-E6A4-4171-B2A3-235F5AD9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BDBE5-D406-4ABA-A5DB-9F79691D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AF201-DE94-4744-A8B7-4F2FE1DF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2773D-AE71-49F0-9E01-E9363D24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2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C2F0E-41C9-434A-B093-1B908F98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D207E-EEDD-4F7F-82C0-1614A2E5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E2DE4-4BA8-4A41-8F39-3F6A531B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F8B32-EB2C-4609-92A4-E6944A76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0522D-B911-4E98-9D66-958CA2B7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8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00DC-B513-4904-942E-71A1C6D6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89C230-A22B-4BAE-8F8F-C4530FBC0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D7DD5B-5D1E-4987-9051-766C70962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F5EAC-4277-4157-92A6-D4046A4F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D54593-65FD-4BA1-9253-41F11210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D810E-C06A-4DAB-800A-5C61F922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6C0A1-FFF3-449E-ADDD-EA63A8D4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CF21B-A407-4FDF-A8F5-3D88B4004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C5CC4B-C5F5-465A-80BE-FDF485D96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0CFD6C-CBC2-438B-AEE9-9F4DC42C1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B94BE5-2AD5-4898-98EE-70E844845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1ADD70-3BC4-4523-9348-6D2727CC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460D38-5A55-49FC-A711-98F6299E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38A497-47C9-489D-A24B-75741D65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4B314-99EF-4D64-B75D-56B8F6D1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17EA62-3898-4284-8A25-6DEDF797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373EF1-DA00-4B20-8C02-8FA76101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C484FB-CEE1-4B1B-A5F3-17526B46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9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9915FF-FD87-4BB0-B889-CFBD34EE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19A401-1B61-45C0-BFB1-69712F09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CC09F-9F92-44AD-9446-2F2331CE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1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19DF4-7C2F-4C2B-8055-097F7B02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A2349-5F82-46FD-A4B3-34CAE7068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8740FD-9620-4549-93FD-90F0488FB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B0C99-3261-4516-A4C2-2354E6A0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32C79B-A0C6-4F59-ABE0-08E6A37D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EA8237-6277-4F92-828D-0ECA5DDC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2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326B9-7582-4701-A8F1-1AEC60A9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7765F9-18EA-48A9-87FA-4313B6DFD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F0C242-9CF5-447F-9884-273778066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541E71-2B18-465F-AFF4-7713C9FE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600B58-5670-4A28-9E0A-5CD8ED87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E69F72-6994-401F-B8F0-6467E9DD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8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9FA51-EE65-4E2E-AB7E-1C630C3D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7A24C-5157-41F1-8D8E-FC5EABAA1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9B06-3153-4D60-8D94-EC2DA209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45FB-B1A7-4CA1-9DAE-DD22B7D06CFB}" type="datetimeFigureOut">
              <a:rPr lang="ru-RU" smtClean="0"/>
              <a:t>28.08.2025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51A31-5796-4E0C-90C8-49D4B3F5E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8482C-FC13-4EF0-A947-55B94C0AC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AC1F-D964-4F83-9E7F-08A6FE35F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2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332B4-4D42-4A04-A150-00E4B2D30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направления работы ММО учителей биологии и экологии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7F4301-B43B-4B42-B2D1-2DA2DE297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ММО учителей биологии и экологии АМО в рамках Единого методического дня Августовской конференции</a:t>
            </a:r>
          </a:p>
          <a:p>
            <a:r>
              <a:rPr lang="ru-RU" dirty="0"/>
              <a:t>27.08.2025</a:t>
            </a:r>
          </a:p>
        </p:txBody>
      </p:sp>
    </p:spTree>
    <p:extLst>
      <p:ext uri="{BB962C8B-B14F-4D97-AF65-F5344CB8AC3E}">
        <p14:creationId xmlns:p14="http://schemas.microsoft.com/office/powerpoint/2010/main" val="97257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E7EC8-FED1-47C4-A292-F7284211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C2687-6D56-4CB7-A9E3-5F20609AE932}"/>
              </a:ext>
            </a:extLst>
          </p:cNvPr>
          <p:cNvSpPr txBox="1"/>
          <p:nvPr/>
        </p:nvSpPr>
        <p:spPr>
          <a:xfrm>
            <a:off x="158495" y="134112"/>
            <a:ext cx="1153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Результаты ВПР по биологии за 2024/2025 учебный год (статистика)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A0CCDFDE-E198-4815-92CA-F0991B67C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50343"/>
              </p:ext>
            </p:extLst>
          </p:nvPr>
        </p:nvGraphicFramePr>
        <p:xfrm>
          <a:off x="158495" y="1211331"/>
          <a:ext cx="11753090" cy="2653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934371400"/>
                    </a:ext>
                  </a:extLst>
                </a:gridCol>
                <a:gridCol w="2231136">
                  <a:extLst>
                    <a:ext uri="{9D8B030D-6E8A-4147-A177-3AD203B41FA5}">
                      <a16:colId xmlns:a16="http://schemas.microsoft.com/office/drawing/2014/main" val="1432255046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2313447780"/>
                    </a:ext>
                  </a:extLst>
                </a:gridCol>
                <a:gridCol w="1987296">
                  <a:extLst>
                    <a:ext uri="{9D8B030D-6E8A-4147-A177-3AD203B41FA5}">
                      <a16:colId xmlns:a16="http://schemas.microsoft.com/office/drawing/2014/main" val="1351103285"/>
                    </a:ext>
                  </a:extLst>
                </a:gridCol>
                <a:gridCol w="2036064">
                  <a:extLst>
                    <a:ext uri="{9D8B030D-6E8A-4147-A177-3AD203B41FA5}">
                      <a16:colId xmlns:a16="http://schemas.microsoft.com/office/drawing/2014/main" val="2971144596"/>
                    </a:ext>
                  </a:extLst>
                </a:gridCol>
                <a:gridCol w="1767842">
                  <a:extLst>
                    <a:ext uri="{9D8B030D-6E8A-4147-A177-3AD203B41FA5}">
                      <a16:colId xmlns:a16="http://schemas.microsoft.com/office/drawing/2014/main" val="2770552654"/>
                    </a:ext>
                  </a:extLst>
                </a:gridCol>
              </a:tblGrid>
              <a:tr h="8235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Класс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Кол-во участников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7942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36,56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5,34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666273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15,36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24,91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1,02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977435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16,46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58,23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20,25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5,06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044252"/>
                  </a:ext>
                </a:extLst>
              </a:tr>
              <a:tr h="4575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11,29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45,16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40,32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3,23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2904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2643D0-65FF-4744-A6EF-E2FBC18E802D}"/>
              </a:ext>
            </a:extLst>
          </p:cNvPr>
          <p:cNvSpPr txBox="1"/>
          <p:nvPr/>
        </p:nvSpPr>
        <p:spPr>
          <a:xfrm>
            <a:off x="646177" y="3864865"/>
            <a:ext cx="11265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Соответствие отметок за работу и по журналу (%)	</a:t>
            </a:r>
            <a:r>
              <a:rPr lang="ru-RU" dirty="0"/>
              <a:t>	</a:t>
            </a:r>
          </a:p>
        </p:txBody>
      </p:sp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id="{A8EB9C94-26FC-490A-8DFF-05C55767D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6659"/>
              </p:ext>
            </p:extLst>
          </p:nvPr>
        </p:nvGraphicFramePr>
        <p:xfrm>
          <a:off x="158493" y="4503669"/>
          <a:ext cx="1175309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8273">
                  <a:extLst>
                    <a:ext uri="{9D8B030D-6E8A-4147-A177-3AD203B41FA5}">
                      <a16:colId xmlns:a16="http://schemas.microsoft.com/office/drawing/2014/main" val="3858462190"/>
                    </a:ext>
                  </a:extLst>
                </a:gridCol>
                <a:gridCol w="2938273">
                  <a:extLst>
                    <a:ext uri="{9D8B030D-6E8A-4147-A177-3AD203B41FA5}">
                      <a16:colId xmlns:a16="http://schemas.microsoft.com/office/drawing/2014/main" val="2509798426"/>
                    </a:ext>
                  </a:extLst>
                </a:gridCol>
                <a:gridCol w="2938273">
                  <a:extLst>
                    <a:ext uri="{9D8B030D-6E8A-4147-A177-3AD203B41FA5}">
                      <a16:colId xmlns:a16="http://schemas.microsoft.com/office/drawing/2014/main" val="1571474877"/>
                    </a:ext>
                  </a:extLst>
                </a:gridCol>
                <a:gridCol w="2938273">
                  <a:extLst>
                    <a:ext uri="{9D8B030D-6E8A-4147-A177-3AD203B41FA5}">
                      <a16:colId xmlns:a16="http://schemas.microsoft.com/office/drawing/2014/main" val="3582056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Понизили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Подтвердили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Повысили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7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27,67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66,01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6,32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3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46,58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51,37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6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31,65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68,35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11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18,33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11,67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2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86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C58DE84-9962-4AA5-8F7D-DF14AB159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15420"/>
              </p:ext>
            </p:extLst>
          </p:nvPr>
        </p:nvGraphicFramePr>
        <p:xfrm>
          <a:off x="699274" y="484508"/>
          <a:ext cx="10883126" cy="4411821"/>
        </p:xfrm>
        <a:graphic>
          <a:graphicData uri="http://schemas.openxmlformats.org/drawingml/2006/table">
            <a:tbl>
              <a:tblPr/>
              <a:tblGrid>
                <a:gridCol w="1176724">
                  <a:extLst>
                    <a:ext uri="{9D8B030D-6E8A-4147-A177-3AD203B41FA5}">
                      <a16:colId xmlns:a16="http://schemas.microsoft.com/office/drawing/2014/main" val="3235656273"/>
                    </a:ext>
                  </a:extLst>
                </a:gridCol>
                <a:gridCol w="1176724">
                  <a:extLst>
                    <a:ext uri="{9D8B030D-6E8A-4147-A177-3AD203B41FA5}">
                      <a16:colId xmlns:a16="http://schemas.microsoft.com/office/drawing/2014/main" val="3407348527"/>
                    </a:ext>
                  </a:extLst>
                </a:gridCol>
                <a:gridCol w="1799694">
                  <a:extLst>
                    <a:ext uri="{9D8B030D-6E8A-4147-A177-3AD203B41FA5}">
                      <a16:colId xmlns:a16="http://schemas.microsoft.com/office/drawing/2014/main" val="4236243576"/>
                    </a:ext>
                  </a:extLst>
                </a:gridCol>
                <a:gridCol w="1072896">
                  <a:extLst>
                    <a:ext uri="{9D8B030D-6E8A-4147-A177-3AD203B41FA5}">
                      <a16:colId xmlns:a16="http://schemas.microsoft.com/office/drawing/2014/main" val="1276120383"/>
                    </a:ext>
                  </a:extLst>
                </a:gridCol>
                <a:gridCol w="1267968">
                  <a:extLst>
                    <a:ext uri="{9D8B030D-6E8A-4147-A177-3AD203B41FA5}">
                      <a16:colId xmlns:a16="http://schemas.microsoft.com/office/drawing/2014/main" val="1939311506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32181323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84084592"/>
                    </a:ext>
                  </a:extLst>
                </a:gridCol>
                <a:gridCol w="1694688">
                  <a:extLst>
                    <a:ext uri="{9D8B030D-6E8A-4147-A177-3AD203B41FA5}">
                      <a16:colId xmlns:a16="http://schemas.microsoft.com/office/drawing/2014/main" val="1042719094"/>
                    </a:ext>
                  </a:extLst>
                </a:gridCol>
              </a:tblGrid>
              <a:tr h="51523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Биология ОГЭ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62102"/>
                  </a:ext>
                </a:extLst>
              </a:tr>
              <a:tr h="1677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№ МОУ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факт          кол-во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кол-во не сдавших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кол-во "3"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кол-во "4"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кол-во "5"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средняя оценка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средний балл</a:t>
                      </a:r>
                    </a:p>
                  </a:txBody>
                  <a:tcPr marL="8028" marR="8028" marT="80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15866"/>
                  </a:ext>
                </a:extLst>
              </a:tr>
              <a:tr h="440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289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21 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(7,3%)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158 (54,7%)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101 (34,9%)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9 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(3,1)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3,33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Liberation Serif" panose="02020603050405020304" pitchFamily="18" charset="0"/>
                        </a:rPr>
                        <a:t>23,44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95182"/>
                  </a:ext>
                </a:extLst>
              </a:tr>
              <a:tr h="440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2024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226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(3,5%)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118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(52,2%)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87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(38,5%)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(5,8%)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3,5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24,9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501608"/>
                  </a:ext>
                </a:extLst>
              </a:tr>
              <a:tr h="4404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2023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236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15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(6,4%)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132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(55,9%)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84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(35,6%)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</a:p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(2,1%)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3,33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23,16</a:t>
                      </a:r>
                    </a:p>
                  </a:txBody>
                  <a:tcPr marL="8028" marR="8028" marT="80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1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83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B586F44-8E78-446C-9665-CBA005EAA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899858"/>
              </p:ext>
            </p:extLst>
          </p:nvPr>
        </p:nvGraphicFramePr>
        <p:xfrm>
          <a:off x="391858" y="291464"/>
          <a:ext cx="11105198" cy="580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50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2276BE-29E9-407D-8BEB-9DF942FD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98652"/>
              </p:ext>
            </p:extLst>
          </p:nvPr>
        </p:nvGraphicFramePr>
        <p:xfrm>
          <a:off x="477266" y="291686"/>
          <a:ext cx="11458702" cy="3907155"/>
        </p:xfrm>
        <a:graphic>
          <a:graphicData uri="http://schemas.openxmlformats.org/drawingml/2006/table">
            <a:tbl>
              <a:tblPr/>
              <a:tblGrid>
                <a:gridCol w="1258445">
                  <a:extLst>
                    <a:ext uri="{9D8B030D-6E8A-4147-A177-3AD203B41FA5}">
                      <a16:colId xmlns:a16="http://schemas.microsoft.com/office/drawing/2014/main" val="3143431857"/>
                    </a:ext>
                  </a:extLst>
                </a:gridCol>
                <a:gridCol w="1134662">
                  <a:extLst>
                    <a:ext uri="{9D8B030D-6E8A-4147-A177-3AD203B41FA5}">
                      <a16:colId xmlns:a16="http://schemas.microsoft.com/office/drawing/2014/main" val="3005908492"/>
                    </a:ext>
                  </a:extLst>
                </a:gridCol>
                <a:gridCol w="1469979">
                  <a:extLst>
                    <a:ext uri="{9D8B030D-6E8A-4147-A177-3AD203B41FA5}">
                      <a16:colId xmlns:a16="http://schemas.microsoft.com/office/drawing/2014/main" val="11222824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224171434"/>
                    </a:ext>
                  </a:extLst>
                </a:gridCol>
                <a:gridCol w="1475232">
                  <a:extLst>
                    <a:ext uri="{9D8B030D-6E8A-4147-A177-3AD203B41FA5}">
                      <a16:colId xmlns:a16="http://schemas.microsoft.com/office/drawing/2014/main" val="472175252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3000803035"/>
                    </a:ext>
                  </a:extLst>
                </a:gridCol>
                <a:gridCol w="1548384">
                  <a:extLst>
                    <a:ext uri="{9D8B030D-6E8A-4147-A177-3AD203B41FA5}">
                      <a16:colId xmlns:a16="http://schemas.microsoft.com/office/drawing/2014/main" val="956640923"/>
                    </a:ext>
                  </a:extLst>
                </a:gridCol>
                <a:gridCol w="1670304">
                  <a:extLst>
                    <a:ext uri="{9D8B030D-6E8A-4147-A177-3AD203B41FA5}">
                      <a16:colId xmlns:a16="http://schemas.microsoft.com/office/drawing/2014/main" val="1802874761"/>
                    </a:ext>
                  </a:extLst>
                </a:gridCol>
              </a:tblGrid>
              <a:tr h="333687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Биология ЕГЭ 05.06.2025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30112"/>
                  </a:ext>
                </a:extLst>
              </a:tr>
              <a:tr h="333687">
                <a:tc gridSpan="8">
                  <a:txBody>
                    <a:bodyPr/>
                    <a:lstStyle/>
                    <a:p>
                      <a:pPr algn="ctr" fontAlgn="t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15619"/>
                  </a:ext>
                </a:extLst>
              </a:tr>
              <a:tr h="269619">
                <a:tc rowSpan="2">
                  <a:txBody>
                    <a:bodyPr/>
                    <a:lstStyle/>
                    <a:p>
                      <a:pPr algn="ctr" fontAlgn="t"/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факт кол-во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Кол-во участников, получивших тестовый балл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средний балл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44080"/>
                  </a:ext>
                </a:extLst>
              </a:tr>
              <a:tr h="269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ниже </a:t>
                      </a:r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min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36 - 38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39 - 60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61 - 80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81 - 100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92860"/>
                  </a:ext>
                </a:extLst>
              </a:tr>
              <a:tr h="333687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490507"/>
                  </a:ext>
                </a:extLst>
              </a:tr>
              <a:tr h="333687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56,08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340691"/>
                  </a:ext>
                </a:extLst>
              </a:tr>
              <a:tr h="333687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52,68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33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0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84F4C4E-8A67-44AB-90A6-474C9026B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341436"/>
              </p:ext>
            </p:extLst>
          </p:nvPr>
        </p:nvGraphicFramePr>
        <p:xfrm>
          <a:off x="256032" y="963168"/>
          <a:ext cx="11472672" cy="521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52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53A2A1-6B18-4870-9BFF-54D614FEAF3C}"/>
              </a:ext>
            </a:extLst>
          </p:cNvPr>
          <p:cNvSpPr txBox="1"/>
          <p:nvPr/>
        </p:nvSpPr>
        <p:spPr>
          <a:xfrm>
            <a:off x="134112" y="190607"/>
            <a:ext cx="11594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«Единое планирование учебных программ по предметам как условие унификации учебного процесса и синхронизация программ с ОГЭ и ЕГЭ».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DE4BD0-4741-4908-97E9-2CFAA5FB5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4" t="17024" r="8769" b="8116"/>
          <a:stretch/>
        </p:blipFill>
        <p:spPr>
          <a:xfrm>
            <a:off x="134112" y="1888870"/>
            <a:ext cx="5388864" cy="4778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ADCA52-9EA3-4317-8EDA-ACFF1D9C6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5" t="10134" r="8897" b="4711"/>
          <a:stretch/>
        </p:blipFill>
        <p:spPr>
          <a:xfrm>
            <a:off x="6254496" y="1676400"/>
            <a:ext cx="4404035" cy="4431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F4BE42-76B9-408B-99D5-DD3ECAF18704}"/>
              </a:ext>
            </a:extLst>
          </p:cNvPr>
          <p:cNvSpPr txBox="1"/>
          <p:nvPr/>
        </p:nvSpPr>
        <p:spPr>
          <a:xfrm>
            <a:off x="6242304" y="6327648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ВПР запланированы в конструкторе.</a:t>
            </a:r>
          </a:p>
        </p:txBody>
      </p:sp>
    </p:spTree>
    <p:extLst>
      <p:ext uri="{BB962C8B-B14F-4D97-AF65-F5344CB8AC3E}">
        <p14:creationId xmlns:p14="http://schemas.microsoft.com/office/powerpoint/2010/main" val="65790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A34F9-6123-4B71-91C7-AE8196247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8" t="16533" r="14728" b="6310"/>
          <a:stretch/>
        </p:blipFill>
        <p:spPr>
          <a:xfrm>
            <a:off x="0" y="0"/>
            <a:ext cx="5230368" cy="5291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4EFE62-A76E-4292-A06F-01CFB51F8901}"/>
              </a:ext>
            </a:extLst>
          </p:cNvPr>
          <p:cNvSpPr txBox="1"/>
          <p:nvPr/>
        </p:nvSpPr>
        <p:spPr>
          <a:xfrm>
            <a:off x="219456" y="5644896"/>
            <a:ext cx="45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Проверяемые предметные умения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74607F-DDB8-44AB-ACFC-94A023C4A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4" t="14756" r="13022" b="5600"/>
          <a:stretch/>
        </p:blipFill>
        <p:spPr>
          <a:xfrm>
            <a:off x="6498336" y="27432"/>
            <a:ext cx="5230368" cy="5462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4C760-5F2B-4414-92F0-E7DD605D70E3}"/>
              </a:ext>
            </a:extLst>
          </p:cNvPr>
          <p:cNvSpPr txBox="1"/>
          <p:nvPr/>
        </p:nvSpPr>
        <p:spPr>
          <a:xfrm>
            <a:off x="6534912" y="5829562"/>
            <a:ext cx="415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Проверяемые элементы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176129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31180E-0D35-440E-BC8D-75DF62F3F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1" t="19021" r="14303" b="4534"/>
          <a:stretch/>
        </p:blipFill>
        <p:spPr>
          <a:xfrm>
            <a:off x="0" y="0"/>
            <a:ext cx="6010656" cy="6067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CFCB82-797D-4E4C-8CFA-5574AA69383F}"/>
              </a:ext>
            </a:extLst>
          </p:cNvPr>
          <p:cNvSpPr txBox="1"/>
          <p:nvPr/>
        </p:nvSpPr>
        <p:spPr>
          <a:xfrm>
            <a:off x="158496" y="6067094"/>
            <a:ext cx="585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Проверяемые предметные  результаты (умения, понимание, владение, сформированность и т.п.)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57E69-CA85-4D9C-92E8-220064F75EE4}"/>
              </a:ext>
            </a:extLst>
          </p:cNvPr>
          <p:cNvSpPr txBox="1"/>
          <p:nvPr/>
        </p:nvSpPr>
        <p:spPr>
          <a:xfrm>
            <a:off x="6473952" y="63440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Проверяемый элемент содержания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039E34-555C-4B92-9B03-ED7D2368C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4" t="14933" r="15013" b="5244"/>
          <a:stretch/>
        </p:blipFill>
        <p:spPr>
          <a:xfrm>
            <a:off x="6632448" y="592886"/>
            <a:ext cx="5059680" cy="54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4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311F1-CCAA-4182-82A5-CDFE0254FD8D}"/>
              </a:ext>
            </a:extLst>
          </p:cNvPr>
          <p:cNvSpPr txBox="1"/>
          <p:nvPr/>
        </p:nvSpPr>
        <p:spPr>
          <a:xfrm>
            <a:off x="231648" y="268224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10-11 класс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C34BB-F34E-4D8F-9D26-F9D22751D613}"/>
              </a:ext>
            </a:extLst>
          </p:cNvPr>
          <p:cNvSpPr txBox="1"/>
          <p:nvPr/>
        </p:nvSpPr>
        <p:spPr>
          <a:xfrm>
            <a:off x="85344" y="852999"/>
            <a:ext cx="12009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базовом уровне проверяемых на ЕГЭ требований к результатам освоения программы и элементам содержания – </a:t>
            </a:r>
            <a:r>
              <a:rPr lang="ru-RU" sz="2400" b="1" dirty="0">
                <a:solidFill>
                  <a:srgbClr val="002060"/>
                </a:solidFill>
              </a:rPr>
              <a:t>НЕТ</a:t>
            </a:r>
          </a:p>
          <a:p>
            <a:r>
              <a:rPr lang="ru-RU" sz="2400" dirty="0"/>
              <a:t>На углубленном уровне </a:t>
            </a:r>
            <a:r>
              <a:rPr lang="ru-RU" sz="2400" b="1" dirty="0"/>
              <a:t>включены</a:t>
            </a:r>
            <a:r>
              <a:rPr lang="ru-RU" sz="2400" dirty="0"/>
              <a:t> проверяемые требования к предметным результатам и проверяемым элементам содержания основной образовательной программы среднего общего образования</a:t>
            </a:r>
          </a:p>
          <a:p>
            <a:r>
              <a:rPr lang="ru-RU" sz="2400" dirty="0"/>
              <a:t>НО, в конструкторе отсутствуют запланированные контрольные работы.</a:t>
            </a:r>
          </a:p>
          <a:p>
            <a:r>
              <a:rPr lang="ru-RU" sz="2400" dirty="0"/>
              <a:t>Более того, в 10 классе нет часов на повторение и обобщение, которые можно использовать для проведения КР. В 11 классе выделено 8 часов на обобщение, которые можно использовать проведения КР.</a:t>
            </a:r>
          </a:p>
          <a:p>
            <a:r>
              <a:rPr lang="ru-RU" sz="2400" dirty="0"/>
              <a:t>На базовом уровне есть ссылки на электронные ресурсы в планировании, на углубленном отсутствуют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E120A-86CD-468A-BAA6-72E4D07C239C}"/>
              </a:ext>
            </a:extLst>
          </p:cNvPr>
          <p:cNvSpPr txBox="1"/>
          <p:nvPr/>
        </p:nvSpPr>
        <p:spPr>
          <a:xfrm>
            <a:off x="1872996" y="4738247"/>
            <a:ext cx="111892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ОДНАКО, ТРАДИЦИОННО ОТСУСТВУЕТ ЗАПОЛНЕННЫЙ УМК.</a:t>
            </a:r>
          </a:p>
          <a:p>
            <a:r>
              <a:rPr lang="ru-RU" sz="2000" dirty="0"/>
              <a:t>ОБЯЗАТЕЛЬНЫЕ УЧЕБНЫЕ МАТЕРИАЛЫ ДЛЯ УЧЕНИКА​‌‌ - </a:t>
            </a:r>
            <a:r>
              <a:rPr lang="ru-RU" sz="2000" b="1" dirty="0"/>
              <a:t>НЕТ</a:t>
            </a:r>
          </a:p>
          <a:p>
            <a:endParaRPr lang="ru-RU" sz="2000" dirty="0"/>
          </a:p>
          <a:p>
            <a:r>
              <a:rPr lang="ru-RU" sz="2000" dirty="0"/>
              <a:t>МЕТОДИЧЕСКИЕ МАТЕРИАЛЫ ДЛЯ УЧИТЕЛЯ - </a:t>
            </a:r>
            <a:r>
              <a:rPr lang="ru-RU" sz="2000" b="1" dirty="0"/>
              <a:t>НЕТ</a:t>
            </a:r>
          </a:p>
          <a:p>
            <a:endParaRPr lang="ru-RU" sz="2000" dirty="0"/>
          </a:p>
          <a:p>
            <a:r>
              <a:rPr lang="ru-RU" sz="2000" dirty="0"/>
              <a:t>ЦИФРОВЫЕ ОБРАЗОВАТЕЛЬНЫЕ РЕСУРСЫ И РЕСУРСЫ СЕТИ ИНТЕРНЕТ - </a:t>
            </a:r>
            <a:r>
              <a:rPr lang="ru-RU" sz="2000" b="1" dirty="0"/>
              <a:t>НЕТ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160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170E14-5BB6-43E0-95C6-39C8ED8DEAD1}"/>
              </a:ext>
            </a:extLst>
          </p:cNvPr>
          <p:cNvSpPr txBox="1"/>
          <p:nvPr/>
        </p:nvSpPr>
        <p:spPr>
          <a:xfrm>
            <a:off x="256032" y="0"/>
            <a:ext cx="118384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Изменения в соответствии с приказом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Минпросвещения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России от 09.10.2024 N 704 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7F1E5-A9E2-48E5-81A2-49997BFD073E}"/>
              </a:ext>
            </a:extLst>
          </p:cNvPr>
          <p:cNvSpPr txBox="1"/>
          <p:nvPr/>
        </p:nvSpPr>
        <p:spPr>
          <a:xfrm>
            <a:off x="256032" y="2677656"/>
            <a:ext cx="113873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/>
              <a:t>1. Длительность контрольной работы, </a:t>
            </a:r>
            <a:r>
              <a:rPr lang="ru-RU" sz="2400" dirty="0"/>
              <a:t>являющейся формой письменной проверки результатов обучения с целью оценки уровня достижения предметных и (или) метапредметных результатов, составляет от одного до двух уроков (не более чем 45 минут каждый).</a:t>
            </a:r>
          </a:p>
          <a:p>
            <a:r>
              <a:rPr lang="ru-RU" sz="2400" b="1" i="1" dirty="0"/>
              <a:t>2. Длительность практической работы, </a:t>
            </a:r>
            <a:r>
              <a:rPr lang="ru-RU" sz="2400" dirty="0"/>
              <a:t>являющейся формой организации учебного процесса, направленной на выработку у обучающихся практических умений, включая лабораторные, интерактивные и иные работы и не являющейся формой контроля, составляет один урок (не более чем 45 минут).</a:t>
            </a:r>
          </a:p>
          <a:p>
            <a:r>
              <a:rPr lang="ru-RU" sz="2400" b="1" i="1" dirty="0"/>
              <a:t>3. Объем учебного времени, затрачиваемого </a:t>
            </a:r>
            <a:r>
              <a:rPr lang="ru-RU" sz="2400" dirty="0"/>
              <a:t>на проведение оценочных процедур, не должен превышать 10% от всего объема учебного времени, отводимого на изучение данного учебного предмета в данном классе в текущем учебном году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720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C0A4AB-32A0-4092-AAAB-040C5CFA4248}"/>
              </a:ext>
            </a:extLst>
          </p:cNvPr>
          <p:cNvSpPr txBox="1"/>
          <p:nvPr/>
        </p:nvSpPr>
        <p:spPr>
          <a:xfrm>
            <a:off x="170688" y="146226"/>
            <a:ext cx="3474720" cy="454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Внесение корректировок в планирование работы ММО учителей биологии и экологии на 2025/2026 учебный год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E9458-32F7-4508-85A7-1788C171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8" t="24889" r="24400" b="7200"/>
          <a:stretch/>
        </p:blipFill>
        <p:spPr>
          <a:xfrm>
            <a:off x="4937760" y="146226"/>
            <a:ext cx="7083552" cy="66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9ED4A2-7D84-4B2A-B8B8-312641504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22" b="6667"/>
          <a:stretch/>
        </p:blipFill>
        <p:spPr>
          <a:xfrm>
            <a:off x="104226" y="337054"/>
            <a:ext cx="11722014" cy="63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9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32FAD-7CAF-42D4-BF39-12D1D9A0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99" r="1503" b="12000"/>
          <a:stretch/>
        </p:blipFill>
        <p:spPr>
          <a:xfrm>
            <a:off x="0" y="109727"/>
            <a:ext cx="11875008" cy="6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1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C8955-D0DD-4F58-979C-EACE765A1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67" r="3067" b="7022"/>
          <a:stretch/>
        </p:blipFill>
        <p:spPr>
          <a:xfrm>
            <a:off x="358902" y="0"/>
            <a:ext cx="11577066" cy="66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F50EE6-1305-4B1D-8D46-71174B4EB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0444" r="791" b="9511"/>
          <a:stretch/>
        </p:blipFill>
        <p:spPr>
          <a:xfrm>
            <a:off x="134112" y="73152"/>
            <a:ext cx="11497056" cy="64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CF319-08C4-4904-B927-32DF0F657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3" r="1503" b="12533"/>
          <a:stretch/>
        </p:blipFill>
        <p:spPr>
          <a:xfrm>
            <a:off x="236982" y="0"/>
            <a:ext cx="11406378" cy="63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E9DAC0-CD35-48BC-A1BB-18506176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90" r="2071" b="10577"/>
          <a:stretch/>
        </p:blipFill>
        <p:spPr>
          <a:xfrm>
            <a:off x="90678" y="0"/>
            <a:ext cx="11759946" cy="65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75E7D9-5C86-429F-8192-341FBA85E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2" r="3209" b="12178"/>
          <a:stretch/>
        </p:blipFill>
        <p:spPr>
          <a:xfrm>
            <a:off x="0" y="-1"/>
            <a:ext cx="11704320" cy="66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9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615</Words>
  <Application>Microsoft Office PowerPoint</Application>
  <PresentationFormat>Широкоэкранный</PresentationFormat>
  <Paragraphs>158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Liberation Serif</vt:lpstr>
      <vt:lpstr>Times New Roman</vt:lpstr>
      <vt:lpstr>Тема Office</vt:lpstr>
      <vt:lpstr>Основные направления работы ММО учителей биологии и экологии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</dc:title>
  <dc:creator>user309</dc:creator>
  <cp:lastModifiedBy>user309</cp:lastModifiedBy>
  <cp:revision>25</cp:revision>
  <dcterms:created xsi:type="dcterms:W3CDTF">2025-08-26T05:02:08Z</dcterms:created>
  <dcterms:modified xsi:type="dcterms:W3CDTF">2025-08-28T08:28:36Z</dcterms:modified>
</cp:coreProperties>
</file>