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5" r:id="rId3"/>
    <p:sldId id="276" r:id="rId4"/>
    <p:sldId id="334" r:id="rId5"/>
    <p:sldId id="335" r:id="rId6"/>
    <p:sldId id="262" r:id="rId7"/>
    <p:sldId id="295" r:id="rId8"/>
    <p:sldId id="316" r:id="rId9"/>
    <p:sldId id="320" r:id="rId10"/>
    <p:sldId id="299" r:id="rId11"/>
    <p:sldId id="322" r:id="rId12"/>
    <p:sldId id="323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1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5713C-E0B0-4271-851A-C494554588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8F6C2-17A4-4C81-A089-93CAAC65F9E7}">
      <dgm:prSet phldrT="[Текст]"/>
      <dgm:spPr/>
      <dgm:t>
        <a:bodyPr/>
        <a:lstStyle/>
        <a:p>
          <a:r>
            <a:rPr lang="ru-RU" dirty="0" smtClean="0"/>
            <a:t>Урок проблемный и развивающий. </a:t>
          </a:r>
          <a:endParaRPr lang="ru-RU" dirty="0"/>
        </a:p>
      </dgm:t>
    </dgm:pt>
    <dgm:pt modelId="{7454510A-30C1-4031-A101-396115B5BC83}" type="parTrans" cxnId="{CFB9A1AF-61B8-4F8B-9F28-D3C699FBDC7D}">
      <dgm:prSet/>
      <dgm:spPr/>
      <dgm:t>
        <a:bodyPr/>
        <a:lstStyle/>
        <a:p>
          <a:endParaRPr lang="ru-RU"/>
        </a:p>
      </dgm:t>
    </dgm:pt>
    <dgm:pt modelId="{3FFF5124-331B-4FD2-A8F3-060E3536FD93}" type="sibTrans" cxnId="{CFB9A1AF-61B8-4F8B-9F28-D3C699FBDC7D}">
      <dgm:prSet/>
      <dgm:spPr/>
      <dgm:t>
        <a:bodyPr/>
        <a:lstStyle/>
        <a:p>
          <a:endParaRPr lang="ru-RU"/>
        </a:p>
      </dgm:t>
    </dgm:pt>
    <dgm:pt modelId="{47C78489-0827-4975-978C-4063FFEAF304}">
      <dgm:prSet phldrT="[Текст]"/>
      <dgm:spPr/>
      <dgm:t>
        <a:bodyPr/>
        <a:lstStyle/>
        <a:p>
          <a:r>
            <a:rPr lang="ru-RU" dirty="0" smtClean="0"/>
            <a:t>Урок, на котором учитываются уровень возможностей учащихся, стремления и настроение.</a:t>
          </a:r>
          <a:endParaRPr lang="ru-RU" dirty="0"/>
        </a:p>
      </dgm:t>
    </dgm:pt>
    <dgm:pt modelId="{BCB868D6-EA9D-4863-AE1A-909289E02202}" type="parTrans" cxnId="{A6CD4F90-0068-4DFD-8E50-113B06279027}">
      <dgm:prSet/>
      <dgm:spPr/>
      <dgm:t>
        <a:bodyPr/>
        <a:lstStyle/>
        <a:p>
          <a:endParaRPr lang="ru-RU"/>
        </a:p>
      </dgm:t>
    </dgm:pt>
    <dgm:pt modelId="{2AFF9BF3-358D-42AC-B0AA-E843889B4D89}" type="sibTrans" cxnId="{A6CD4F90-0068-4DFD-8E50-113B06279027}">
      <dgm:prSet/>
      <dgm:spPr/>
      <dgm:t>
        <a:bodyPr/>
        <a:lstStyle/>
        <a:p>
          <a:endParaRPr lang="ru-RU"/>
        </a:p>
      </dgm:t>
    </dgm:pt>
    <dgm:pt modelId="{D8340A98-14F9-48A2-9074-FD97654BD844}">
      <dgm:prSet phldrT="[Текст]"/>
      <dgm:spPr/>
      <dgm:t>
        <a:bodyPr/>
        <a:lstStyle/>
        <a:p>
          <a:r>
            <a:rPr lang="ru-RU" dirty="0" smtClean="0"/>
            <a:t>Разнообразный урок</a:t>
          </a:r>
          <a:endParaRPr lang="ru-RU" dirty="0"/>
        </a:p>
      </dgm:t>
    </dgm:pt>
    <dgm:pt modelId="{7AFB32E8-267B-4900-BF51-1A0F719211C8}" type="parTrans" cxnId="{724CDD7A-9E24-4432-986F-B1FD89D85357}">
      <dgm:prSet/>
      <dgm:spPr/>
      <dgm:t>
        <a:bodyPr/>
        <a:lstStyle/>
        <a:p>
          <a:endParaRPr lang="ru-RU"/>
        </a:p>
      </dgm:t>
    </dgm:pt>
    <dgm:pt modelId="{C513F967-2882-489E-B581-66C4D7468BBB}" type="sibTrans" cxnId="{724CDD7A-9E24-4432-986F-B1FD89D85357}">
      <dgm:prSet/>
      <dgm:spPr/>
      <dgm:t>
        <a:bodyPr/>
        <a:lstStyle/>
        <a:p>
          <a:endParaRPr lang="ru-RU"/>
        </a:p>
      </dgm:t>
    </dgm:pt>
    <dgm:pt modelId="{73B5D3FD-4094-458F-BCF2-06FA429B10E2}">
      <dgm:prSet phldrT="[Текст]"/>
      <dgm:spPr/>
      <dgm:t>
        <a:bodyPr/>
        <a:lstStyle/>
        <a:p>
          <a:r>
            <a:rPr lang="ru-RU" dirty="0" smtClean="0"/>
            <a:t>Урок, на котором учитель и ученик свободно общаются, где учащийся чувствует себя уверенно</a:t>
          </a:r>
          <a:endParaRPr lang="ru-RU" dirty="0"/>
        </a:p>
      </dgm:t>
    </dgm:pt>
    <dgm:pt modelId="{B0351F72-00E5-4F95-BCE4-9524118200D5}" type="parTrans" cxnId="{64AEC401-1F29-445F-89FD-2FA5C881DA32}">
      <dgm:prSet/>
      <dgm:spPr/>
      <dgm:t>
        <a:bodyPr/>
        <a:lstStyle/>
        <a:p>
          <a:endParaRPr lang="ru-RU"/>
        </a:p>
      </dgm:t>
    </dgm:pt>
    <dgm:pt modelId="{1F94D5E6-A7B6-4E2F-95D4-9BC9EF5EC4FA}" type="sibTrans" cxnId="{64AEC401-1F29-445F-89FD-2FA5C881DA32}">
      <dgm:prSet/>
      <dgm:spPr/>
      <dgm:t>
        <a:bodyPr/>
        <a:lstStyle/>
        <a:p>
          <a:endParaRPr lang="ru-RU"/>
        </a:p>
      </dgm:t>
    </dgm:pt>
    <dgm:pt modelId="{F44F6A3C-04EA-4769-884C-71EC44A4440C}">
      <dgm:prSet phldrT="[Текст]"/>
      <dgm:spPr/>
      <dgm:t>
        <a:bodyPr/>
        <a:lstStyle/>
        <a:p>
          <a:r>
            <a:rPr lang="ru-RU" dirty="0" smtClean="0"/>
            <a:t>Минимум репродукции и максимум творчества</a:t>
          </a:r>
          <a:endParaRPr lang="ru-RU" dirty="0"/>
        </a:p>
      </dgm:t>
    </dgm:pt>
    <dgm:pt modelId="{A95B2704-D2B9-47AC-8EB5-0DE58DF046E9}" type="parTrans" cxnId="{5FE368EE-7D93-4AA0-BE67-D61D2BF20111}">
      <dgm:prSet/>
      <dgm:spPr/>
      <dgm:t>
        <a:bodyPr/>
        <a:lstStyle/>
        <a:p>
          <a:endParaRPr lang="ru-RU"/>
        </a:p>
      </dgm:t>
    </dgm:pt>
    <dgm:pt modelId="{FC10C6D7-470E-4771-AE18-1D320B7811CA}" type="sibTrans" cxnId="{5FE368EE-7D93-4AA0-BE67-D61D2BF20111}">
      <dgm:prSet/>
      <dgm:spPr/>
      <dgm:t>
        <a:bodyPr/>
        <a:lstStyle/>
        <a:p>
          <a:endParaRPr lang="ru-RU"/>
        </a:p>
      </dgm:t>
    </dgm:pt>
    <dgm:pt modelId="{72EF2FFC-044A-417A-A03E-371CBA9C9D6F}" type="pres">
      <dgm:prSet presAssocID="{B6D5713C-E0B0-4271-851A-C494554588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58706-CBBA-43C9-9CBF-B73B77418339}" type="pres">
      <dgm:prSet presAssocID="{2268F6C2-17A4-4C81-A089-93CAAC65F9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620FA-912E-437F-AAEE-6F141E6D5C80}" type="pres">
      <dgm:prSet presAssocID="{3FFF5124-331B-4FD2-A8F3-060E3536FD93}" presName="sibTrans" presStyleCnt="0"/>
      <dgm:spPr/>
    </dgm:pt>
    <dgm:pt modelId="{A9E37B89-B49B-404A-BC16-CC5D6F126AA8}" type="pres">
      <dgm:prSet presAssocID="{47C78489-0827-4975-978C-4063FFEAF3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22869-F1B4-47BF-B833-01F4CB36787A}" type="pres">
      <dgm:prSet presAssocID="{2AFF9BF3-358D-42AC-B0AA-E843889B4D89}" presName="sibTrans" presStyleCnt="0"/>
      <dgm:spPr/>
    </dgm:pt>
    <dgm:pt modelId="{B99B64CF-6949-45E1-AD4E-4ED99AE7CEA0}" type="pres">
      <dgm:prSet presAssocID="{D8340A98-14F9-48A2-9074-FD97654BD8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9B7CC-0460-4CBC-A6D1-12B2917144C2}" type="pres">
      <dgm:prSet presAssocID="{C513F967-2882-489E-B581-66C4D7468BBB}" presName="sibTrans" presStyleCnt="0"/>
      <dgm:spPr/>
    </dgm:pt>
    <dgm:pt modelId="{411E694D-7FF0-4CD0-9E57-244878DD2D97}" type="pres">
      <dgm:prSet presAssocID="{73B5D3FD-4094-458F-BCF2-06FA429B10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F8B85-7068-493E-8E54-AC2EBF8021F4}" type="pres">
      <dgm:prSet presAssocID="{1F94D5E6-A7B6-4E2F-95D4-9BC9EF5EC4FA}" presName="sibTrans" presStyleCnt="0"/>
      <dgm:spPr/>
    </dgm:pt>
    <dgm:pt modelId="{855DBAD9-5698-454C-A23F-4B3541390236}" type="pres">
      <dgm:prSet presAssocID="{F44F6A3C-04EA-4769-884C-71EC44A444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EE177-A60B-4AB5-8212-03BE475EB69E}" type="presOf" srcId="{2268F6C2-17A4-4C81-A089-93CAAC65F9E7}" destId="{7D158706-CBBA-43C9-9CBF-B73B77418339}" srcOrd="0" destOrd="0" presId="urn:microsoft.com/office/officeart/2005/8/layout/default"/>
    <dgm:cxn modelId="{65CF7888-6CC9-403B-8C2B-CFA4128F59B1}" type="presOf" srcId="{47C78489-0827-4975-978C-4063FFEAF304}" destId="{A9E37B89-B49B-404A-BC16-CC5D6F126AA8}" srcOrd="0" destOrd="0" presId="urn:microsoft.com/office/officeart/2005/8/layout/default"/>
    <dgm:cxn modelId="{5FE368EE-7D93-4AA0-BE67-D61D2BF20111}" srcId="{B6D5713C-E0B0-4271-851A-C49455458892}" destId="{F44F6A3C-04EA-4769-884C-71EC44A4440C}" srcOrd="4" destOrd="0" parTransId="{A95B2704-D2B9-47AC-8EB5-0DE58DF046E9}" sibTransId="{FC10C6D7-470E-4771-AE18-1D320B7811CA}"/>
    <dgm:cxn modelId="{34EF4F92-BD53-425E-8600-E5F0EE15B720}" type="presOf" srcId="{F44F6A3C-04EA-4769-884C-71EC44A4440C}" destId="{855DBAD9-5698-454C-A23F-4B3541390236}" srcOrd="0" destOrd="0" presId="urn:microsoft.com/office/officeart/2005/8/layout/default"/>
    <dgm:cxn modelId="{CFB9A1AF-61B8-4F8B-9F28-D3C699FBDC7D}" srcId="{B6D5713C-E0B0-4271-851A-C49455458892}" destId="{2268F6C2-17A4-4C81-A089-93CAAC65F9E7}" srcOrd="0" destOrd="0" parTransId="{7454510A-30C1-4031-A101-396115B5BC83}" sibTransId="{3FFF5124-331B-4FD2-A8F3-060E3536FD93}"/>
    <dgm:cxn modelId="{724CDD7A-9E24-4432-986F-B1FD89D85357}" srcId="{B6D5713C-E0B0-4271-851A-C49455458892}" destId="{D8340A98-14F9-48A2-9074-FD97654BD844}" srcOrd="2" destOrd="0" parTransId="{7AFB32E8-267B-4900-BF51-1A0F719211C8}" sibTransId="{C513F967-2882-489E-B581-66C4D7468BBB}"/>
    <dgm:cxn modelId="{DB328448-2D56-4400-A027-DF828064CFDA}" type="presOf" srcId="{D8340A98-14F9-48A2-9074-FD97654BD844}" destId="{B99B64CF-6949-45E1-AD4E-4ED99AE7CEA0}" srcOrd="0" destOrd="0" presId="urn:microsoft.com/office/officeart/2005/8/layout/default"/>
    <dgm:cxn modelId="{64AEC401-1F29-445F-89FD-2FA5C881DA32}" srcId="{B6D5713C-E0B0-4271-851A-C49455458892}" destId="{73B5D3FD-4094-458F-BCF2-06FA429B10E2}" srcOrd="3" destOrd="0" parTransId="{B0351F72-00E5-4F95-BCE4-9524118200D5}" sibTransId="{1F94D5E6-A7B6-4E2F-95D4-9BC9EF5EC4FA}"/>
    <dgm:cxn modelId="{4D25CE87-376C-4578-AAD5-DA80CF0C5DF1}" type="presOf" srcId="{73B5D3FD-4094-458F-BCF2-06FA429B10E2}" destId="{411E694D-7FF0-4CD0-9E57-244878DD2D97}" srcOrd="0" destOrd="0" presId="urn:microsoft.com/office/officeart/2005/8/layout/default"/>
    <dgm:cxn modelId="{79A9969A-B9A8-4AD4-BD4B-7BED5A156734}" type="presOf" srcId="{B6D5713C-E0B0-4271-851A-C49455458892}" destId="{72EF2FFC-044A-417A-A03E-371CBA9C9D6F}" srcOrd="0" destOrd="0" presId="urn:microsoft.com/office/officeart/2005/8/layout/default"/>
    <dgm:cxn modelId="{A6CD4F90-0068-4DFD-8E50-113B06279027}" srcId="{B6D5713C-E0B0-4271-851A-C49455458892}" destId="{47C78489-0827-4975-978C-4063FFEAF304}" srcOrd="1" destOrd="0" parTransId="{BCB868D6-EA9D-4863-AE1A-909289E02202}" sibTransId="{2AFF9BF3-358D-42AC-B0AA-E843889B4D89}"/>
    <dgm:cxn modelId="{21BCEED8-4A39-4896-8692-6F016BFCD6DB}" type="presParOf" srcId="{72EF2FFC-044A-417A-A03E-371CBA9C9D6F}" destId="{7D158706-CBBA-43C9-9CBF-B73B77418339}" srcOrd="0" destOrd="0" presId="urn:microsoft.com/office/officeart/2005/8/layout/default"/>
    <dgm:cxn modelId="{F9525911-E113-44E9-94E7-30BAB0DA0929}" type="presParOf" srcId="{72EF2FFC-044A-417A-A03E-371CBA9C9D6F}" destId="{25B620FA-912E-437F-AAEE-6F141E6D5C80}" srcOrd="1" destOrd="0" presId="urn:microsoft.com/office/officeart/2005/8/layout/default"/>
    <dgm:cxn modelId="{58DC9375-535D-47B3-A7A0-D04F7606286F}" type="presParOf" srcId="{72EF2FFC-044A-417A-A03E-371CBA9C9D6F}" destId="{A9E37B89-B49B-404A-BC16-CC5D6F126AA8}" srcOrd="2" destOrd="0" presId="urn:microsoft.com/office/officeart/2005/8/layout/default"/>
    <dgm:cxn modelId="{A60CDF95-7EC4-4486-8DE6-6F932329595A}" type="presParOf" srcId="{72EF2FFC-044A-417A-A03E-371CBA9C9D6F}" destId="{21022869-F1B4-47BF-B833-01F4CB36787A}" srcOrd="3" destOrd="0" presId="urn:microsoft.com/office/officeart/2005/8/layout/default"/>
    <dgm:cxn modelId="{664BEB1A-0F54-4056-90CA-B929092E37AB}" type="presParOf" srcId="{72EF2FFC-044A-417A-A03E-371CBA9C9D6F}" destId="{B99B64CF-6949-45E1-AD4E-4ED99AE7CEA0}" srcOrd="4" destOrd="0" presId="urn:microsoft.com/office/officeart/2005/8/layout/default"/>
    <dgm:cxn modelId="{9A53F40A-5036-4107-81F0-93F82EC22BC1}" type="presParOf" srcId="{72EF2FFC-044A-417A-A03E-371CBA9C9D6F}" destId="{D369B7CC-0460-4CBC-A6D1-12B2917144C2}" srcOrd="5" destOrd="0" presId="urn:microsoft.com/office/officeart/2005/8/layout/default"/>
    <dgm:cxn modelId="{1B62ADB1-B89C-4A6D-B3A9-B0E3E41503BB}" type="presParOf" srcId="{72EF2FFC-044A-417A-A03E-371CBA9C9D6F}" destId="{411E694D-7FF0-4CD0-9E57-244878DD2D97}" srcOrd="6" destOrd="0" presId="urn:microsoft.com/office/officeart/2005/8/layout/default"/>
    <dgm:cxn modelId="{24A24D04-37DE-422D-BB7F-F0CB4D223027}" type="presParOf" srcId="{72EF2FFC-044A-417A-A03E-371CBA9C9D6F}" destId="{555F8B85-7068-493E-8E54-AC2EBF8021F4}" srcOrd="7" destOrd="0" presId="urn:microsoft.com/office/officeart/2005/8/layout/default"/>
    <dgm:cxn modelId="{7A8D0D61-DC08-4E81-A560-69D1B655B768}" type="presParOf" srcId="{72EF2FFC-044A-417A-A03E-371CBA9C9D6F}" destId="{855DBAD9-5698-454C-A23F-4B35413902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E6140-4745-4183-B622-9E49B56F1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BC3F0-2951-47F4-B15F-86EA51AF4E7E}">
      <dgm:prSet phldrT="[Текст]"/>
      <dgm:spPr/>
      <dgm:t>
        <a:bodyPr/>
        <a:lstStyle/>
        <a:p>
          <a:r>
            <a:rPr lang="ru-RU" dirty="0" smtClean="0"/>
            <a:t>Приемы ТРКМ</a:t>
          </a:r>
          <a:endParaRPr lang="ru-RU" dirty="0"/>
        </a:p>
      </dgm:t>
    </dgm:pt>
    <dgm:pt modelId="{F44006C6-089F-402C-BD5C-065072C9CE32}" type="parTrans" cxnId="{54AF2821-3568-4105-91B3-EBB24D3D6288}">
      <dgm:prSet/>
      <dgm:spPr/>
      <dgm:t>
        <a:bodyPr/>
        <a:lstStyle/>
        <a:p>
          <a:endParaRPr lang="ru-RU"/>
        </a:p>
      </dgm:t>
    </dgm:pt>
    <dgm:pt modelId="{DE7AE648-3316-42F9-AFD0-8597B2B07D27}" type="sibTrans" cxnId="{54AF2821-3568-4105-91B3-EBB24D3D6288}">
      <dgm:prSet/>
      <dgm:spPr/>
      <dgm:t>
        <a:bodyPr/>
        <a:lstStyle/>
        <a:p>
          <a:endParaRPr lang="ru-RU"/>
        </a:p>
      </dgm:t>
    </dgm:pt>
    <dgm:pt modelId="{3DE06233-29A1-4CF9-996F-667E48E5A818}">
      <dgm:prSet phldrT="[Текст]"/>
      <dgm:spPr/>
      <dgm:t>
        <a:bodyPr/>
        <a:lstStyle/>
        <a:p>
          <a:r>
            <a:rPr lang="ru-RU" dirty="0" smtClean="0"/>
            <a:t>Листы самоконтроля и самооценки</a:t>
          </a:r>
          <a:endParaRPr lang="ru-RU" dirty="0"/>
        </a:p>
      </dgm:t>
    </dgm:pt>
    <dgm:pt modelId="{D9EEBE7E-CA9D-4621-8042-DFDA12555513}" type="parTrans" cxnId="{B0C3307E-69FC-46C0-A2FF-3E90F1EB750E}">
      <dgm:prSet/>
      <dgm:spPr/>
      <dgm:t>
        <a:bodyPr/>
        <a:lstStyle/>
        <a:p>
          <a:endParaRPr lang="ru-RU"/>
        </a:p>
      </dgm:t>
    </dgm:pt>
    <dgm:pt modelId="{7E6D745E-10E2-432F-AEB6-E8971ED83EB4}" type="sibTrans" cxnId="{B0C3307E-69FC-46C0-A2FF-3E90F1EB750E}">
      <dgm:prSet/>
      <dgm:spPr/>
      <dgm:t>
        <a:bodyPr/>
        <a:lstStyle/>
        <a:p>
          <a:endParaRPr lang="ru-RU"/>
        </a:p>
      </dgm:t>
    </dgm:pt>
    <dgm:pt modelId="{EF4DD59C-B4AA-496A-99B9-236DF2C97749}">
      <dgm:prSet phldrT="[Текст]"/>
      <dgm:spPr/>
      <dgm:t>
        <a:bodyPr/>
        <a:lstStyle/>
        <a:p>
          <a:r>
            <a:rPr lang="ru-RU" dirty="0" smtClean="0"/>
            <a:t>Портфолио</a:t>
          </a:r>
          <a:endParaRPr lang="ru-RU" dirty="0"/>
        </a:p>
      </dgm:t>
    </dgm:pt>
    <dgm:pt modelId="{3DACBC7F-9BE0-4790-91DC-413C67B8EF9A}" type="parTrans" cxnId="{04FFCC9A-EA96-4189-BB7B-89623434911C}">
      <dgm:prSet/>
      <dgm:spPr/>
      <dgm:t>
        <a:bodyPr/>
        <a:lstStyle/>
        <a:p>
          <a:endParaRPr lang="ru-RU"/>
        </a:p>
      </dgm:t>
    </dgm:pt>
    <dgm:pt modelId="{B1F542BE-A226-4F45-A42D-DCB59740A9FD}" type="sibTrans" cxnId="{04FFCC9A-EA96-4189-BB7B-89623434911C}">
      <dgm:prSet/>
      <dgm:spPr/>
      <dgm:t>
        <a:bodyPr/>
        <a:lstStyle/>
        <a:p>
          <a:endParaRPr lang="ru-RU"/>
        </a:p>
      </dgm:t>
    </dgm:pt>
    <dgm:pt modelId="{6FE62B96-BCB5-4B92-831A-2AB849258C39}">
      <dgm:prSet phldrT="[Текст]"/>
      <dgm:spPr/>
      <dgm:t>
        <a:bodyPr/>
        <a:lstStyle/>
        <a:p>
          <a:r>
            <a:rPr lang="ru-RU" dirty="0" smtClean="0"/>
            <a:t>Проблемно диалогическая </a:t>
          </a:r>
          <a:r>
            <a:rPr lang="ru-RU" b="1" dirty="0" smtClean="0"/>
            <a:t>технология</a:t>
          </a:r>
          <a:endParaRPr lang="ru-RU" dirty="0"/>
        </a:p>
      </dgm:t>
    </dgm:pt>
    <dgm:pt modelId="{52D40983-87A7-4D02-8BD7-6AF07145DC51}" type="parTrans" cxnId="{FD33248B-4CB8-4DD4-988C-30285CB549AE}">
      <dgm:prSet/>
      <dgm:spPr/>
      <dgm:t>
        <a:bodyPr/>
        <a:lstStyle/>
        <a:p>
          <a:endParaRPr lang="ru-RU"/>
        </a:p>
      </dgm:t>
    </dgm:pt>
    <dgm:pt modelId="{B3F4EB79-A2FA-4D1C-88FB-F50083BC0C3A}" type="sibTrans" cxnId="{FD33248B-4CB8-4DD4-988C-30285CB549AE}">
      <dgm:prSet/>
      <dgm:spPr/>
      <dgm:t>
        <a:bodyPr/>
        <a:lstStyle/>
        <a:p>
          <a:endParaRPr lang="ru-RU"/>
        </a:p>
      </dgm:t>
    </dgm:pt>
    <dgm:pt modelId="{E6CDAA59-67F0-4412-8669-406A1EB47E55}" type="pres">
      <dgm:prSet presAssocID="{786E6140-4745-4183-B622-9E49B56F19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16A2C-AB0F-4654-969D-B0C104832841}" type="pres">
      <dgm:prSet presAssocID="{993BC3F0-2951-47F4-B15F-86EA51AF4E7E}" presName="node" presStyleLbl="node1" presStyleIdx="0" presStyleCnt="4" custLinFactNeighborX="1352" custLinFactNeighborY="-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7306A-B099-4609-AD24-C3403360DBD6}" type="pres">
      <dgm:prSet presAssocID="{DE7AE648-3316-42F9-AFD0-8597B2B07D27}" presName="sibTrans" presStyleCnt="0"/>
      <dgm:spPr/>
    </dgm:pt>
    <dgm:pt modelId="{BC4D8A58-AC1A-47D0-A097-7F99E05725C4}" type="pres">
      <dgm:prSet presAssocID="{3DE06233-29A1-4CF9-996F-667E48E5A8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5BD62-8AF5-4F77-83FF-924E5C69FD7E}" type="pres">
      <dgm:prSet presAssocID="{7E6D745E-10E2-432F-AEB6-E8971ED83EB4}" presName="sibTrans" presStyleCnt="0"/>
      <dgm:spPr/>
    </dgm:pt>
    <dgm:pt modelId="{E635C83F-BBC9-4447-B8ED-FEC3BE7E97CE}" type="pres">
      <dgm:prSet presAssocID="{EF4DD59C-B4AA-496A-99B9-236DF2C977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2D04A-E085-409D-850B-980F68CE0676}" type="pres">
      <dgm:prSet presAssocID="{B1F542BE-A226-4F45-A42D-DCB59740A9FD}" presName="sibTrans" presStyleCnt="0"/>
      <dgm:spPr/>
    </dgm:pt>
    <dgm:pt modelId="{98F8E175-A23A-42C3-B91E-12B737CB33C2}" type="pres">
      <dgm:prSet presAssocID="{6FE62B96-BCB5-4B92-831A-2AB849258C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3248B-4CB8-4DD4-988C-30285CB549AE}" srcId="{786E6140-4745-4183-B622-9E49B56F19CF}" destId="{6FE62B96-BCB5-4B92-831A-2AB849258C39}" srcOrd="3" destOrd="0" parTransId="{52D40983-87A7-4D02-8BD7-6AF07145DC51}" sibTransId="{B3F4EB79-A2FA-4D1C-88FB-F50083BC0C3A}"/>
    <dgm:cxn modelId="{54AF2821-3568-4105-91B3-EBB24D3D6288}" srcId="{786E6140-4745-4183-B622-9E49B56F19CF}" destId="{993BC3F0-2951-47F4-B15F-86EA51AF4E7E}" srcOrd="0" destOrd="0" parTransId="{F44006C6-089F-402C-BD5C-065072C9CE32}" sibTransId="{DE7AE648-3316-42F9-AFD0-8597B2B07D27}"/>
    <dgm:cxn modelId="{B4D7E006-70BC-4FE6-B598-A8A5CE665C1E}" type="presOf" srcId="{6FE62B96-BCB5-4B92-831A-2AB849258C39}" destId="{98F8E175-A23A-42C3-B91E-12B737CB33C2}" srcOrd="0" destOrd="0" presId="urn:microsoft.com/office/officeart/2005/8/layout/default"/>
    <dgm:cxn modelId="{0819CD29-3416-4573-8D5D-881754E2826C}" type="presOf" srcId="{993BC3F0-2951-47F4-B15F-86EA51AF4E7E}" destId="{0F916A2C-AB0F-4654-969D-B0C104832841}" srcOrd="0" destOrd="0" presId="urn:microsoft.com/office/officeart/2005/8/layout/default"/>
    <dgm:cxn modelId="{DF380DB7-710D-4DFF-90B1-83D21C6841AC}" type="presOf" srcId="{786E6140-4745-4183-B622-9E49B56F19CF}" destId="{E6CDAA59-67F0-4412-8669-406A1EB47E55}" srcOrd="0" destOrd="0" presId="urn:microsoft.com/office/officeart/2005/8/layout/default"/>
    <dgm:cxn modelId="{347C5B95-403C-4B60-8416-29F00A06317E}" type="presOf" srcId="{EF4DD59C-B4AA-496A-99B9-236DF2C97749}" destId="{E635C83F-BBC9-4447-B8ED-FEC3BE7E97CE}" srcOrd="0" destOrd="0" presId="urn:microsoft.com/office/officeart/2005/8/layout/default"/>
    <dgm:cxn modelId="{5C999C50-AE80-40F8-A1E3-69666FC59954}" type="presOf" srcId="{3DE06233-29A1-4CF9-996F-667E48E5A818}" destId="{BC4D8A58-AC1A-47D0-A097-7F99E05725C4}" srcOrd="0" destOrd="0" presId="urn:microsoft.com/office/officeart/2005/8/layout/default"/>
    <dgm:cxn modelId="{B0C3307E-69FC-46C0-A2FF-3E90F1EB750E}" srcId="{786E6140-4745-4183-B622-9E49B56F19CF}" destId="{3DE06233-29A1-4CF9-996F-667E48E5A818}" srcOrd="1" destOrd="0" parTransId="{D9EEBE7E-CA9D-4621-8042-DFDA12555513}" sibTransId="{7E6D745E-10E2-432F-AEB6-E8971ED83EB4}"/>
    <dgm:cxn modelId="{04FFCC9A-EA96-4189-BB7B-89623434911C}" srcId="{786E6140-4745-4183-B622-9E49B56F19CF}" destId="{EF4DD59C-B4AA-496A-99B9-236DF2C97749}" srcOrd="2" destOrd="0" parTransId="{3DACBC7F-9BE0-4790-91DC-413C67B8EF9A}" sibTransId="{B1F542BE-A226-4F45-A42D-DCB59740A9FD}"/>
    <dgm:cxn modelId="{3076E213-3C64-4B10-8692-EA88EB33DB26}" type="presParOf" srcId="{E6CDAA59-67F0-4412-8669-406A1EB47E55}" destId="{0F916A2C-AB0F-4654-969D-B0C104832841}" srcOrd="0" destOrd="0" presId="urn:microsoft.com/office/officeart/2005/8/layout/default"/>
    <dgm:cxn modelId="{0E3F27E2-DEA3-4F9A-A96B-13FEEAD43B17}" type="presParOf" srcId="{E6CDAA59-67F0-4412-8669-406A1EB47E55}" destId="{FCC7306A-B099-4609-AD24-C3403360DBD6}" srcOrd="1" destOrd="0" presId="urn:microsoft.com/office/officeart/2005/8/layout/default"/>
    <dgm:cxn modelId="{7E114A6F-5D15-423D-A5E3-9548FC442D3F}" type="presParOf" srcId="{E6CDAA59-67F0-4412-8669-406A1EB47E55}" destId="{BC4D8A58-AC1A-47D0-A097-7F99E05725C4}" srcOrd="2" destOrd="0" presId="urn:microsoft.com/office/officeart/2005/8/layout/default"/>
    <dgm:cxn modelId="{384A91C5-B12A-46A9-B4A0-D7385FAADD4B}" type="presParOf" srcId="{E6CDAA59-67F0-4412-8669-406A1EB47E55}" destId="{F435BD62-8AF5-4F77-83FF-924E5C69FD7E}" srcOrd="3" destOrd="0" presId="urn:microsoft.com/office/officeart/2005/8/layout/default"/>
    <dgm:cxn modelId="{89A09E0C-C808-49CB-ACBD-F5B321AC01BE}" type="presParOf" srcId="{E6CDAA59-67F0-4412-8669-406A1EB47E55}" destId="{E635C83F-BBC9-4447-B8ED-FEC3BE7E97CE}" srcOrd="4" destOrd="0" presId="urn:microsoft.com/office/officeart/2005/8/layout/default"/>
    <dgm:cxn modelId="{325A1A22-5422-4C83-B62D-69A7CEB0F4ED}" type="presParOf" srcId="{E6CDAA59-67F0-4412-8669-406A1EB47E55}" destId="{4A82D04A-E085-409D-850B-980F68CE0676}" srcOrd="5" destOrd="0" presId="urn:microsoft.com/office/officeart/2005/8/layout/default"/>
    <dgm:cxn modelId="{F49E4A3A-AE94-4A4A-9DCA-D09EB9CE38A5}" type="presParOf" srcId="{E6CDAA59-67F0-4412-8669-406A1EB47E55}" destId="{98F8E175-A23A-42C3-B91E-12B737CB33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C4017-C55D-4433-930A-DBE9AE97CDD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D9048-4578-4BDE-B3E8-43EBF6C0601D}">
      <dgm:prSet phldrT="[Текст]"/>
      <dgm:spPr/>
      <dgm:t>
        <a:bodyPr/>
        <a:lstStyle/>
        <a:p>
          <a:r>
            <a:rPr lang="ru-RU" dirty="0" smtClean="0"/>
            <a:t>драматизация</a:t>
          </a:r>
          <a:endParaRPr lang="ru-RU" dirty="0"/>
        </a:p>
      </dgm:t>
    </dgm:pt>
    <dgm:pt modelId="{497A877B-8E62-459B-ADA3-21541BF982DC}" type="parTrans" cxnId="{A1494AE7-6A55-42C7-BB22-07F17305212B}">
      <dgm:prSet/>
      <dgm:spPr/>
      <dgm:t>
        <a:bodyPr/>
        <a:lstStyle/>
        <a:p>
          <a:endParaRPr lang="ru-RU"/>
        </a:p>
      </dgm:t>
    </dgm:pt>
    <dgm:pt modelId="{E21C30CC-E803-4687-87D7-FA95EC519BAE}" type="sibTrans" cxnId="{A1494AE7-6A55-42C7-BB22-07F17305212B}">
      <dgm:prSet/>
      <dgm:spPr/>
      <dgm:t>
        <a:bodyPr/>
        <a:lstStyle/>
        <a:p>
          <a:endParaRPr lang="ru-RU"/>
        </a:p>
      </dgm:t>
    </dgm:pt>
    <dgm:pt modelId="{021B6BE4-9652-4512-A87F-94B91A596025}">
      <dgm:prSet phldrT="[Текст]"/>
      <dgm:spPr/>
      <dgm:t>
        <a:bodyPr/>
        <a:lstStyle/>
        <a:p>
          <a:r>
            <a:rPr lang="ru-RU" dirty="0" smtClean="0"/>
            <a:t>интервью</a:t>
          </a:r>
          <a:endParaRPr lang="ru-RU" dirty="0"/>
        </a:p>
      </dgm:t>
    </dgm:pt>
    <dgm:pt modelId="{31298123-6A21-4B73-8DC1-F9B24E57ED4D}" type="parTrans" cxnId="{86943053-675C-4264-958B-D55708C03B55}">
      <dgm:prSet/>
      <dgm:spPr/>
      <dgm:t>
        <a:bodyPr/>
        <a:lstStyle/>
        <a:p>
          <a:endParaRPr lang="ru-RU"/>
        </a:p>
      </dgm:t>
    </dgm:pt>
    <dgm:pt modelId="{6E7FC15B-1E3B-466A-B11B-2AA98B23C436}" type="sibTrans" cxnId="{86943053-675C-4264-958B-D55708C03B55}">
      <dgm:prSet/>
      <dgm:spPr/>
      <dgm:t>
        <a:bodyPr/>
        <a:lstStyle/>
        <a:p>
          <a:endParaRPr lang="ru-RU"/>
        </a:p>
      </dgm:t>
    </dgm:pt>
    <dgm:pt modelId="{62BC84AE-92FA-4327-8F1B-846866F4A449}">
      <dgm:prSet phldrT="[Текст]"/>
      <dgm:spPr/>
      <dgm:t>
        <a:bodyPr/>
        <a:lstStyle/>
        <a:p>
          <a:r>
            <a:rPr lang="ru-RU" dirty="0" smtClean="0"/>
            <a:t>письменная творческая работа</a:t>
          </a:r>
          <a:endParaRPr lang="ru-RU" dirty="0"/>
        </a:p>
      </dgm:t>
    </dgm:pt>
    <dgm:pt modelId="{DE75DA03-26B7-4A83-8714-68942F98473E}" type="parTrans" cxnId="{12742D30-3852-4518-990C-5D34F7C304B9}">
      <dgm:prSet/>
      <dgm:spPr/>
      <dgm:t>
        <a:bodyPr/>
        <a:lstStyle/>
        <a:p>
          <a:endParaRPr lang="ru-RU"/>
        </a:p>
      </dgm:t>
    </dgm:pt>
    <dgm:pt modelId="{B2EC586C-C2F7-45A0-931B-F73440168158}" type="sibTrans" cxnId="{12742D30-3852-4518-990C-5D34F7C304B9}">
      <dgm:prSet/>
      <dgm:spPr/>
      <dgm:t>
        <a:bodyPr/>
        <a:lstStyle/>
        <a:p>
          <a:endParaRPr lang="ru-RU"/>
        </a:p>
      </dgm:t>
    </dgm:pt>
    <dgm:pt modelId="{A5245CAF-B983-45FA-AC25-9D0E39101AD5}">
      <dgm:prSet phldrT="[Текст]"/>
      <dgm:spPr/>
      <dgm:t>
        <a:bodyPr/>
        <a:lstStyle/>
        <a:p>
          <a:r>
            <a:rPr lang="ru-RU" dirty="0" smtClean="0"/>
            <a:t>создание галереи образов </a:t>
          </a:r>
          <a:endParaRPr lang="ru-RU" dirty="0"/>
        </a:p>
      </dgm:t>
    </dgm:pt>
    <dgm:pt modelId="{655F817E-11DD-44F7-81FB-A11FD1D21D55}" type="parTrans" cxnId="{8D9CF2D5-1110-407E-9191-0C0003EDA21C}">
      <dgm:prSet/>
      <dgm:spPr/>
      <dgm:t>
        <a:bodyPr/>
        <a:lstStyle/>
        <a:p>
          <a:endParaRPr lang="ru-RU"/>
        </a:p>
      </dgm:t>
    </dgm:pt>
    <dgm:pt modelId="{14730A15-070E-4363-A4DA-124327903D20}" type="sibTrans" cxnId="{8D9CF2D5-1110-407E-9191-0C0003EDA21C}">
      <dgm:prSet/>
      <dgm:spPr/>
      <dgm:t>
        <a:bodyPr/>
        <a:lstStyle/>
        <a:p>
          <a:endParaRPr lang="ru-RU"/>
        </a:p>
      </dgm:t>
    </dgm:pt>
    <dgm:pt modelId="{A253D950-D28D-4E70-968C-41234CAF8FFB}" type="pres">
      <dgm:prSet presAssocID="{2A9C4017-C55D-4433-930A-DBE9AE97CDD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14C09-4CEC-4B55-ADAA-0AEA86EE72EC}" type="pres">
      <dgm:prSet presAssocID="{2A9C4017-C55D-4433-930A-DBE9AE97CDD3}" presName="axisShape" presStyleLbl="bgShp" presStyleIdx="0" presStyleCnt="1"/>
      <dgm:spPr/>
    </dgm:pt>
    <dgm:pt modelId="{C612B9DF-8F31-417E-9F6A-6A1CC20EAF38}" type="pres">
      <dgm:prSet presAssocID="{2A9C4017-C55D-4433-930A-DBE9AE97CDD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86162-5AC5-4FBE-AC66-DEC4AA3922DE}" type="pres">
      <dgm:prSet presAssocID="{2A9C4017-C55D-4433-930A-DBE9AE97CDD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4AD29-0B47-49FD-A856-1F17E7DEE8E7}" type="pres">
      <dgm:prSet presAssocID="{2A9C4017-C55D-4433-930A-DBE9AE97CDD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5D77D-74EE-4BBC-950E-69C76F59229F}" type="pres">
      <dgm:prSet presAssocID="{2A9C4017-C55D-4433-930A-DBE9AE97CDD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B6C47-5592-480A-A38D-853C2A0B5BCB}" type="presOf" srcId="{021B6BE4-9652-4512-A87F-94B91A596025}" destId="{06B86162-5AC5-4FBE-AC66-DEC4AA3922DE}" srcOrd="0" destOrd="0" presId="urn:microsoft.com/office/officeart/2005/8/layout/matrix2"/>
    <dgm:cxn modelId="{1FA6F382-2EA6-4316-948E-EABC4A7C5829}" type="presOf" srcId="{2A9C4017-C55D-4433-930A-DBE9AE97CDD3}" destId="{A253D950-D28D-4E70-968C-41234CAF8FFB}" srcOrd="0" destOrd="0" presId="urn:microsoft.com/office/officeart/2005/8/layout/matrix2"/>
    <dgm:cxn modelId="{72359857-B388-469C-8344-6F84E86823AA}" type="presOf" srcId="{A5245CAF-B983-45FA-AC25-9D0E39101AD5}" destId="{C305D77D-74EE-4BBC-950E-69C76F59229F}" srcOrd="0" destOrd="0" presId="urn:microsoft.com/office/officeart/2005/8/layout/matrix2"/>
    <dgm:cxn modelId="{A1494AE7-6A55-42C7-BB22-07F17305212B}" srcId="{2A9C4017-C55D-4433-930A-DBE9AE97CDD3}" destId="{AADD9048-4578-4BDE-B3E8-43EBF6C0601D}" srcOrd="0" destOrd="0" parTransId="{497A877B-8E62-459B-ADA3-21541BF982DC}" sibTransId="{E21C30CC-E803-4687-87D7-FA95EC519BAE}"/>
    <dgm:cxn modelId="{DDA0F8DC-C155-4B59-A61A-BE3CCCB4A0A7}" type="presOf" srcId="{62BC84AE-92FA-4327-8F1B-846866F4A449}" destId="{98D4AD29-0B47-49FD-A856-1F17E7DEE8E7}" srcOrd="0" destOrd="0" presId="urn:microsoft.com/office/officeart/2005/8/layout/matrix2"/>
    <dgm:cxn modelId="{12742D30-3852-4518-990C-5D34F7C304B9}" srcId="{2A9C4017-C55D-4433-930A-DBE9AE97CDD3}" destId="{62BC84AE-92FA-4327-8F1B-846866F4A449}" srcOrd="2" destOrd="0" parTransId="{DE75DA03-26B7-4A83-8714-68942F98473E}" sibTransId="{B2EC586C-C2F7-45A0-931B-F73440168158}"/>
    <dgm:cxn modelId="{8D9CF2D5-1110-407E-9191-0C0003EDA21C}" srcId="{2A9C4017-C55D-4433-930A-DBE9AE97CDD3}" destId="{A5245CAF-B983-45FA-AC25-9D0E39101AD5}" srcOrd="3" destOrd="0" parTransId="{655F817E-11DD-44F7-81FB-A11FD1D21D55}" sibTransId="{14730A15-070E-4363-A4DA-124327903D20}"/>
    <dgm:cxn modelId="{934D1ACE-1549-4E35-8127-70CD4A4E10B5}" type="presOf" srcId="{AADD9048-4578-4BDE-B3E8-43EBF6C0601D}" destId="{C612B9DF-8F31-417E-9F6A-6A1CC20EAF38}" srcOrd="0" destOrd="0" presId="urn:microsoft.com/office/officeart/2005/8/layout/matrix2"/>
    <dgm:cxn modelId="{86943053-675C-4264-958B-D55708C03B55}" srcId="{2A9C4017-C55D-4433-930A-DBE9AE97CDD3}" destId="{021B6BE4-9652-4512-A87F-94B91A596025}" srcOrd="1" destOrd="0" parTransId="{31298123-6A21-4B73-8DC1-F9B24E57ED4D}" sibTransId="{6E7FC15B-1E3B-466A-B11B-2AA98B23C436}"/>
    <dgm:cxn modelId="{EFF016F8-1C2B-4853-AA89-1746A82EF139}" type="presParOf" srcId="{A253D950-D28D-4E70-968C-41234CAF8FFB}" destId="{CB414C09-4CEC-4B55-ADAA-0AEA86EE72EC}" srcOrd="0" destOrd="0" presId="urn:microsoft.com/office/officeart/2005/8/layout/matrix2"/>
    <dgm:cxn modelId="{C0E3B89D-E1D9-414D-A306-C169FB299777}" type="presParOf" srcId="{A253D950-D28D-4E70-968C-41234CAF8FFB}" destId="{C612B9DF-8F31-417E-9F6A-6A1CC20EAF38}" srcOrd="1" destOrd="0" presId="urn:microsoft.com/office/officeart/2005/8/layout/matrix2"/>
    <dgm:cxn modelId="{6458B1E0-3908-4027-B24D-1A10D2512DE6}" type="presParOf" srcId="{A253D950-D28D-4E70-968C-41234CAF8FFB}" destId="{06B86162-5AC5-4FBE-AC66-DEC4AA3922DE}" srcOrd="2" destOrd="0" presId="urn:microsoft.com/office/officeart/2005/8/layout/matrix2"/>
    <dgm:cxn modelId="{CA3E78AD-A194-497C-91AC-F4132800E05B}" type="presParOf" srcId="{A253D950-D28D-4E70-968C-41234CAF8FFB}" destId="{98D4AD29-0B47-49FD-A856-1F17E7DEE8E7}" srcOrd="3" destOrd="0" presId="urn:microsoft.com/office/officeart/2005/8/layout/matrix2"/>
    <dgm:cxn modelId="{1488BCB4-2ABA-4B8B-BFFB-EA5DAF80432E}" type="presParOf" srcId="{A253D950-D28D-4E70-968C-41234CAF8FFB}" destId="{C305D77D-74EE-4BBC-950E-69C76F5922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25A4-BF3C-4A91-B474-D65A505EA76C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AF68-D4CD-4A4A-B668-B8378E99C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9DC0D-DC83-4A1D-BDBE-EC0AFE98285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4BBE73-0218-4B02-A610-85B2EB53E5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УУД В РАМКАХ УЧЕБНОГО КУРСА ОРКСЭ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5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3" cy="48245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Формирование основ российской гражданской идентичности, чувства гордости за свою Родину, российский народ и историю России.</a:t>
            </a:r>
          </a:p>
          <a:p>
            <a:pPr lvl="0"/>
            <a:r>
              <a:rPr lang="ru-RU" dirty="0"/>
              <a:t>Формирование образа мира как единого и целостного при разнообразии культур, национальностей, религий, воспитание доверия и уважения к истории и культуре всех народов.</a:t>
            </a:r>
          </a:p>
          <a:p>
            <a:pPr lvl="0"/>
            <a:r>
              <a:rPr lang="ru-RU" dirty="0"/>
              <a:t>Развитие самостоятельности и личной ответственности за свои поступки на основе представлений о нравственных нормах, социальной справедливости и свободе.</a:t>
            </a:r>
          </a:p>
          <a:p>
            <a:pPr lvl="0"/>
            <a:r>
              <a:rPr lang="ru-RU" dirty="0"/>
              <a:t>Развитие этических чувств, доброжелательности и эмоционально-нравственной отзывчивости, понимания и сопереживания чувствам других людей.</a:t>
            </a:r>
          </a:p>
          <a:p>
            <a:pPr lvl="0"/>
            <a:r>
              <a:rPr lang="ru-RU" dirty="0"/>
              <a:t>Развитие навыков сотрудничества со взрослыми и сверстниками в различных социальных ситуациях, умений не создавать конфликтов и находить выходы из спорных ситуаций.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118" y="476672"/>
            <a:ext cx="7756263" cy="47667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личностных УУД на уроках ОРКСЭ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3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проблемное обучение, </a:t>
            </a:r>
          </a:p>
          <a:p>
            <a:r>
              <a:rPr lang="ru-RU" sz="3200" dirty="0"/>
              <a:t>проектные методы, </a:t>
            </a:r>
          </a:p>
          <a:p>
            <a:r>
              <a:rPr lang="ru-RU" sz="3200" dirty="0"/>
              <a:t>игровые технологии, </a:t>
            </a:r>
          </a:p>
          <a:p>
            <a:r>
              <a:rPr lang="ru-RU" sz="3200" dirty="0"/>
              <a:t>информационно-коммуникационные технологии, </a:t>
            </a:r>
          </a:p>
          <a:p>
            <a:r>
              <a:rPr lang="ru-RU" sz="3200" dirty="0"/>
              <a:t>дифференцированный подход в обучении.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41127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Методы, формирующие личностные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ууд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95" t="36025" r="23541" b="13844"/>
          <a:stretch/>
        </p:blipFill>
        <p:spPr>
          <a:xfrm>
            <a:off x="1259632" y="2348880"/>
            <a:ext cx="6216689" cy="37300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Прием «Отсроченная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догадка»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0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1" cy="496855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Определение и формирование цели деятельности на уроке с помощью учителя;</a:t>
            </a:r>
          </a:p>
          <a:p>
            <a:pPr lvl="0"/>
            <a:r>
              <a:rPr lang="ru-RU" dirty="0"/>
              <a:t>самостоятельное формулирование темы и цели урока;</a:t>
            </a:r>
          </a:p>
          <a:p>
            <a:pPr lvl="0"/>
            <a:r>
              <a:rPr lang="ru-RU" dirty="0"/>
              <a:t>овладение навыком работы по предложенному учителем или самостоятельно составленному плану;</a:t>
            </a:r>
          </a:p>
          <a:p>
            <a:pPr lvl="0"/>
            <a:r>
              <a:rPr lang="ru-RU" dirty="0"/>
              <a:t>составление плана решения действий на уроке;</a:t>
            </a:r>
          </a:p>
          <a:p>
            <a:pPr lvl="0"/>
            <a:r>
              <a:rPr lang="ru-RU" dirty="0"/>
              <a:t>умение высказывать свое предположение (версию) на основе работы с иллюстрациями и текстами учебного пособия;</a:t>
            </a:r>
          </a:p>
          <a:p>
            <a:pPr lvl="0"/>
            <a:r>
              <a:rPr lang="ru-RU" dirty="0"/>
              <a:t>корректирование своей деятельности;</a:t>
            </a:r>
          </a:p>
          <a:p>
            <a:pPr lvl="0"/>
            <a:r>
              <a:rPr lang="ru-RU" dirty="0"/>
              <a:t>в диалоге с учителем выработка критериев оценки и определение степени успешности своей работы и работы других в соответствии с этими критериями.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912" y="188640"/>
            <a:ext cx="7756263" cy="1054250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Формирование регулятивных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УУД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7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364" y="295810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Средства формирования регулятивных УУД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589240"/>
            <a:ext cx="185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Портфолио</a:t>
            </a:r>
            <a:r>
              <a:rPr lang="ru-RU" dirty="0"/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3079922"/>
              </p:ext>
            </p:extLst>
          </p:nvPr>
        </p:nvGraphicFramePr>
        <p:xfrm>
          <a:off x="237007" y="1484784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23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метод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TASC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1850" t="17198" r="17447" b="16640"/>
          <a:stretch/>
        </p:blipFill>
        <p:spPr bwMode="auto">
          <a:xfrm>
            <a:off x="2583737" y="2247900"/>
            <a:ext cx="3976525" cy="3878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5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421013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умение слышать, слушать и понимать партнера,</a:t>
            </a:r>
          </a:p>
          <a:p>
            <a:pPr lvl="0"/>
            <a:r>
              <a:rPr lang="ru-RU" sz="2800" dirty="0"/>
              <a:t>планировать и согласованно выполнять совместную деятельность,</a:t>
            </a:r>
          </a:p>
          <a:p>
            <a:pPr lvl="0"/>
            <a:r>
              <a:rPr lang="ru-RU" sz="2800" dirty="0"/>
              <a:t>распределять роли,</a:t>
            </a:r>
          </a:p>
          <a:p>
            <a:pPr lvl="0"/>
            <a:r>
              <a:rPr lang="ru-RU" sz="2800" dirty="0"/>
              <a:t>взаимно контролировать действия друг друга,</a:t>
            </a:r>
          </a:p>
          <a:p>
            <a:pPr lvl="0"/>
            <a:r>
              <a:rPr lang="ru-RU" sz="2800" dirty="0"/>
              <a:t>уметь договариваться, вести дискуссию,</a:t>
            </a:r>
          </a:p>
          <a:p>
            <a:pPr lvl="0"/>
            <a:r>
              <a:rPr lang="ru-RU" sz="2800" dirty="0"/>
              <a:t>правильно выражать свои мысли в речи,</a:t>
            </a:r>
          </a:p>
          <a:p>
            <a:pPr lvl="0"/>
            <a:r>
              <a:rPr lang="ru-RU" sz="2800" dirty="0"/>
              <a:t>уважать в общении и сотрудничества партнера и самого себя.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Формирование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коммуникативных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ууд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на уроках ОРКСЭ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783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Технология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сотрудничества</a:t>
            </a: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18567" r="10878" b="7164"/>
          <a:stretch/>
        </p:blipFill>
        <p:spPr bwMode="auto">
          <a:xfrm>
            <a:off x="1043607" y="1981392"/>
            <a:ext cx="7401145" cy="47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4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Средства, формирующие коммуникативные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ууд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Методы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Взаимные вопросы и задания групп.</a:t>
            </a:r>
          </a:p>
          <a:p>
            <a:r>
              <a:rPr lang="ru-RU" dirty="0" err="1"/>
              <a:t>Взаимообъяснение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Исследовательский метод.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Приемы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Мозговой штурм </a:t>
            </a:r>
            <a:endParaRPr lang="ru-RU" dirty="0" smtClean="0"/>
          </a:p>
          <a:p>
            <a:r>
              <a:rPr lang="ru-RU" dirty="0"/>
              <a:t>Игра «Продолжи» </a:t>
            </a:r>
            <a:endParaRPr lang="ru-RU" dirty="0" smtClean="0"/>
          </a:p>
          <a:p>
            <a:r>
              <a:rPr lang="ru-RU" dirty="0"/>
              <a:t>Охота за сокровищами </a:t>
            </a:r>
            <a:endParaRPr lang="ru-RU" dirty="0" smtClean="0"/>
          </a:p>
          <a:p>
            <a:r>
              <a:rPr lang="ru-RU" dirty="0"/>
              <a:t>Снежный ком </a:t>
            </a:r>
            <a:endParaRPr lang="ru-RU" dirty="0" smtClean="0"/>
          </a:p>
          <a:p>
            <a:r>
              <a:rPr lang="ru-RU" dirty="0"/>
              <a:t>Мозаичная группа или </a:t>
            </a:r>
            <a:r>
              <a:rPr lang="ru-RU" dirty="0" err="1"/>
              <a:t>пазлы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58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общеучебные</a:t>
            </a:r>
            <a:r>
              <a:rPr lang="ru-RU" dirty="0"/>
              <a:t> действия, действия постановки и решения проблем, логические действия, обеспечивают способность к познанию окружающего мира: готовность осуществлять направленный поиск, обработку и использование информации.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Формирование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познавательных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ууд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на уроках ОРКСЭ</a:t>
            </a:r>
          </a:p>
        </p:txBody>
      </p:sp>
    </p:spTree>
    <p:extLst>
      <p:ext uri="{BB962C8B-B14F-4D97-AF65-F5344CB8AC3E}">
        <p14:creationId xmlns:p14="http://schemas.microsoft.com/office/powerpoint/2010/main" val="170398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0" y="464399"/>
            <a:ext cx="5255295" cy="29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5800" y="3572416"/>
            <a:ext cx="8062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«Научись сперва добрым нравам, а затем мудрости. Ибо без первой трудно научиться последней»</a:t>
            </a:r>
          </a:p>
          <a:p>
            <a:pPr algn="r"/>
            <a:r>
              <a:rPr lang="ru-RU" sz="4000" dirty="0"/>
              <a:t>Я.А. Коменский </a:t>
            </a:r>
          </a:p>
        </p:txBody>
      </p:sp>
    </p:spTree>
    <p:extLst>
      <p:ext uri="{BB962C8B-B14F-4D97-AF65-F5344CB8AC3E}">
        <p14:creationId xmlns:p14="http://schemas.microsoft.com/office/powerpoint/2010/main" val="328821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820451"/>
              </p:ext>
            </p:extLst>
          </p:nvPr>
        </p:nvGraphicFramePr>
        <p:xfrm>
          <a:off x="0" y="1340768"/>
          <a:ext cx="8964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4112" y="188640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абота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по решению проектных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задач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78105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Ориентирование</a:t>
            </a:r>
            <a:r>
              <a:rPr lang="ru-RU" dirty="0">
                <a:solidFill>
                  <a:schemeClr val="tx1"/>
                </a:solidFill>
              </a:rPr>
              <a:t> в учебном пособии  (на развороте, в оглавлении, в условных обозначениях), в словаре;</a:t>
            </a:r>
          </a:p>
          <a:p>
            <a:r>
              <a:rPr lang="ru-RU" b="1" dirty="0">
                <a:solidFill>
                  <a:schemeClr val="tx1"/>
                </a:solidFill>
              </a:rPr>
              <a:t>нахождение </a:t>
            </a:r>
            <a:r>
              <a:rPr lang="ru-RU" dirty="0">
                <a:solidFill>
                  <a:schemeClr val="tx1"/>
                </a:solidFill>
              </a:rPr>
              <a:t>ответов на вопросы в тексте, в иллюстрациях;</a:t>
            </a:r>
          </a:p>
          <a:p>
            <a:r>
              <a:rPr lang="ru-RU" b="1" dirty="0">
                <a:solidFill>
                  <a:schemeClr val="tx1"/>
                </a:solidFill>
              </a:rPr>
              <a:t>умение делать выводы</a:t>
            </a:r>
            <a:r>
              <a:rPr lang="ru-RU" dirty="0">
                <a:solidFill>
                  <a:schemeClr val="tx1"/>
                </a:solidFill>
              </a:rPr>
              <a:t> в результате совместной работы класса и учителя;</a:t>
            </a:r>
          </a:p>
          <a:p>
            <a:r>
              <a:rPr lang="ru-RU" b="1" dirty="0">
                <a:solidFill>
                  <a:schemeClr val="tx1"/>
                </a:solidFill>
              </a:rPr>
              <a:t>вычитывание</a:t>
            </a:r>
            <a:r>
              <a:rPr lang="ru-RU" dirty="0">
                <a:solidFill>
                  <a:schemeClr val="tx1"/>
                </a:solidFill>
              </a:rPr>
              <a:t> всех видов текстовой информации: </a:t>
            </a:r>
            <a:r>
              <a:rPr lang="ru-RU" dirty="0" err="1">
                <a:solidFill>
                  <a:schemeClr val="tx1"/>
                </a:solidFill>
              </a:rPr>
              <a:t>фактуальной</a:t>
            </a:r>
            <a:r>
              <a:rPr lang="ru-RU" dirty="0">
                <a:solidFill>
                  <a:schemeClr val="tx1"/>
                </a:solidFill>
              </a:rPr>
              <a:t>, подтекстовой, концептуальной (система взглядов, мыслей, чувств автора);</a:t>
            </a:r>
          </a:p>
          <a:p>
            <a:r>
              <a:rPr lang="ru-RU" b="1" dirty="0">
                <a:solidFill>
                  <a:schemeClr val="tx1"/>
                </a:solidFill>
              </a:rPr>
              <a:t>владение </a:t>
            </a:r>
            <a:r>
              <a:rPr lang="ru-RU" dirty="0">
                <a:solidFill>
                  <a:schemeClr val="tx1"/>
                </a:solidFill>
              </a:rPr>
              <a:t>разными видами чтения (изучающее, ознакомительное, просмотровое, поисковое) и их использование;</a:t>
            </a:r>
          </a:p>
          <a:p>
            <a:r>
              <a:rPr lang="ru-RU" b="1" dirty="0">
                <a:solidFill>
                  <a:schemeClr val="tx1"/>
                </a:solidFill>
              </a:rPr>
              <a:t>извлечение</a:t>
            </a:r>
            <a:r>
              <a:rPr lang="ru-RU" dirty="0">
                <a:solidFill>
                  <a:schemeClr val="tx1"/>
                </a:solidFill>
              </a:rPr>
              <a:t> информации, представленной в разных формах (сплошной текст; </a:t>
            </a:r>
            <a:r>
              <a:rPr lang="ru-RU" dirty="0" err="1">
                <a:solidFill>
                  <a:schemeClr val="tx1"/>
                </a:solidFill>
              </a:rPr>
              <a:t>несплошной</a:t>
            </a:r>
            <a:r>
              <a:rPr lang="ru-RU" dirty="0">
                <a:solidFill>
                  <a:schemeClr val="tx1"/>
                </a:solidFill>
              </a:rPr>
              <a:t> текст, иллюстрация, таблица, схема);</a:t>
            </a:r>
          </a:p>
          <a:p>
            <a:r>
              <a:rPr lang="ru-RU" b="1" dirty="0">
                <a:solidFill>
                  <a:schemeClr val="tx1"/>
                </a:solidFill>
              </a:rPr>
              <a:t>переработка и преобразование информации </a:t>
            </a:r>
            <a:r>
              <a:rPr lang="ru-RU" dirty="0">
                <a:solidFill>
                  <a:schemeClr val="tx1"/>
                </a:solidFill>
              </a:rPr>
              <a:t>из одной формы в другую (составление плана, пересказ, иллюстрирование, </a:t>
            </a:r>
            <a:r>
              <a:rPr lang="ru-RU" dirty="0" err="1">
                <a:solidFill>
                  <a:schemeClr val="tx1"/>
                </a:solidFill>
              </a:rPr>
              <a:t>переконструирование</a:t>
            </a:r>
            <a:r>
              <a:rPr lang="ru-RU" dirty="0">
                <a:solidFill>
                  <a:schemeClr val="tx1"/>
                </a:solidFill>
              </a:rPr>
              <a:t>, таблица, схема и др.);</a:t>
            </a:r>
          </a:p>
          <a:p>
            <a:r>
              <a:rPr lang="ru-RU" b="1" dirty="0">
                <a:solidFill>
                  <a:schemeClr val="tx1"/>
                </a:solidFill>
              </a:rPr>
              <a:t>использование </a:t>
            </a:r>
            <a:r>
              <a:rPr lang="ru-RU" dirty="0">
                <a:solidFill>
                  <a:schemeClr val="tx1"/>
                </a:solidFill>
              </a:rPr>
              <a:t>словарей, справочников;</a:t>
            </a:r>
          </a:p>
          <a:p>
            <a:r>
              <a:rPr lang="ru-RU" b="1" dirty="0">
                <a:solidFill>
                  <a:schemeClr val="tx1"/>
                </a:solidFill>
              </a:rPr>
              <a:t>осуществление анализа </a:t>
            </a:r>
            <a:r>
              <a:rPr lang="ru-RU" dirty="0">
                <a:solidFill>
                  <a:schemeClr val="tx1"/>
                </a:solidFill>
              </a:rPr>
              <a:t>объекта с выделением существенных и несущественных признаков;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прогнозирование </a:t>
            </a:r>
            <a:r>
              <a:rPr lang="ru-RU" dirty="0">
                <a:solidFill>
                  <a:schemeClr val="tx1"/>
                </a:solidFill>
              </a:rPr>
              <a:t>содержания урока по его названию и с опорой на предыдущий опыт;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Результат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формирования познавательных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ууд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на уроках ОРКСЭ</a:t>
            </a:r>
          </a:p>
        </p:txBody>
      </p:sp>
    </p:spTree>
    <p:extLst>
      <p:ext uri="{BB962C8B-B14F-4D97-AF65-F5344CB8AC3E}">
        <p14:creationId xmlns:p14="http://schemas.microsoft.com/office/powerpoint/2010/main" val="143056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установление причинно-следственных связей;</a:t>
            </a:r>
          </a:p>
          <a:p>
            <a:r>
              <a:rPr lang="ru-RU" dirty="0"/>
              <a:t>осуществление синтеза (составление целого</a:t>
            </a:r>
          </a:p>
          <a:p>
            <a:r>
              <a:rPr lang="ru-RU" dirty="0"/>
              <a:t>из частей, в том числе с восполнением недостающих компонентов) для понимания смысла и целостного восприятия текста;</a:t>
            </a:r>
          </a:p>
          <a:p>
            <a:r>
              <a:rPr lang="ru-RU" dirty="0"/>
              <a:t>выбор оснований и критериев для сравнения, классификации объектов;</a:t>
            </a:r>
          </a:p>
          <a:p>
            <a:r>
              <a:rPr lang="ru-RU" dirty="0"/>
              <a:t>сопоставление разных точек зрения и разных источников информации по теме; </a:t>
            </a:r>
          </a:p>
          <a:p>
            <a:r>
              <a:rPr lang="ru-RU" dirty="0"/>
              <a:t>подведение под понятия, выведение следствий;</a:t>
            </a:r>
          </a:p>
          <a:p>
            <a:r>
              <a:rPr lang="ru-RU" dirty="0"/>
              <a:t>построение логической цепи рассуждения; выдвижение гипотез, их обоснование;</a:t>
            </a:r>
          </a:p>
          <a:p>
            <a:r>
              <a:rPr lang="ru-RU" dirty="0"/>
              <a:t>доказательство;</a:t>
            </a:r>
          </a:p>
          <a:p>
            <a:r>
              <a:rPr lang="ru-RU" dirty="0"/>
              <a:t>постановка и решение проблем (формулирование проблемы, самостоятельное создание способов решения проблем творческого и поискового характера).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6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05" y="2385507"/>
            <a:ext cx="6163590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духовно-нравственное воспитание и социализации личности учащегося;</a:t>
            </a:r>
          </a:p>
          <a:p>
            <a:r>
              <a:rPr lang="ru-RU" dirty="0"/>
              <a:t>• гражданская идентичность;</a:t>
            </a:r>
          </a:p>
          <a:p>
            <a:r>
              <a:rPr lang="ru-RU" dirty="0"/>
              <a:t>• системно – </a:t>
            </a:r>
            <a:r>
              <a:rPr lang="ru-RU" dirty="0" err="1"/>
              <a:t>деятельностный</a:t>
            </a:r>
            <a:r>
              <a:rPr lang="ru-RU" dirty="0"/>
              <a:t> подход;</a:t>
            </a:r>
          </a:p>
          <a:p>
            <a:r>
              <a:rPr lang="ru-RU" dirty="0"/>
              <a:t>• </a:t>
            </a:r>
            <a:r>
              <a:rPr lang="ru-RU" b="1" dirty="0"/>
              <a:t>развитии личности учащегося на основе усвоения универсальных учебных действий, освоения и познания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864096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ИДЕОЛОГИЯ ФГОС: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2856"/>
            <a:ext cx="2051720" cy="92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Теоретические и нормативно-правовые основы преподавания курса ОРКСЭ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8352928" cy="53285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Федеральным законом от 29.12.2012 N 273-ФЗ "Об образовании в Российской Федерации". </a:t>
            </a:r>
          </a:p>
          <a:p>
            <a:r>
              <a:rPr lang="ru-RU" dirty="0" smtClean="0"/>
              <a:t>Статья 87. Касается особенностей изучения основ духовно-нравственной культуры народов Российской Федерации, особенностей получения теологического и религиозного образования: «В целях формирования и развития личности в соответствии с семейными и общественными духовно-нравственными и социокультурными ценностями в основные образовательные программы могут быть включены, в том числе на основании требований соответствующих федеральных государственных образовательных стандартов, учебные предметы, курсы, дисциплины (модули), направленные на получение обучающимися знаний об основах духовно-нравственной культуры народов Российской Федерации, о нравственных принципах, об исторических и культурных традициях мировой религии (мировых религий), или альтернативные им учебные предметы, курсы, дисциплины (модули)» (Ст. 87. п. 1).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3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72008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Законодательные и нормативно-правовые акты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620688"/>
            <a:ext cx="8640960" cy="60486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Конституция </a:t>
            </a:r>
            <a:r>
              <a:rPr lang="ru-RU" sz="2000" dirty="0" smtClean="0"/>
              <a:t>Российской Федерации (принята 12 декабря 1993 г.); </a:t>
            </a:r>
          </a:p>
          <a:p>
            <a:r>
              <a:rPr lang="ru-RU" sz="2000" b="1" dirty="0" smtClean="0"/>
              <a:t>Закон </a:t>
            </a:r>
            <a:r>
              <a:rPr lang="ru-RU" sz="2000" dirty="0" smtClean="0"/>
              <a:t>«Об основных гарантиях прав ребенка в Российской Федерации» (24 июля 1998 №124-ФЗ); </a:t>
            </a:r>
          </a:p>
          <a:p>
            <a:r>
              <a:rPr lang="ru-RU" sz="2000" b="1" dirty="0" smtClean="0"/>
              <a:t>Федеральный закон</a:t>
            </a:r>
            <a:r>
              <a:rPr lang="ru-RU" sz="2000" dirty="0" smtClean="0"/>
              <a:t> «О свободе совести и религиозных объединениях» (26.09.1997 г. № 125-ФЗ); </a:t>
            </a:r>
          </a:p>
          <a:p>
            <a:r>
              <a:rPr lang="ru-RU" sz="2000" b="1" dirty="0" smtClean="0"/>
              <a:t>Федеральный государственный образовательный стандарт </a:t>
            </a:r>
            <a:r>
              <a:rPr lang="ru-RU" sz="2000" dirty="0" smtClean="0"/>
              <a:t>начального общего образования (Приказ от 06 октября 2009 №373); </a:t>
            </a:r>
          </a:p>
          <a:p>
            <a:r>
              <a:rPr lang="ru-RU" sz="2000" b="1" dirty="0" smtClean="0"/>
              <a:t>Федеральный государственный образовательный стандарт </a:t>
            </a:r>
            <a:r>
              <a:rPr lang="ru-RU" sz="2000" dirty="0" smtClean="0"/>
              <a:t>основного общего образования (17 декабря 2010 №1897).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Нормативно-правовые документы на уровне региона, муниципалитета, образовательной организации: </a:t>
            </a:r>
          </a:p>
          <a:p>
            <a:r>
              <a:rPr lang="ru-RU" sz="2000" dirty="0" smtClean="0"/>
              <a:t>учебный план общеобразовательной организации; </a:t>
            </a:r>
          </a:p>
          <a:p>
            <a:r>
              <a:rPr lang="ru-RU" sz="2000" dirty="0" smtClean="0"/>
              <a:t>рабочая программа по учебному предмету; </a:t>
            </a:r>
          </a:p>
          <a:p>
            <a:r>
              <a:rPr lang="ru-RU" sz="2000" dirty="0" smtClean="0"/>
              <a:t>локальный акт об организации изучения учебного курса в рамках основной образовательной программы начального общего образования и основного общего образования общеобразовательной организации.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06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124744"/>
          </a:xfrm>
        </p:spPr>
        <p:txBody>
          <a:bodyPr/>
          <a:lstStyle/>
          <a:p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6480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dirty="0" smtClean="0"/>
              <a:t>Идея курса ОРКСЭ - </a:t>
            </a:r>
            <a:r>
              <a:rPr lang="ru-RU" sz="2500" dirty="0" smtClean="0"/>
              <a:t>базируется на представлении о том, что надлежащим образом организованное знакомство младших подростков с культурным наследием традиционно распространенных в России религий может оказаться полезным для формирования системы нравственных ценностей личности и консолидации на их основе многонационального народа Российской Федерации.</a:t>
            </a:r>
          </a:p>
          <a:p>
            <a:r>
              <a:rPr lang="ru-RU" sz="2500" b="1" dirty="0" smtClean="0"/>
              <a:t>Цель учебного курса</a:t>
            </a:r>
          </a:p>
          <a:p>
            <a:r>
              <a:rPr lang="ru-RU" sz="2500" dirty="0" smtClean="0"/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pPr algn="ctr"/>
            <a:endParaRPr lang="ru-RU" sz="22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11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568952" cy="6336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С точки зрения задач курса «Основы религиозных культур и светской этики» следует обратить внимание на положение нового стандарта о том, что на ступени начального общего образования осуществляется:</a:t>
            </a:r>
          </a:p>
          <a:p>
            <a:r>
              <a:rPr lang="ru-RU" sz="2400" dirty="0">
                <a:solidFill>
                  <a:prstClr val="black"/>
                </a:solidFill>
              </a:rPr>
              <a:t>становление основ гражданской идентичности и мировоззрения обучающихся;</a:t>
            </a:r>
          </a:p>
          <a:p>
            <a:r>
              <a:rPr lang="ru-RU" sz="2400" dirty="0">
                <a:solidFill>
                  <a:prstClr val="black"/>
                </a:solidFill>
              </a:rPr>
              <a:t>духовно-нравственное развитие и воспитание обучающихся, предусматривающее принятие ими моральных норм, нравственных установок, национальных ценностей;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укрепление духовного здоровья </a:t>
            </a:r>
            <a:r>
              <a:rPr lang="ru-RU" sz="2400" dirty="0" smtClean="0">
                <a:solidFill>
                  <a:prstClr val="black"/>
                </a:solidFill>
              </a:rPr>
              <a:t>обучающихся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016224" cy="92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7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Функции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УУД: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937" y="692696"/>
            <a:ext cx="8424936" cy="5809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    обеспечение возможностей 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    создание условий для гармоничного развития личности и её самореализации на основе готовности к непрерывному образованию; обеспечению успешного усвоения знаний, формирования умений, навыков и компетентностей в любой предметной области.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50502"/>
              </p:ext>
            </p:extLst>
          </p:nvPr>
        </p:nvGraphicFramePr>
        <p:xfrm>
          <a:off x="322780" y="1844824"/>
          <a:ext cx="856969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Требование к современному уроку ОРКСЭ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0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818</TotalTime>
  <Words>1187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Book Antiqua</vt:lpstr>
      <vt:lpstr>Calibri</vt:lpstr>
      <vt:lpstr>Times New Roman</vt:lpstr>
      <vt:lpstr>Wingdings</vt:lpstr>
      <vt:lpstr>Твердый переплет</vt:lpstr>
      <vt:lpstr>ФОРМИРОВАНИЕ УУД В РАМКАХ УЧЕБНОГО КУРСА ОРКСЭ</vt:lpstr>
      <vt:lpstr>Презентация PowerPoint</vt:lpstr>
      <vt:lpstr>ИДЕОЛОГИЯ ФГОС:</vt:lpstr>
      <vt:lpstr>Теоретические и нормативно-правовые основы преподавания курса ОРКСЭ</vt:lpstr>
      <vt:lpstr>Законодательные и нормативно-правовые акты</vt:lpstr>
      <vt:lpstr>Презентация PowerPoint</vt:lpstr>
      <vt:lpstr>Презентация PowerPoint</vt:lpstr>
      <vt:lpstr>Функции УУД: </vt:lpstr>
      <vt:lpstr>Требование к современному уроку ОРКСЭ</vt:lpstr>
      <vt:lpstr>Формирование личностных УУД на уроках ОРКСЭ</vt:lpstr>
      <vt:lpstr>Методы, формирующие личностные ууд</vt:lpstr>
      <vt:lpstr>Прием «Отсроченная догадка»  </vt:lpstr>
      <vt:lpstr>  Формирование регулятивных УУД</vt:lpstr>
      <vt:lpstr>Средства формирования регулятивных УУД </vt:lpstr>
      <vt:lpstr>метод TASC</vt:lpstr>
      <vt:lpstr>Формирование коммуникативных ууд на уроках ОРКСЭ</vt:lpstr>
      <vt:lpstr>Технология сотрудничества</vt:lpstr>
      <vt:lpstr>Средства, формирующие коммуникативные ууд</vt:lpstr>
      <vt:lpstr>Формирование познавательных ууд на уроках ОРКСЭ</vt:lpstr>
      <vt:lpstr>Работа по решению проектных задач</vt:lpstr>
      <vt:lpstr>Результат формирования познавательных ууд на уроках ОРКСЭ</vt:lpstr>
      <vt:lpstr>Презентация PowerPoint</vt:lpstr>
      <vt:lpstr>Презентация PowerPoint</vt:lpstr>
    </vt:vector>
  </TitlesOfParts>
  <Company>ООО "Издательство Учитель"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В РАМКАХ УЧЕБНОГО КУРСА ОРКСЭ</dc:title>
  <dc:creator>Черноиванова Наталья</dc:creator>
  <cp:lastModifiedBy>Елена Геннадьевна Медведева</cp:lastModifiedBy>
  <cp:revision>47</cp:revision>
  <dcterms:created xsi:type="dcterms:W3CDTF">2016-11-09T05:15:24Z</dcterms:created>
  <dcterms:modified xsi:type="dcterms:W3CDTF">2025-12-18T08:04:09Z</dcterms:modified>
</cp:coreProperties>
</file>