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5" r:id="rId3"/>
    <p:sldId id="264" r:id="rId4"/>
    <p:sldId id="263" r:id="rId5"/>
    <p:sldId id="266" r:id="rId6"/>
    <p:sldId id="267" r:id="rId7"/>
    <p:sldId id="269" r:id="rId8"/>
    <p:sldId id="268" r:id="rId9"/>
    <p:sldId id="260" r:id="rId10"/>
    <p:sldId id="270" r:id="rId11"/>
    <p:sldId id="272" r:id="rId12"/>
    <p:sldId id="271" r:id="rId13"/>
    <p:sldId id="274" r:id="rId14"/>
    <p:sldId id="275" r:id="rId15"/>
    <p:sldId id="276" r:id="rId16"/>
    <p:sldId id="262" r:id="rId17"/>
    <p:sldId id="273" r:id="rId18"/>
    <p:sldId id="277" r:id="rId19"/>
    <p:sldId id="278" r:id="rId20"/>
    <p:sldId id="279" r:id="rId21"/>
    <p:sldId id="280" r:id="rId22"/>
  </p:sldIdLst>
  <p:sldSz cx="12192000" cy="6858000"/>
  <p:notesSz cx="6858000" cy="9144000"/>
  <p:defaultTextStyle>
    <a:defPPr>
      <a:defRPr lang="en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309D"/>
    <a:srgbClr val="4F4CDB"/>
    <a:srgbClr val="07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14"/>
  </p:normalViewPr>
  <p:slideViewPr>
    <p:cSldViewPr snapToGrid="0" snapToObjects="1">
      <p:cViewPr varScale="1">
        <p:scale>
          <a:sx n="74" d="100"/>
          <a:sy n="74" d="100"/>
        </p:scale>
        <p:origin x="55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335091-384C-4F51-B62C-7DE7702B714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A7AB3F6-DF82-43C0-A8C8-3C0664B2D0EC}">
      <dgm:prSet phldrT="[Текст]" custT="1"/>
      <dgm:spPr/>
      <dgm:t>
        <a:bodyPr/>
        <a:lstStyle/>
        <a:p>
          <a:r>
            <a:rPr lang="ru-RU" sz="2000" dirty="0">
              <a:solidFill>
                <a:schemeClr val="bg1"/>
              </a:solidFill>
              <a:latin typeface="Bahnschrift SemiBold" panose="020B0502040204020203" pitchFamily="34" charset="0"/>
            </a:rPr>
            <a:t>Ветераны боевых действий, их родственники</a:t>
          </a:r>
        </a:p>
      </dgm:t>
    </dgm:pt>
    <dgm:pt modelId="{3C4F2D72-1B37-4C5B-97A4-D611833227FD}" type="parTrans" cxnId="{BB8BD811-29CE-437B-A51F-546DD9456B00}">
      <dgm:prSet/>
      <dgm:spPr/>
      <dgm:t>
        <a:bodyPr/>
        <a:lstStyle/>
        <a:p>
          <a:endParaRPr lang="ru-RU"/>
        </a:p>
      </dgm:t>
    </dgm:pt>
    <dgm:pt modelId="{AF0F7B50-9748-49FF-B7AF-D6DA93121570}" type="sibTrans" cxnId="{BB8BD811-29CE-437B-A51F-546DD9456B00}">
      <dgm:prSet/>
      <dgm:spPr/>
      <dgm:t>
        <a:bodyPr/>
        <a:lstStyle/>
        <a:p>
          <a:endParaRPr lang="ru-RU"/>
        </a:p>
      </dgm:t>
    </dgm:pt>
    <dgm:pt modelId="{E528ABC8-688F-4251-A7BC-27481291204D}">
      <dgm:prSet phldrT="[Текст]"/>
      <dgm:spPr/>
      <dgm:t>
        <a:bodyPr/>
        <a:lstStyle/>
        <a:p>
          <a:r>
            <a:rPr lang="ru-RU" dirty="0">
              <a:latin typeface="Bahnschrift SemiBold" panose="020B0502040204020203" pitchFamily="34" charset="0"/>
            </a:rPr>
            <a:t>Жители Артемовского городского округа, живые свидетели исторических событий, в настоящее время проживающие или работающие за пределами Артемовского городского округа</a:t>
          </a:r>
        </a:p>
      </dgm:t>
    </dgm:pt>
    <dgm:pt modelId="{F0ABC865-9E87-4D28-B73E-DDD351173D4C}" type="parTrans" cxnId="{CBC9B2B1-A926-42C3-B976-30D5113A49C1}">
      <dgm:prSet/>
      <dgm:spPr/>
      <dgm:t>
        <a:bodyPr/>
        <a:lstStyle/>
        <a:p>
          <a:endParaRPr lang="ru-RU"/>
        </a:p>
      </dgm:t>
    </dgm:pt>
    <dgm:pt modelId="{255F657C-499E-48D5-9801-DB9DABD90A0E}" type="sibTrans" cxnId="{CBC9B2B1-A926-42C3-B976-30D5113A49C1}">
      <dgm:prSet/>
      <dgm:spPr/>
      <dgm:t>
        <a:bodyPr/>
        <a:lstStyle/>
        <a:p>
          <a:endParaRPr lang="ru-RU"/>
        </a:p>
      </dgm:t>
    </dgm:pt>
    <dgm:pt modelId="{2B035A66-467E-43F7-B933-06D9379CA124}" type="pres">
      <dgm:prSet presAssocID="{16335091-384C-4F51-B62C-7DE7702B714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C0B8A9A-E264-49B5-A5C9-00ACD725DBF5}" type="pres">
      <dgm:prSet presAssocID="{16335091-384C-4F51-B62C-7DE7702B7145}" presName="Name1" presStyleCnt="0"/>
      <dgm:spPr/>
    </dgm:pt>
    <dgm:pt modelId="{3387D533-44D9-4C19-AF2B-79BB02A72633}" type="pres">
      <dgm:prSet presAssocID="{16335091-384C-4F51-B62C-7DE7702B7145}" presName="cycle" presStyleCnt="0"/>
      <dgm:spPr/>
    </dgm:pt>
    <dgm:pt modelId="{6988C217-7284-460D-9F88-599E398D4680}" type="pres">
      <dgm:prSet presAssocID="{16335091-384C-4F51-B62C-7DE7702B7145}" presName="srcNode" presStyleLbl="node1" presStyleIdx="0" presStyleCnt="2"/>
      <dgm:spPr/>
    </dgm:pt>
    <dgm:pt modelId="{D0AD7C01-F757-4875-9F63-56B1AB762D1F}" type="pres">
      <dgm:prSet presAssocID="{16335091-384C-4F51-B62C-7DE7702B7145}" presName="conn" presStyleLbl="parChTrans1D2" presStyleIdx="0" presStyleCnt="1"/>
      <dgm:spPr/>
      <dgm:t>
        <a:bodyPr/>
        <a:lstStyle/>
        <a:p>
          <a:endParaRPr lang="ru-RU"/>
        </a:p>
      </dgm:t>
    </dgm:pt>
    <dgm:pt modelId="{89F5BFE1-43CB-4013-BC2C-5E01A56903C8}" type="pres">
      <dgm:prSet presAssocID="{16335091-384C-4F51-B62C-7DE7702B7145}" presName="extraNode" presStyleLbl="node1" presStyleIdx="0" presStyleCnt="2"/>
      <dgm:spPr/>
    </dgm:pt>
    <dgm:pt modelId="{BE300256-CEF4-4787-BF82-0EB66F43D42B}" type="pres">
      <dgm:prSet presAssocID="{16335091-384C-4F51-B62C-7DE7702B7145}" presName="dstNode" presStyleLbl="node1" presStyleIdx="0" presStyleCnt="2"/>
      <dgm:spPr/>
    </dgm:pt>
    <dgm:pt modelId="{D23D095A-C445-4326-AE43-8DBBF42E14EB}" type="pres">
      <dgm:prSet presAssocID="{7A7AB3F6-DF82-43C0-A8C8-3C0664B2D0EC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72F839-7CFC-4AE3-850A-43D11E5C39BF}" type="pres">
      <dgm:prSet presAssocID="{7A7AB3F6-DF82-43C0-A8C8-3C0664B2D0EC}" presName="accent_1" presStyleCnt="0"/>
      <dgm:spPr/>
    </dgm:pt>
    <dgm:pt modelId="{EFC860F4-9A20-4A16-AC46-E5980112451B}" type="pres">
      <dgm:prSet presAssocID="{7A7AB3F6-DF82-43C0-A8C8-3C0664B2D0EC}" presName="accentRepeatNode" presStyleLbl="solidFgAcc1" presStyleIdx="0" presStyleCnt="2"/>
      <dgm:spPr/>
    </dgm:pt>
    <dgm:pt modelId="{0A5B5895-9A6A-404D-BCFD-4661F771D381}" type="pres">
      <dgm:prSet presAssocID="{E528ABC8-688F-4251-A7BC-27481291204D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7A0B02-13CB-487C-A9AD-6812B1AA53A6}" type="pres">
      <dgm:prSet presAssocID="{E528ABC8-688F-4251-A7BC-27481291204D}" presName="accent_2" presStyleCnt="0"/>
      <dgm:spPr/>
    </dgm:pt>
    <dgm:pt modelId="{E9DBAC02-5BF6-4C7E-A375-734DDB98A1B4}" type="pres">
      <dgm:prSet presAssocID="{E528ABC8-688F-4251-A7BC-27481291204D}" presName="accentRepeatNode" presStyleLbl="solidFgAcc1" presStyleIdx="1" presStyleCnt="2"/>
      <dgm:spPr/>
    </dgm:pt>
  </dgm:ptLst>
  <dgm:cxnLst>
    <dgm:cxn modelId="{BB8BD811-29CE-437B-A51F-546DD9456B00}" srcId="{16335091-384C-4F51-B62C-7DE7702B7145}" destId="{7A7AB3F6-DF82-43C0-A8C8-3C0664B2D0EC}" srcOrd="0" destOrd="0" parTransId="{3C4F2D72-1B37-4C5B-97A4-D611833227FD}" sibTransId="{AF0F7B50-9748-49FF-B7AF-D6DA93121570}"/>
    <dgm:cxn modelId="{56C9A062-8FC2-49FF-8C8C-F9173EAE2178}" type="presOf" srcId="{16335091-384C-4F51-B62C-7DE7702B7145}" destId="{2B035A66-467E-43F7-B933-06D9379CA124}" srcOrd="0" destOrd="0" presId="urn:microsoft.com/office/officeart/2008/layout/VerticalCurvedList"/>
    <dgm:cxn modelId="{0B9DAAD2-85F4-4EB7-ABBF-247C31D31A85}" type="presOf" srcId="{7A7AB3F6-DF82-43C0-A8C8-3C0664B2D0EC}" destId="{D23D095A-C445-4326-AE43-8DBBF42E14EB}" srcOrd="0" destOrd="0" presId="urn:microsoft.com/office/officeart/2008/layout/VerticalCurvedList"/>
    <dgm:cxn modelId="{CBC9B2B1-A926-42C3-B976-30D5113A49C1}" srcId="{16335091-384C-4F51-B62C-7DE7702B7145}" destId="{E528ABC8-688F-4251-A7BC-27481291204D}" srcOrd="1" destOrd="0" parTransId="{F0ABC865-9E87-4D28-B73E-DDD351173D4C}" sibTransId="{255F657C-499E-48D5-9801-DB9DABD90A0E}"/>
    <dgm:cxn modelId="{AC744283-A38C-468B-A6F8-3455EBE19B4C}" type="presOf" srcId="{AF0F7B50-9748-49FF-B7AF-D6DA93121570}" destId="{D0AD7C01-F757-4875-9F63-56B1AB762D1F}" srcOrd="0" destOrd="0" presId="urn:microsoft.com/office/officeart/2008/layout/VerticalCurvedList"/>
    <dgm:cxn modelId="{4C610333-F614-466F-BE17-515F999A5A0F}" type="presOf" srcId="{E528ABC8-688F-4251-A7BC-27481291204D}" destId="{0A5B5895-9A6A-404D-BCFD-4661F771D381}" srcOrd="0" destOrd="0" presId="urn:microsoft.com/office/officeart/2008/layout/VerticalCurvedList"/>
    <dgm:cxn modelId="{CE0A24A7-7D2A-4009-B90F-1049995FEE14}" type="presParOf" srcId="{2B035A66-467E-43F7-B933-06D9379CA124}" destId="{6C0B8A9A-E264-49B5-A5C9-00ACD725DBF5}" srcOrd="0" destOrd="0" presId="urn:microsoft.com/office/officeart/2008/layout/VerticalCurvedList"/>
    <dgm:cxn modelId="{A7A4EC90-7B51-45B0-B560-BA9B6FCF8385}" type="presParOf" srcId="{6C0B8A9A-E264-49B5-A5C9-00ACD725DBF5}" destId="{3387D533-44D9-4C19-AF2B-79BB02A72633}" srcOrd="0" destOrd="0" presId="urn:microsoft.com/office/officeart/2008/layout/VerticalCurvedList"/>
    <dgm:cxn modelId="{968EBA02-D01F-4C89-A58A-78A6F3E459D8}" type="presParOf" srcId="{3387D533-44D9-4C19-AF2B-79BB02A72633}" destId="{6988C217-7284-460D-9F88-599E398D4680}" srcOrd="0" destOrd="0" presId="urn:microsoft.com/office/officeart/2008/layout/VerticalCurvedList"/>
    <dgm:cxn modelId="{EAD6DF84-4AFF-4298-A69D-DB623FECF35C}" type="presParOf" srcId="{3387D533-44D9-4C19-AF2B-79BB02A72633}" destId="{D0AD7C01-F757-4875-9F63-56B1AB762D1F}" srcOrd="1" destOrd="0" presId="urn:microsoft.com/office/officeart/2008/layout/VerticalCurvedList"/>
    <dgm:cxn modelId="{7B84576E-2CE2-49AC-BBFE-6F6837AF0B5A}" type="presParOf" srcId="{3387D533-44D9-4C19-AF2B-79BB02A72633}" destId="{89F5BFE1-43CB-4013-BC2C-5E01A56903C8}" srcOrd="2" destOrd="0" presId="urn:microsoft.com/office/officeart/2008/layout/VerticalCurvedList"/>
    <dgm:cxn modelId="{7C6CD17D-EA4C-4BD1-81B1-91511FE392BA}" type="presParOf" srcId="{3387D533-44D9-4C19-AF2B-79BB02A72633}" destId="{BE300256-CEF4-4787-BF82-0EB66F43D42B}" srcOrd="3" destOrd="0" presId="urn:microsoft.com/office/officeart/2008/layout/VerticalCurvedList"/>
    <dgm:cxn modelId="{928233CF-7F02-4C1B-AEF6-9ED1F3EC7FA1}" type="presParOf" srcId="{6C0B8A9A-E264-49B5-A5C9-00ACD725DBF5}" destId="{D23D095A-C445-4326-AE43-8DBBF42E14EB}" srcOrd="1" destOrd="0" presId="urn:microsoft.com/office/officeart/2008/layout/VerticalCurvedList"/>
    <dgm:cxn modelId="{72B76F60-BB44-4717-A9D1-191C32E3FBFB}" type="presParOf" srcId="{6C0B8A9A-E264-49B5-A5C9-00ACD725DBF5}" destId="{E072F839-7CFC-4AE3-850A-43D11E5C39BF}" srcOrd="2" destOrd="0" presId="urn:microsoft.com/office/officeart/2008/layout/VerticalCurvedList"/>
    <dgm:cxn modelId="{55DB53A0-1B39-4860-AAFC-04F2DC77501C}" type="presParOf" srcId="{E072F839-7CFC-4AE3-850A-43D11E5C39BF}" destId="{EFC860F4-9A20-4A16-AC46-E5980112451B}" srcOrd="0" destOrd="0" presId="urn:microsoft.com/office/officeart/2008/layout/VerticalCurvedList"/>
    <dgm:cxn modelId="{6B396354-4B98-4268-B893-63FE5ABF8291}" type="presParOf" srcId="{6C0B8A9A-E264-49B5-A5C9-00ACD725DBF5}" destId="{0A5B5895-9A6A-404D-BCFD-4661F771D381}" srcOrd="3" destOrd="0" presId="urn:microsoft.com/office/officeart/2008/layout/VerticalCurvedList"/>
    <dgm:cxn modelId="{786358F5-55F3-4B34-8A0D-DF0788979553}" type="presParOf" srcId="{6C0B8A9A-E264-49B5-A5C9-00ACD725DBF5}" destId="{7B7A0B02-13CB-487C-A9AD-6812B1AA53A6}" srcOrd="4" destOrd="0" presId="urn:microsoft.com/office/officeart/2008/layout/VerticalCurvedList"/>
    <dgm:cxn modelId="{AB132A4A-11B3-48A2-B4C1-AC67B114D621}" type="presParOf" srcId="{7B7A0B02-13CB-487C-A9AD-6812B1AA53A6}" destId="{E9DBAC02-5BF6-4C7E-A375-734DDB98A1B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F7CA07-3078-4678-88E7-9CC1F519329B}" type="doc">
      <dgm:prSet loTypeId="urn:microsoft.com/office/officeart/2005/8/layout/default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7C261966-ADD4-4A85-9D8A-FF8546E3926F}">
      <dgm:prSet/>
      <dgm:spPr/>
      <dgm:t>
        <a:bodyPr/>
        <a:lstStyle/>
        <a:p>
          <a:pPr algn="ctr"/>
          <a:r>
            <a:rPr lang="ru-RU" dirty="0"/>
            <a:t>Преподаватели общественных дисциплин, музейные работники, краеведы, активисты Артемовского отделения Уральского историко-родословного общества          (УИРО)</a:t>
          </a:r>
          <a:br>
            <a:rPr lang="ru-RU" dirty="0"/>
          </a:br>
          <a:endParaRPr lang="ru-RU" dirty="0"/>
        </a:p>
      </dgm:t>
    </dgm:pt>
    <dgm:pt modelId="{DC9D7F25-1C3C-4F99-A9B6-856489161C11}" type="parTrans" cxnId="{CF1FED30-EC33-4FD5-91E3-84D48FA59AED}">
      <dgm:prSet/>
      <dgm:spPr/>
      <dgm:t>
        <a:bodyPr/>
        <a:lstStyle/>
        <a:p>
          <a:endParaRPr lang="ru-RU"/>
        </a:p>
      </dgm:t>
    </dgm:pt>
    <dgm:pt modelId="{1B7FEDC1-B594-4BAC-B4D9-529E2E9D0F18}" type="sibTrans" cxnId="{CF1FED30-EC33-4FD5-91E3-84D48FA59AED}">
      <dgm:prSet/>
      <dgm:spPr/>
      <dgm:t>
        <a:bodyPr/>
        <a:lstStyle/>
        <a:p>
          <a:endParaRPr lang="ru-RU"/>
        </a:p>
      </dgm:t>
    </dgm:pt>
    <dgm:pt modelId="{85381AC0-2B83-4ECE-94B0-F39ED1A1099B}">
      <dgm:prSet/>
      <dgm:spPr/>
      <dgm:t>
        <a:bodyPr/>
        <a:lstStyle/>
        <a:p>
          <a:r>
            <a:rPr lang="ru-RU" dirty="0">
              <a:solidFill>
                <a:schemeClr val="accent1">
                  <a:lumMod val="50000"/>
                </a:schemeClr>
              </a:solidFill>
            </a:rPr>
            <a:t>Обучающиеся образовательных учреждений, студенты колледжей и ВУЗов, учащиеся кадетских классов, участники молодежных патриотических клубов, допризывная молодежь</a:t>
          </a:r>
        </a:p>
      </dgm:t>
    </dgm:pt>
    <dgm:pt modelId="{E3A8FCF6-8FB0-4643-AB7B-4803B7329664}" type="parTrans" cxnId="{B1C15993-E318-4F73-B8E9-17F6A5DA85DD}">
      <dgm:prSet/>
      <dgm:spPr/>
      <dgm:t>
        <a:bodyPr/>
        <a:lstStyle/>
        <a:p>
          <a:endParaRPr lang="ru-RU"/>
        </a:p>
      </dgm:t>
    </dgm:pt>
    <dgm:pt modelId="{B5C7F35D-E9CF-4609-84FD-C81973CAFF3B}" type="sibTrans" cxnId="{B1C15993-E318-4F73-B8E9-17F6A5DA85DD}">
      <dgm:prSet/>
      <dgm:spPr/>
      <dgm:t>
        <a:bodyPr/>
        <a:lstStyle/>
        <a:p>
          <a:endParaRPr lang="ru-RU"/>
        </a:p>
      </dgm:t>
    </dgm:pt>
    <dgm:pt modelId="{73760A46-1335-4186-BE02-E35AC83FF439}">
      <dgm:prSet/>
      <dgm:spPr/>
      <dgm:t>
        <a:bodyPr/>
        <a:lstStyle/>
        <a:p>
          <a:r>
            <a:rPr lang="ru-RU" dirty="0">
              <a:solidFill>
                <a:schemeClr val="accent1">
                  <a:lumMod val="50000"/>
                </a:schemeClr>
              </a:solidFill>
            </a:rPr>
            <a:t>Граждане всех возрастных категорий, активно осваивающие новые компьютерные технологии (в </a:t>
          </a:r>
          <a:r>
            <a:rPr lang="ru-RU" dirty="0" err="1">
              <a:solidFill>
                <a:schemeClr val="accent1">
                  <a:lumMod val="50000"/>
                </a:schemeClr>
              </a:solidFill>
            </a:rPr>
            <a:t>т.ч</a:t>
          </a:r>
          <a:r>
            <a:rPr lang="ru-RU" dirty="0">
              <a:solidFill>
                <a:schemeClr val="accent1">
                  <a:lumMod val="50000"/>
                </a:schemeClr>
              </a:solidFill>
            </a:rPr>
            <a:t>. и сами – участники боевых действий)</a:t>
          </a:r>
        </a:p>
      </dgm:t>
    </dgm:pt>
    <dgm:pt modelId="{C9367888-E69B-4DFC-A286-F11553D19CCA}" type="parTrans" cxnId="{10B7F900-6E74-4DFD-82AA-5CBB4FF7791F}">
      <dgm:prSet/>
      <dgm:spPr/>
      <dgm:t>
        <a:bodyPr/>
        <a:lstStyle/>
        <a:p>
          <a:endParaRPr lang="ru-RU"/>
        </a:p>
      </dgm:t>
    </dgm:pt>
    <dgm:pt modelId="{77692791-EC58-4DDC-AA3F-C63BC7BA017B}" type="sibTrans" cxnId="{10B7F900-6E74-4DFD-82AA-5CBB4FF7791F}">
      <dgm:prSet/>
      <dgm:spPr/>
      <dgm:t>
        <a:bodyPr/>
        <a:lstStyle/>
        <a:p>
          <a:endParaRPr lang="ru-RU"/>
        </a:p>
      </dgm:t>
    </dgm:pt>
    <dgm:pt modelId="{7D96D906-E48F-427F-B07C-3231E3D2333B}">
      <dgm:prSet/>
      <dgm:spPr/>
      <dgm:t>
        <a:bodyPr/>
        <a:lstStyle/>
        <a:p>
          <a:r>
            <a:rPr lang="ru-RU" dirty="0">
              <a:solidFill>
                <a:schemeClr val="accent1">
                  <a:lumMod val="50000"/>
                </a:schemeClr>
              </a:solidFill>
            </a:rPr>
            <a:t>Люди с ограниченными возможностями по здоровью    (в </a:t>
          </a:r>
          <a:r>
            <a:rPr lang="ru-RU" dirty="0" err="1">
              <a:solidFill>
                <a:schemeClr val="accent1">
                  <a:lumMod val="50000"/>
                </a:schemeClr>
              </a:solidFill>
            </a:rPr>
            <a:t>т.ч</a:t>
          </a:r>
          <a:r>
            <a:rPr lang="ru-RU" dirty="0">
              <a:solidFill>
                <a:schemeClr val="accent1">
                  <a:lumMod val="50000"/>
                </a:schemeClr>
              </a:solidFill>
            </a:rPr>
            <a:t>. и сами – участники боевых действий)</a:t>
          </a:r>
        </a:p>
      </dgm:t>
    </dgm:pt>
    <dgm:pt modelId="{8A662A67-DC00-4740-BBF9-B01DEE3C3732}" type="parTrans" cxnId="{92D59837-BA38-4CCC-9705-5D4F75F09C15}">
      <dgm:prSet/>
      <dgm:spPr/>
      <dgm:t>
        <a:bodyPr/>
        <a:lstStyle/>
        <a:p>
          <a:endParaRPr lang="ru-RU"/>
        </a:p>
      </dgm:t>
    </dgm:pt>
    <dgm:pt modelId="{7E0B7747-6504-411C-A5D4-7AD978140D52}" type="sibTrans" cxnId="{92D59837-BA38-4CCC-9705-5D4F75F09C15}">
      <dgm:prSet/>
      <dgm:spPr/>
      <dgm:t>
        <a:bodyPr/>
        <a:lstStyle/>
        <a:p>
          <a:endParaRPr lang="ru-RU"/>
        </a:p>
      </dgm:t>
    </dgm:pt>
    <dgm:pt modelId="{6CB6ADAB-46F5-4F25-B2F5-1586A233F38E}" type="pres">
      <dgm:prSet presAssocID="{82F7CA07-3078-4678-88E7-9CC1F519329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F743E53-5AFE-4540-AE1B-72D7F9E22720}" type="pres">
      <dgm:prSet presAssocID="{7C261966-ADD4-4A85-9D8A-FF8546E3926F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1F3D56-6018-44C3-9867-40F5CC602F32}" type="pres">
      <dgm:prSet presAssocID="{1B7FEDC1-B594-4BAC-B4D9-529E2E9D0F18}" presName="sibTrans" presStyleCnt="0"/>
      <dgm:spPr/>
    </dgm:pt>
    <dgm:pt modelId="{DA744B3F-2970-49B7-AA8F-F70A8E143FFE}" type="pres">
      <dgm:prSet presAssocID="{85381AC0-2B83-4ECE-94B0-F39ED1A1099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52A620-4D9D-48CA-B0E5-3426EF872FE0}" type="pres">
      <dgm:prSet presAssocID="{B5C7F35D-E9CF-4609-84FD-C81973CAFF3B}" presName="sibTrans" presStyleCnt="0"/>
      <dgm:spPr/>
    </dgm:pt>
    <dgm:pt modelId="{F7E01025-9851-4C5E-8230-228B07592683}" type="pres">
      <dgm:prSet presAssocID="{7D96D906-E48F-427F-B07C-3231E3D2333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97C216-777E-4398-BA15-11A422578B6C}" type="pres">
      <dgm:prSet presAssocID="{7E0B7747-6504-411C-A5D4-7AD978140D52}" presName="sibTrans" presStyleCnt="0"/>
      <dgm:spPr/>
    </dgm:pt>
    <dgm:pt modelId="{6CCEBE0E-E65E-4553-BDCE-8B6BCD2C264D}" type="pres">
      <dgm:prSet presAssocID="{73760A46-1335-4186-BE02-E35AC83FF43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413E6B9-266C-439B-9BC1-31CE9B3C4009}" type="presOf" srcId="{7C261966-ADD4-4A85-9D8A-FF8546E3926F}" destId="{8F743E53-5AFE-4540-AE1B-72D7F9E22720}" srcOrd="0" destOrd="0" presId="urn:microsoft.com/office/officeart/2005/8/layout/default"/>
    <dgm:cxn modelId="{92D59837-BA38-4CCC-9705-5D4F75F09C15}" srcId="{82F7CA07-3078-4678-88E7-9CC1F519329B}" destId="{7D96D906-E48F-427F-B07C-3231E3D2333B}" srcOrd="2" destOrd="0" parTransId="{8A662A67-DC00-4740-BBF9-B01DEE3C3732}" sibTransId="{7E0B7747-6504-411C-A5D4-7AD978140D52}"/>
    <dgm:cxn modelId="{FE268005-7B25-4D6F-A527-6734397A8575}" type="presOf" srcId="{82F7CA07-3078-4678-88E7-9CC1F519329B}" destId="{6CB6ADAB-46F5-4F25-B2F5-1586A233F38E}" srcOrd="0" destOrd="0" presId="urn:microsoft.com/office/officeart/2005/8/layout/default"/>
    <dgm:cxn modelId="{B1C15993-E318-4F73-B8E9-17F6A5DA85DD}" srcId="{82F7CA07-3078-4678-88E7-9CC1F519329B}" destId="{85381AC0-2B83-4ECE-94B0-F39ED1A1099B}" srcOrd="1" destOrd="0" parTransId="{E3A8FCF6-8FB0-4643-AB7B-4803B7329664}" sibTransId="{B5C7F35D-E9CF-4609-84FD-C81973CAFF3B}"/>
    <dgm:cxn modelId="{CF1FED30-EC33-4FD5-91E3-84D48FA59AED}" srcId="{82F7CA07-3078-4678-88E7-9CC1F519329B}" destId="{7C261966-ADD4-4A85-9D8A-FF8546E3926F}" srcOrd="0" destOrd="0" parTransId="{DC9D7F25-1C3C-4F99-A9B6-856489161C11}" sibTransId="{1B7FEDC1-B594-4BAC-B4D9-529E2E9D0F18}"/>
    <dgm:cxn modelId="{92992F54-332A-4D7D-A5E4-524A33538DC4}" type="presOf" srcId="{85381AC0-2B83-4ECE-94B0-F39ED1A1099B}" destId="{DA744B3F-2970-49B7-AA8F-F70A8E143FFE}" srcOrd="0" destOrd="0" presId="urn:microsoft.com/office/officeart/2005/8/layout/default"/>
    <dgm:cxn modelId="{4385C175-9D0C-44ED-9E92-5E142706398E}" type="presOf" srcId="{73760A46-1335-4186-BE02-E35AC83FF439}" destId="{6CCEBE0E-E65E-4553-BDCE-8B6BCD2C264D}" srcOrd="0" destOrd="0" presId="urn:microsoft.com/office/officeart/2005/8/layout/default"/>
    <dgm:cxn modelId="{CE3AD752-358A-49C2-9AB5-39EA21C36B33}" type="presOf" srcId="{7D96D906-E48F-427F-B07C-3231E3D2333B}" destId="{F7E01025-9851-4C5E-8230-228B07592683}" srcOrd="0" destOrd="0" presId="urn:microsoft.com/office/officeart/2005/8/layout/default"/>
    <dgm:cxn modelId="{10B7F900-6E74-4DFD-82AA-5CBB4FF7791F}" srcId="{82F7CA07-3078-4678-88E7-9CC1F519329B}" destId="{73760A46-1335-4186-BE02-E35AC83FF439}" srcOrd="3" destOrd="0" parTransId="{C9367888-E69B-4DFC-A286-F11553D19CCA}" sibTransId="{77692791-EC58-4DDC-AA3F-C63BC7BA017B}"/>
    <dgm:cxn modelId="{6E8A96C6-D20B-4C25-8BFE-63F894CD8014}" type="presParOf" srcId="{6CB6ADAB-46F5-4F25-B2F5-1586A233F38E}" destId="{8F743E53-5AFE-4540-AE1B-72D7F9E22720}" srcOrd="0" destOrd="0" presId="urn:microsoft.com/office/officeart/2005/8/layout/default"/>
    <dgm:cxn modelId="{91EBE15E-2E63-443E-A507-4E32ED986BCF}" type="presParOf" srcId="{6CB6ADAB-46F5-4F25-B2F5-1586A233F38E}" destId="{2F1F3D56-6018-44C3-9867-40F5CC602F32}" srcOrd="1" destOrd="0" presId="urn:microsoft.com/office/officeart/2005/8/layout/default"/>
    <dgm:cxn modelId="{A24C4EBF-5290-4D15-9768-E6C9242CC2C5}" type="presParOf" srcId="{6CB6ADAB-46F5-4F25-B2F5-1586A233F38E}" destId="{DA744B3F-2970-49B7-AA8F-F70A8E143FFE}" srcOrd="2" destOrd="0" presId="urn:microsoft.com/office/officeart/2005/8/layout/default"/>
    <dgm:cxn modelId="{5D2D33E4-5AE8-4257-B485-33838BA339CB}" type="presParOf" srcId="{6CB6ADAB-46F5-4F25-B2F5-1586A233F38E}" destId="{1452A620-4D9D-48CA-B0E5-3426EF872FE0}" srcOrd="3" destOrd="0" presId="urn:microsoft.com/office/officeart/2005/8/layout/default"/>
    <dgm:cxn modelId="{9E51F830-1CA6-4D79-9CF1-FC51D5E0B844}" type="presParOf" srcId="{6CB6ADAB-46F5-4F25-B2F5-1586A233F38E}" destId="{F7E01025-9851-4C5E-8230-228B07592683}" srcOrd="4" destOrd="0" presId="urn:microsoft.com/office/officeart/2005/8/layout/default"/>
    <dgm:cxn modelId="{B36F8FD4-3D71-4499-A47B-BB5058046B9C}" type="presParOf" srcId="{6CB6ADAB-46F5-4F25-B2F5-1586A233F38E}" destId="{D797C216-777E-4398-BA15-11A422578B6C}" srcOrd="5" destOrd="0" presId="urn:microsoft.com/office/officeart/2005/8/layout/default"/>
    <dgm:cxn modelId="{35BF75A0-3CCF-4E27-AE83-99A012CE22A6}" type="presParOf" srcId="{6CB6ADAB-46F5-4F25-B2F5-1586A233F38E}" destId="{6CCEBE0E-E65E-4553-BDCE-8B6BCD2C264D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30B870-96F3-4EC2-B077-EB2988ED0BD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A9F705B-1E93-4905-AA6A-2BCD82344557}">
      <dgm:prSet phldrT="[Текст]" custT="1"/>
      <dgm:spPr/>
      <dgm:t>
        <a:bodyPr/>
        <a:lstStyle/>
        <a:p>
          <a:r>
            <a:rPr lang="ru-RU" sz="2800" dirty="0"/>
            <a:t>Военный комиссариат г. Реж, Артемовский, </a:t>
          </a:r>
          <a:r>
            <a:rPr lang="ru-RU" sz="2800" dirty="0" err="1"/>
            <a:t>Режевского</a:t>
          </a:r>
          <a:r>
            <a:rPr lang="ru-RU" sz="2800" dirty="0"/>
            <a:t> и Артемовского районов</a:t>
          </a:r>
        </a:p>
      </dgm:t>
    </dgm:pt>
    <dgm:pt modelId="{0E11F938-636D-4BF2-839B-1C7A4C00D8FD}" type="parTrans" cxnId="{1495DD9E-E4FC-4071-BCBC-DCC932D6F905}">
      <dgm:prSet/>
      <dgm:spPr/>
      <dgm:t>
        <a:bodyPr/>
        <a:lstStyle/>
        <a:p>
          <a:endParaRPr lang="ru-RU"/>
        </a:p>
      </dgm:t>
    </dgm:pt>
    <dgm:pt modelId="{40CA85E7-619E-4F73-837C-5F1C9CE39110}" type="sibTrans" cxnId="{1495DD9E-E4FC-4071-BCBC-DCC932D6F905}">
      <dgm:prSet/>
      <dgm:spPr/>
      <dgm:t>
        <a:bodyPr/>
        <a:lstStyle/>
        <a:p>
          <a:endParaRPr lang="ru-RU"/>
        </a:p>
      </dgm:t>
    </dgm:pt>
    <dgm:pt modelId="{1355A750-19CA-4FF6-8A92-600C4D5E1BF6}">
      <dgm:prSet phldrT="[Текст]" custT="1"/>
      <dgm:spPr/>
      <dgm:t>
        <a:bodyPr/>
        <a:lstStyle/>
        <a:p>
          <a:r>
            <a:rPr lang="ru-RU" sz="3200" dirty="0"/>
            <a:t>Уточнение списков артемовцев – участников боевых действий в «горячих точках» (совместная работа продолжается)</a:t>
          </a:r>
        </a:p>
      </dgm:t>
    </dgm:pt>
    <dgm:pt modelId="{57C9E2CA-2797-41B8-9DCF-BE1B77B1C65C}" type="parTrans" cxnId="{4FD6A319-31E5-4D92-B16F-3F1DA6FB184F}">
      <dgm:prSet/>
      <dgm:spPr/>
      <dgm:t>
        <a:bodyPr/>
        <a:lstStyle/>
        <a:p>
          <a:endParaRPr lang="ru-RU"/>
        </a:p>
      </dgm:t>
    </dgm:pt>
    <dgm:pt modelId="{95F11AB3-F7A9-4CFF-9FC3-5ED3BC0FE075}" type="sibTrans" cxnId="{4FD6A319-31E5-4D92-B16F-3F1DA6FB184F}">
      <dgm:prSet/>
      <dgm:spPr/>
      <dgm:t>
        <a:bodyPr/>
        <a:lstStyle/>
        <a:p>
          <a:endParaRPr lang="ru-RU"/>
        </a:p>
      </dgm:t>
    </dgm:pt>
    <dgm:pt modelId="{95A9F0E3-9EBF-4D96-A903-2A582A587864}">
      <dgm:prSet phldrT="[Текст]" custT="1"/>
      <dgm:spPr/>
      <dgm:t>
        <a:bodyPr/>
        <a:lstStyle/>
        <a:p>
          <a:r>
            <a:rPr lang="ru-RU" sz="2800" dirty="0"/>
            <a:t>Артемовское отделение Свердловской региональной общественной организации содействия ветеранов боевых действий и военных конфликтов</a:t>
          </a:r>
        </a:p>
      </dgm:t>
    </dgm:pt>
    <dgm:pt modelId="{93E42BA1-98FD-42BF-B715-33100257DEA7}" type="parTrans" cxnId="{47038ADB-AC01-4F43-852A-1EA648E7E885}">
      <dgm:prSet/>
      <dgm:spPr/>
      <dgm:t>
        <a:bodyPr/>
        <a:lstStyle/>
        <a:p>
          <a:endParaRPr lang="ru-RU"/>
        </a:p>
      </dgm:t>
    </dgm:pt>
    <dgm:pt modelId="{7EE44A05-4DBD-4B27-B467-229B15573763}" type="sibTrans" cxnId="{47038ADB-AC01-4F43-852A-1EA648E7E885}">
      <dgm:prSet/>
      <dgm:spPr/>
      <dgm:t>
        <a:bodyPr/>
        <a:lstStyle/>
        <a:p>
          <a:endParaRPr lang="ru-RU"/>
        </a:p>
      </dgm:t>
    </dgm:pt>
    <dgm:pt modelId="{EF7BDEEC-AAB1-4531-BB09-A7E8141D9164}">
      <dgm:prSet phldrT="[Текст]" custT="1"/>
      <dgm:spPr/>
      <dgm:t>
        <a:bodyPr/>
        <a:lstStyle/>
        <a:p>
          <a:r>
            <a:rPr lang="ru-RU" sz="3200" dirty="0"/>
            <a:t>Консультативная помощь</a:t>
          </a:r>
        </a:p>
      </dgm:t>
    </dgm:pt>
    <dgm:pt modelId="{94F8CA2F-6B44-4763-8214-F2D89CE0AC68}" type="parTrans" cxnId="{5338145C-001A-4E4A-AAFE-282B52DCC949}">
      <dgm:prSet/>
      <dgm:spPr/>
      <dgm:t>
        <a:bodyPr/>
        <a:lstStyle/>
        <a:p>
          <a:endParaRPr lang="ru-RU"/>
        </a:p>
      </dgm:t>
    </dgm:pt>
    <dgm:pt modelId="{639D1099-7C33-400F-BD83-B80F316D3483}" type="sibTrans" cxnId="{5338145C-001A-4E4A-AAFE-282B52DCC949}">
      <dgm:prSet/>
      <dgm:spPr/>
      <dgm:t>
        <a:bodyPr/>
        <a:lstStyle/>
        <a:p>
          <a:endParaRPr lang="ru-RU"/>
        </a:p>
      </dgm:t>
    </dgm:pt>
    <dgm:pt modelId="{27AE1532-9385-4171-A8C2-953DE003EE3D}" type="pres">
      <dgm:prSet presAssocID="{FA30B870-96F3-4EC2-B077-EB2988ED0BD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84898F9-2C34-4400-BCAD-2FDAA7A222D9}" type="pres">
      <dgm:prSet presAssocID="{6A9F705B-1E93-4905-AA6A-2BCD82344557}" presName="parentText" presStyleLbl="node1" presStyleIdx="0" presStyleCnt="2" custLinFactNeighborY="-123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217935-B160-4762-B25F-93C50CDFBE93}" type="pres">
      <dgm:prSet presAssocID="{6A9F705B-1E93-4905-AA6A-2BCD82344557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CC2F01-3EE8-4671-B5C0-F2FDD4F8682E}" type="pres">
      <dgm:prSet presAssocID="{95A9F0E3-9EBF-4D96-A903-2A582A587864}" presName="parentText" presStyleLbl="node1" presStyleIdx="1" presStyleCnt="2" custLinFactNeighborY="1086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CCB5A0-1C76-47F2-886E-8829AF57AE34}" type="pres">
      <dgm:prSet presAssocID="{95A9F0E3-9EBF-4D96-A903-2A582A587864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410D42-60E0-4545-803C-B4B94942D218}" type="presOf" srcId="{EF7BDEEC-AAB1-4531-BB09-A7E8141D9164}" destId="{27CCB5A0-1C76-47F2-886E-8829AF57AE34}" srcOrd="0" destOrd="0" presId="urn:microsoft.com/office/officeart/2005/8/layout/vList2"/>
    <dgm:cxn modelId="{B9C07834-A7E3-44FB-A78C-5CF86C461B2E}" type="presOf" srcId="{6A9F705B-1E93-4905-AA6A-2BCD82344557}" destId="{184898F9-2C34-4400-BCAD-2FDAA7A222D9}" srcOrd="0" destOrd="0" presId="urn:microsoft.com/office/officeart/2005/8/layout/vList2"/>
    <dgm:cxn modelId="{5338145C-001A-4E4A-AAFE-282B52DCC949}" srcId="{95A9F0E3-9EBF-4D96-A903-2A582A587864}" destId="{EF7BDEEC-AAB1-4531-BB09-A7E8141D9164}" srcOrd="0" destOrd="0" parTransId="{94F8CA2F-6B44-4763-8214-F2D89CE0AC68}" sibTransId="{639D1099-7C33-400F-BD83-B80F316D3483}"/>
    <dgm:cxn modelId="{455820D4-4BDB-4B64-9BC5-68DCC8987813}" type="presOf" srcId="{FA30B870-96F3-4EC2-B077-EB2988ED0BDC}" destId="{27AE1532-9385-4171-A8C2-953DE003EE3D}" srcOrd="0" destOrd="0" presId="urn:microsoft.com/office/officeart/2005/8/layout/vList2"/>
    <dgm:cxn modelId="{47038ADB-AC01-4F43-852A-1EA648E7E885}" srcId="{FA30B870-96F3-4EC2-B077-EB2988ED0BDC}" destId="{95A9F0E3-9EBF-4D96-A903-2A582A587864}" srcOrd="1" destOrd="0" parTransId="{93E42BA1-98FD-42BF-B715-33100257DEA7}" sibTransId="{7EE44A05-4DBD-4B27-B467-229B15573763}"/>
    <dgm:cxn modelId="{1495DD9E-E4FC-4071-BCBC-DCC932D6F905}" srcId="{FA30B870-96F3-4EC2-B077-EB2988ED0BDC}" destId="{6A9F705B-1E93-4905-AA6A-2BCD82344557}" srcOrd="0" destOrd="0" parTransId="{0E11F938-636D-4BF2-839B-1C7A4C00D8FD}" sibTransId="{40CA85E7-619E-4F73-837C-5F1C9CE39110}"/>
    <dgm:cxn modelId="{4FD6A319-31E5-4D92-B16F-3F1DA6FB184F}" srcId="{6A9F705B-1E93-4905-AA6A-2BCD82344557}" destId="{1355A750-19CA-4FF6-8A92-600C4D5E1BF6}" srcOrd="0" destOrd="0" parTransId="{57C9E2CA-2797-41B8-9DCF-BE1B77B1C65C}" sibTransId="{95F11AB3-F7A9-4CFF-9FC3-5ED3BC0FE075}"/>
    <dgm:cxn modelId="{031ECFA1-D91D-4503-9C19-7B9034701CA3}" type="presOf" srcId="{95A9F0E3-9EBF-4D96-A903-2A582A587864}" destId="{A1CC2F01-3EE8-4671-B5C0-F2FDD4F8682E}" srcOrd="0" destOrd="0" presId="urn:microsoft.com/office/officeart/2005/8/layout/vList2"/>
    <dgm:cxn modelId="{39E223A9-68B3-4CD0-B505-13ECD9BBFB49}" type="presOf" srcId="{1355A750-19CA-4FF6-8A92-600C4D5E1BF6}" destId="{88217935-B160-4762-B25F-93C50CDFBE93}" srcOrd="0" destOrd="0" presId="urn:microsoft.com/office/officeart/2005/8/layout/vList2"/>
    <dgm:cxn modelId="{F8908826-7C60-4631-9CA8-34E0FD481054}" type="presParOf" srcId="{27AE1532-9385-4171-A8C2-953DE003EE3D}" destId="{184898F9-2C34-4400-BCAD-2FDAA7A222D9}" srcOrd="0" destOrd="0" presId="urn:microsoft.com/office/officeart/2005/8/layout/vList2"/>
    <dgm:cxn modelId="{7E176DAD-44FF-46FB-85D8-CBD6D8771874}" type="presParOf" srcId="{27AE1532-9385-4171-A8C2-953DE003EE3D}" destId="{88217935-B160-4762-B25F-93C50CDFBE93}" srcOrd="1" destOrd="0" presId="urn:microsoft.com/office/officeart/2005/8/layout/vList2"/>
    <dgm:cxn modelId="{70EA70B8-8713-4C6D-901F-47916B4A1962}" type="presParOf" srcId="{27AE1532-9385-4171-A8C2-953DE003EE3D}" destId="{A1CC2F01-3EE8-4671-B5C0-F2FDD4F8682E}" srcOrd="2" destOrd="0" presId="urn:microsoft.com/office/officeart/2005/8/layout/vList2"/>
    <dgm:cxn modelId="{211CAF72-4A2B-4AB0-A1C5-5AADCF49E7DA}" type="presParOf" srcId="{27AE1532-9385-4171-A8C2-953DE003EE3D}" destId="{27CCB5A0-1C76-47F2-886E-8829AF57AE34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CE2E7D7-135A-40CC-877E-61F492F14258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9047F1D-BA00-4158-927B-83DF57D0C90C}">
      <dgm:prSet phldrT="[Текст]"/>
      <dgm:spPr/>
      <dgm:t>
        <a:bodyPr/>
        <a:lstStyle/>
        <a:p>
          <a:r>
            <a:rPr lang="ru-RU" dirty="0"/>
            <a:t>Количественные</a:t>
          </a:r>
        </a:p>
      </dgm:t>
    </dgm:pt>
    <dgm:pt modelId="{D113BCEC-213F-49CE-9DCF-ED6F23F59442}" type="parTrans" cxnId="{74C5258A-4D17-4987-8443-A72068FB5799}">
      <dgm:prSet/>
      <dgm:spPr/>
      <dgm:t>
        <a:bodyPr/>
        <a:lstStyle/>
        <a:p>
          <a:endParaRPr lang="ru-RU"/>
        </a:p>
      </dgm:t>
    </dgm:pt>
    <dgm:pt modelId="{B515295A-8D9D-49BA-9E8B-1FE389FF6DFD}" type="sibTrans" cxnId="{74C5258A-4D17-4987-8443-A72068FB5799}">
      <dgm:prSet/>
      <dgm:spPr/>
      <dgm:t>
        <a:bodyPr/>
        <a:lstStyle/>
        <a:p>
          <a:endParaRPr lang="ru-RU"/>
        </a:p>
      </dgm:t>
    </dgm:pt>
    <dgm:pt modelId="{BC093220-5C3C-43DF-B586-BED9976749E4}">
      <dgm:prSet phldrT="[Текст]" custT="1"/>
      <dgm:spPr/>
      <dgm:t>
        <a:bodyPr/>
        <a:lstStyle/>
        <a:p>
          <a:pPr algn="just"/>
          <a:r>
            <a:rPr lang="ru-RU" sz="1400" dirty="0"/>
            <a:t>Охват, анкетирование ветеранов локальных конфликтов – 100%</a:t>
          </a:r>
        </a:p>
      </dgm:t>
    </dgm:pt>
    <dgm:pt modelId="{9C390897-8480-4ACD-970A-C5EB9B529193}" type="parTrans" cxnId="{D7FC30DA-EF62-4045-BF87-C5454D63507D}">
      <dgm:prSet/>
      <dgm:spPr/>
      <dgm:t>
        <a:bodyPr/>
        <a:lstStyle/>
        <a:p>
          <a:endParaRPr lang="ru-RU"/>
        </a:p>
      </dgm:t>
    </dgm:pt>
    <dgm:pt modelId="{DE8FB6D8-2DE4-48A2-AFB8-137A68CC6126}" type="sibTrans" cxnId="{D7FC30DA-EF62-4045-BF87-C5454D63507D}">
      <dgm:prSet/>
      <dgm:spPr/>
      <dgm:t>
        <a:bodyPr/>
        <a:lstStyle/>
        <a:p>
          <a:endParaRPr lang="ru-RU"/>
        </a:p>
      </dgm:t>
    </dgm:pt>
    <dgm:pt modelId="{FDD4B111-A5C0-4538-97C1-FB91F244138C}">
      <dgm:prSet phldrT="[Текст]" custT="1"/>
      <dgm:spPr/>
      <dgm:t>
        <a:bodyPr/>
        <a:lstStyle/>
        <a:p>
          <a:r>
            <a:rPr lang="ru-RU" sz="1400" dirty="0"/>
            <a:t>Охват, анкетирование родственников ветеранов и погибших – 20%</a:t>
          </a:r>
        </a:p>
      </dgm:t>
    </dgm:pt>
    <dgm:pt modelId="{265E0BC4-F57F-4937-8CE2-EF487386519F}" type="parTrans" cxnId="{9298AB01-A18B-423D-8F77-5101445A65C6}">
      <dgm:prSet/>
      <dgm:spPr/>
      <dgm:t>
        <a:bodyPr/>
        <a:lstStyle/>
        <a:p>
          <a:endParaRPr lang="ru-RU"/>
        </a:p>
      </dgm:t>
    </dgm:pt>
    <dgm:pt modelId="{17F2750D-66AD-47A4-9261-4C397BE51A8D}" type="sibTrans" cxnId="{9298AB01-A18B-423D-8F77-5101445A65C6}">
      <dgm:prSet/>
      <dgm:spPr/>
      <dgm:t>
        <a:bodyPr/>
        <a:lstStyle/>
        <a:p>
          <a:endParaRPr lang="ru-RU"/>
        </a:p>
      </dgm:t>
    </dgm:pt>
    <dgm:pt modelId="{352CEA8A-BED9-4238-9B97-F52F3FC5ECBD}">
      <dgm:prSet phldrT="[Текст]"/>
      <dgm:spPr/>
      <dgm:t>
        <a:bodyPr/>
        <a:lstStyle/>
        <a:p>
          <a:r>
            <a:rPr lang="ru-RU" dirty="0"/>
            <a:t>Качественные</a:t>
          </a:r>
        </a:p>
      </dgm:t>
    </dgm:pt>
    <dgm:pt modelId="{C3AA02F8-9E1A-4542-95CE-0B7E0C0A3E03}" type="parTrans" cxnId="{5EDD7234-C8A6-4FEB-B137-9A5EC969848B}">
      <dgm:prSet/>
      <dgm:spPr/>
      <dgm:t>
        <a:bodyPr/>
        <a:lstStyle/>
        <a:p>
          <a:endParaRPr lang="ru-RU"/>
        </a:p>
      </dgm:t>
    </dgm:pt>
    <dgm:pt modelId="{8C82C29A-846B-42C3-B5E5-C70C1F50E0CE}" type="sibTrans" cxnId="{5EDD7234-C8A6-4FEB-B137-9A5EC969848B}">
      <dgm:prSet/>
      <dgm:spPr/>
      <dgm:t>
        <a:bodyPr/>
        <a:lstStyle/>
        <a:p>
          <a:endParaRPr lang="ru-RU"/>
        </a:p>
      </dgm:t>
    </dgm:pt>
    <dgm:pt modelId="{CD5A24A2-7F57-48E3-A70C-73D0498CC5FC}">
      <dgm:prSet phldrT="[Текст]" custT="1"/>
      <dgm:spPr/>
      <dgm:t>
        <a:bodyPr/>
        <a:lstStyle/>
        <a:p>
          <a:r>
            <a:rPr lang="ru-RU" sz="1400" dirty="0"/>
            <a:t>Повышение заинтересованности и понимание необходимости сохранения исторических данных для будущих поколений</a:t>
          </a:r>
          <a:r>
            <a:rPr lang="en-US" sz="1400" dirty="0"/>
            <a:t>: </a:t>
          </a:r>
          <a:r>
            <a:rPr lang="ru-RU" sz="1400" dirty="0"/>
            <a:t>положительные отзывы в средствах массовой информации, в сети Интернет, в музейной Книге отзывов</a:t>
          </a:r>
        </a:p>
      </dgm:t>
    </dgm:pt>
    <dgm:pt modelId="{E7A0A4EB-2944-45AE-B7FD-A98B4E2D1C30}" type="parTrans" cxnId="{82C9F3E4-B41F-4A75-B973-F76878E8F96C}">
      <dgm:prSet/>
      <dgm:spPr/>
      <dgm:t>
        <a:bodyPr/>
        <a:lstStyle/>
        <a:p>
          <a:endParaRPr lang="ru-RU"/>
        </a:p>
      </dgm:t>
    </dgm:pt>
    <dgm:pt modelId="{FD2D16C2-4185-41B7-A9A7-268E904E2FB4}" type="sibTrans" cxnId="{82C9F3E4-B41F-4A75-B973-F76878E8F96C}">
      <dgm:prSet/>
      <dgm:spPr/>
      <dgm:t>
        <a:bodyPr/>
        <a:lstStyle/>
        <a:p>
          <a:endParaRPr lang="ru-RU"/>
        </a:p>
      </dgm:t>
    </dgm:pt>
    <dgm:pt modelId="{1FDE4C8D-11D0-4D48-A79A-38765F9A928E}">
      <dgm:prSet phldrT="[Текст]" custT="1"/>
      <dgm:spPr/>
      <dgm:t>
        <a:bodyPr/>
        <a:lstStyle/>
        <a:p>
          <a:r>
            <a:rPr lang="ru-RU" sz="1400" dirty="0"/>
            <a:t>Пополнение фонда Артемовского исторического музея новыми музейными предметами – 50</a:t>
          </a:r>
        </a:p>
      </dgm:t>
    </dgm:pt>
    <dgm:pt modelId="{5595FAAE-45C9-4E01-901F-932E6CAFC8AE}" type="parTrans" cxnId="{A3C099B5-C0E0-4614-A93D-0CE3263AA3EC}">
      <dgm:prSet/>
      <dgm:spPr/>
      <dgm:t>
        <a:bodyPr/>
        <a:lstStyle/>
        <a:p>
          <a:endParaRPr lang="ru-RU"/>
        </a:p>
      </dgm:t>
    </dgm:pt>
    <dgm:pt modelId="{5A840DD8-6B8D-408F-8EAA-F7EBD5DD6C23}" type="sibTrans" cxnId="{A3C099B5-C0E0-4614-A93D-0CE3263AA3EC}">
      <dgm:prSet/>
      <dgm:spPr/>
      <dgm:t>
        <a:bodyPr/>
        <a:lstStyle/>
        <a:p>
          <a:endParaRPr lang="ru-RU"/>
        </a:p>
      </dgm:t>
    </dgm:pt>
    <dgm:pt modelId="{41191CC6-B8E3-4B13-8045-35AE20B29278}">
      <dgm:prSet phldrT="[Текст]" custT="1"/>
      <dgm:spPr/>
      <dgm:t>
        <a:bodyPr/>
        <a:lstStyle/>
        <a:p>
          <a:r>
            <a:rPr lang="ru-RU" sz="1400" dirty="0"/>
            <a:t>Привлечение ветеранов и их родных в проект через Интернет – 10%</a:t>
          </a:r>
        </a:p>
      </dgm:t>
    </dgm:pt>
    <dgm:pt modelId="{0ECD7888-397F-4ED1-9CBE-8D284B494344}" type="parTrans" cxnId="{3CDDD2A3-E7E1-4E5D-B4AA-C4F079A2AAF4}">
      <dgm:prSet/>
      <dgm:spPr/>
      <dgm:t>
        <a:bodyPr/>
        <a:lstStyle/>
        <a:p>
          <a:endParaRPr lang="ru-RU"/>
        </a:p>
      </dgm:t>
    </dgm:pt>
    <dgm:pt modelId="{5B83BB51-37DB-4A7F-9FFD-3C27CC1DF6B0}" type="sibTrans" cxnId="{3CDDD2A3-E7E1-4E5D-B4AA-C4F079A2AAF4}">
      <dgm:prSet/>
      <dgm:spPr/>
      <dgm:t>
        <a:bodyPr/>
        <a:lstStyle/>
        <a:p>
          <a:endParaRPr lang="ru-RU"/>
        </a:p>
      </dgm:t>
    </dgm:pt>
    <dgm:pt modelId="{41988241-B3F9-45B0-9E29-35886B48C951}">
      <dgm:prSet phldrT="[Текст]" custT="1"/>
      <dgm:spPr/>
      <dgm:t>
        <a:bodyPr/>
        <a:lstStyle/>
        <a:p>
          <a:r>
            <a:rPr lang="ru-RU" sz="1400" dirty="0"/>
            <a:t>Охват (количество просмотров на сайте) музейных публикаций по тематике проекта - 2000</a:t>
          </a:r>
        </a:p>
        <a:p>
          <a:endParaRPr lang="ru-RU" sz="700" dirty="0"/>
        </a:p>
      </dgm:t>
    </dgm:pt>
    <dgm:pt modelId="{B37EB9A8-8F51-46A8-B3E3-3159CCA8176C}" type="parTrans" cxnId="{DC351CFD-0C19-4951-8A7A-04BA583D4170}">
      <dgm:prSet/>
      <dgm:spPr/>
      <dgm:t>
        <a:bodyPr/>
        <a:lstStyle/>
        <a:p>
          <a:endParaRPr lang="ru-RU"/>
        </a:p>
      </dgm:t>
    </dgm:pt>
    <dgm:pt modelId="{469675DE-82C1-4331-9B5D-8EA87901B5FE}" type="sibTrans" cxnId="{DC351CFD-0C19-4951-8A7A-04BA583D4170}">
      <dgm:prSet/>
      <dgm:spPr/>
      <dgm:t>
        <a:bodyPr/>
        <a:lstStyle/>
        <a:p>
          <a:endParaRPr lang="ru-RU"/>
        </a:p>
      </dgm:t>
    </dgm:pt>
    <dgm:pt modelId="{1D7FFE3D-C791-4545-B15A-442E11117329}">
      <dgm:prSet phldrT="[Текст]" custT="1"/>
      <dgm:spPr/>
      <dgm:t>
        <a:bodyPr/>
        <a:lstStyle/>
        <a:p>
          <a:r>
            <a:rPr lang="ru-RU" sz="1400" dirty="0"/>
            <a:t>Повышение лояльности к деятельности музея, дарение семейных реликвий в фонды музея</a:t>
          </a:r>
        </a:p>
      </dgm:t>
    </dgm:pt>
    <dgm:pt modelId="{EB689ECF-21AD-4FC1-858E-27B6A8756BBF}" type="parTrans" cxnId="{3C27C995-04CE-45EE-8CC0-FB09F9A7FA39}">
      <dgm:prSet/>
      <dgm:spPr/>
      <dgm:t>
        <a:bodyPr/>
        <a:lstStyle/>
        <a:p>
          <a:endParaRPr lang="ru-RU"/>
        </a:p>
      </dgm:t>
    </dgm:pt>
    <dgm:pt modelId="{2D648E39-CC87-4097-9CF9-8D264243954E}" type="sibTrans" cxnId="{3C27C995-04CE-45EE-8CC0-FB09F9A7FA39}">
      <dgm:prSet/>
      <dgm:spPr/>
      <dgm:t>
        <a:bodyPr/>
        <a:lstStyle/>
        <a:p>
          <a:endParaRPr lang="ru-RU"/>
        </a:p>
      </dgm:t>
    </dgm:pt>
    <dgm:pt modelId="{8463B29E-F56A-4860-97A0-D5068C03135D}">
      <dgm:prSet phldrT="[Текст]" custT="1"/>
      <dgm:spPr/>
      <dgm:t>
        <a:bodyPr/>
        <a:lstStyle/>
        <a:p>
          <a:r>
            <a:rPr lang="ru-RU" sz="1400" dirty="0"/>
            <a:t>Приобщение к деятельности музея через Интернет, повышение активности посещений</a:t>
          </a:r>
        </a:p>
      </dgm:t>
    </dgm:pt>
    <dgm:pt modelId="{3C42F05F-F995-4B1F-8B10-FAA24EC255C9}" type="parTrans" cxnId="{1E96CA87-6195-43C2-B64E-F4D2E38BC826}">
      <dgm:prSet/>
      <dgm:spPr/>
      <dgm:t>
        <a:bodyPr/>
        <a:lstStyle/>
        <a:p>
          <a:endParaRPr lang="ru-RU"/>
        </a:p>
      </dgm:t>
    </dgm:pt>
    <dgm:pt modelId="{73C1DCA7-8403-4584-820D-3BF6500D82BD}" type="sibTrans" cxnId="{1E96CA87-6195-43C2-B64E-F4D2E38BC826}">
      <dgm:prSet/>
      <dgm:spPr/>
      <dgm:t>
        <a:bodyPr/>
        <a:lstStyle/>
        <a:p>
          <a:endParaRPr lang="ru-RU"/>
        </a:p>
      </dgm:t>
    </dgm:pt>
    <dgm:pt modelId="{A8200C78-5809-43CC-907D-3DC6D2713CD1}" type="pres">
      <dgm:prSet presAssocID="{3CE2E7D7-135A-40CC-877E-61F492F1425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CE99461-E598-4D05-8E5F-D51D3C566CC6}" type="pres">
      <dgm:prSet presAssocID="{F9047F1D-BA00-4158-927B-83DF57D0C90C}" presName="root" presStyleCnt="0"/>
      <dgm:spPr/>
    </dgm:pt>
    <dgm:pt modelId="{0AB782A6-AFDE-45A7-B81A-87D1F94DCFA1}" type="pres">
      <dgm:prSet presAssocID="{F9047F1D-BA00-4158-927B-83DF57D0C90C}" presName="rootComposite" presStyleCnt="0"/>
      <dgm:spPr/>
    </dgm:pt>
    <dgm:pt modelId="{BA8F200D-EBDC-4BFB-94B7-75AA40141C77}" type="pres">
      <dgm:prSet presAssocID="{F9047F1D-BA00-4158-927B-83DF57D0C90C}" presName="rootText" presStyleLbl="node1" presStyleIdx="0" presStyleCnt="2" custScaleY="46019"/>
      <dgm:spPr/>
      <dgm:t>
        <a:bodyPr/>
        <a:lstStyle/>
        <a:p>
          <a:endParaRPr lang="ru-RU"/>
        </a:p>
      </dgm:t>
    </dgm:pt>
    <dgm:pt modelId="{272CC422-2533-4292-9B83-5906AE01CAA8}" type="pres">
      <dgm:prSet presAssocID="{F9047F1D-BA00-4158-927B-83DF57D0C90C}" presName="rootConnector" presStyleLbl="node1" presStyleIdx="0" presStyleCnt="2"/>
      <dgm:spPr/>
      <dgm:t>
        <a:bodyPr/>
        <a:lstStyle/>
        <a:p>
          <a:endParaRPr lang="ru-RU"/>
        </a:p>
      </dgm:t>
    </dgm:pt>
    <dgm:pt modelId="{C68E67BC-B7C6-4581-A136-CBFE25F56DF2}" type="pres">
      <dgm:prSet presAssocID="{F9047F1D-BA00-4158-927B-83DF57D0C90C}" presName="childShape" presStyleCnt="0"/>
      <dgm:spPr/>
    </dgm:pt>
    <dgm:pt modelId="{F81FD438-B535-4570-9B2C-06E422DA82D8}" type="pres">
      <dgm:prSet presAssocID="{9C390897-8480-4ACD-970A-C5EB9B529193}" presName="Name13" presStyleLbl="parChTrans1D2" presStyleIdx="0" presStyleCnt="8"/>
      <dgm:spPr/>
      <dgm:t>
        <a:bodyPr/>
        <a:lstStyle/>
        <a:p>
          <a:endParaRPr lang="ru-RU"/>
        </a:p>
      </dgm:t>
    </dgm:pt>
    <dgm:pt modelId="{67CC2BAE-3A04-498A-80FA-F094A2E1FA05}" type="pres">
      <dgm:prSet presAssocID="{BC093220-5C3C-43DF-B586-BED9976749E4}" presName="childText" presStyleLbl="bgAcc1" presStyleIdx="0" presStyleCnt="8" custScaleX="1765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4879FA-9F1F-43FF-8F13-CFB56876953E}" type="pres">
      <dgm:prSet presAssocID="{265E0BC4-F57F-4937-8CE2-EF487386519F}" presName="Name13" presStyleLbl="parChTrans1D2" presStyleIdx="1" presStyleCnt="8"/>
      <dgm:spPr/>
      <dgm:t>
        <a:bodyPr/>
        <a:lstStyle/>
        <a:p>
          <a:endParaRPr lang="ru-RU"/>
        </a:p>
      </dgm:t>
    </dgm:pt>
    <dgm:pt modelId="{9052DD9C-5B75-4D0E-BEB8-DE4D4E4573B9}" type="pres">
      <dgm:prSet presAssocID="{FDD4B111-A5C0-4538-97C1-FB91F244138C}" presName="childText" presStyleLbl="bgAcc1" presStyleIdx="1" presStyleCnt="8" custScaleX="187710" custScaleY="1114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040F5F-812A-4006-B2AE-053CB02CFC46}" type="pres">
      <dgm:prSet presAssocID="{5595FAAE-45C9-4E01-901F-932E6CAFC8AE}" presName="Name13" presStyleLbl="parChTrans1D2" presStyleIdx="2" presStyleCnt="8"/>
      <dgm:spPr/>
      <dgm:t>
        <a:bodyPr/>
        <a:lstStyle/>
        <a:p>
          <a:endParaRPr lang="ru-RU"/>
        </a:p>
      </dgm:t>
    </dgm:pt>
    <dgm:pt modelId="{2D81A27B-FF85-4F36-8644-0D44D8697797}" type="pres">
      <dgm:prSet presAssocID="{1FDE4C8D-11D0-4D48-A79A-38765F9A928E}" presName="childText" presStyleLbl="bgAcc1" presStyleIdx="2" presStyleCnt="8" custScaleX="205076" custScaleY="1414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A7831F-0DAF-4B69-81AC-D073D73D506E}" type="pres">
      <dgm:prSet presAssocID="{0ECD7888-397F-4ED1-9CBE-8D284B494344}" presName="Name13" presStyleLbl="parChTrans1D2" presStyleIdx="3" presStyleCnt="8"/>
      <dgm:spPr/>
      <dgm:t>
        <a:bodyPr/>
        <a:lstStyle/>
        <a:p>
          <a:endParaRPr lang="ru-RU"/>
        </a:p>
      </dgm:t>
    </dgm:pt>
    <dgm:pt modelId="{99D76B59-FAD3-49B8-AACE-A335489A79C5}" type="pres">
      <dgm:prSet presAssocID="{41191CC6-B8E3-4B13-8045-35AE20B29278}" presName="childText" presStyleLbl="bgAcc1" presStyleIdx="3" presStyleCnt="8" custScaleX="172246" custScaleY="1623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383BB0-CCC6-423B-96BD-5DD5C1C2F99A}" type="pres">
      <dgm:prSet presAssocID="{B37EB9A8-8F51-46A8-B3E3-3159CCA8176C}" presName="Name13" presStyleLbl="parChTrans1D2" presStyleIdx="4" presStyleCnt="8"/>
      <dgm:spPr/>
      <dgm:t>
        <a:bodyPr/>
        <a:lstStyle/>
        <a:p>
          <a:endParaRPr lang="ru-RU"/>
        </a:p>
      </dgm:t>
    </dgm:pt>
    <dgm:pt modelId="{25A6EF2D-8542-4F14-B5AD-8B909AA1FE5E}" type="pres">
      <dgm:prSet presAssocID="{41988241-B3F9-45B0-9E29-35886B48C951}" presName="childText" presStyleLbl="bgAcc1" presStyleIdx="4" presStyleCnt="8" custScaleX="207929" custScaleY="1570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EB9208-33FB-42B9-A07E-45CBDFB9E58D}" type="pres">
      <dgm:prSet presAssocID="{352CEA8A-BED9-4238-9B97-F52F3FC5ECBD}" presName="root" presStyleCnt="0"/>
      <dgm:spPr/>
    </dgm:pt>
    <dgm:pt modelId="{780BBFFD-CC02-4EFA-B3B0-05A0133A7BE0}" type="pres">
      <dgm:prSet presAssocID="{352CEA8A-BED9-4238-9B97-F52F3FC5ECBD}" presName="rootComposite" presStyleCnt="0"/>
      <dgm:spPr/>
    </dgm:pt>
    <dgm:pt modelId="{C5980826-526A-4882-9263-D29FD1ED4024}" type="pres">
      <dgm:prSet presAssocID="{352CEA8A-BED9-4238-9B97-F52F3FC5ECBD}" presName="rootText" presStyleLbl="node1" presStyleIdx="1" presStyleCnt="2" custScaleY="43777"/>
      <dgm:spPr/>
      <dgm:t>
        <a:bodyPr/>
        <a:lstStyle/>
        <a:p>
          <a:endParaRPr lang="ru-RU"/>
        </a:p>
      </dgm:t>
    </dgm:pt>
    <dgm:pt modelId="{0A00BD5F-A712-49DA-A1BD-A4F04C33EFC1}" type="pres">
      <dgm:prSet presAssocID="{352CEA8A-BED9-4238-9B97-F52F3FC5ECBD}" presName="rootConnector" presStyleLbl="node1" presStyleIdx="1" presStyleCnt="2"/>
      <dgm:spPr/>
      <dgm:t>
        <a:bodyPr/>
        <a:lstStyle/>
        <a:p>
          <a:endParaRPr lang="ru-RU"/>
        </a:p>
      </dgm:t>
    </dgm:pt>
    <dgm:pt modelId="{01F6279F-CA6C-4217-9589-40EC11792EA0}" type="pres">
      <dgm:prSet presAssocID="{352CEA8A-BED9-4238-9B97-F52F3FC5ECBD}" presName="childShape" presStyleCnt="0"/>
      <dgm:spPr/>
    </dgm:pt>
    <dgm:pt modelId="{4C828689-C484-4148-AEE1-1D62D3F5F935}" type="pres">
      <dgm:prSet presAssocID="{E7A0A4EB-2944-45AE-B7FD-A98B4E2D1C30}" presName="Name13" presStyleLbl="parChTrans1D2" presStyleIdx="5" presStyleCnt="8"/>
      <dgm:spPr/>
      <dgm:t>
        <a:bodyPr/>
        <a:lstStyle/>
        <a:p>
          <a:endParaRPr lang="ru-RU"/>
        </a:p>
      </dgm:t>
    </dgm:pt>
    <dgm:pt modelId="{8FB14F8B-3D27-4613-BEAE-EF8B34DE3D8F}" type="pres">
      <dgm:prSet presAssocID="{CD5A24A2-7F57-48E3-A70C-73D0498CC5FC}" presName="childText" presStyleLbl="bgAcc1" presStyleIdx="5" presStyleCnt="8" custScaleX="297470" custScaleY="1996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BEEB4D-847E-4F80-891E-82BAABEAF882}" type="pres">
      <dgm:prSet presAssocID="{EB689ECF-21AD-4FC1-858E-27B6A8756BBF}" presName="Name13" presStyleLbl="parChTrans1D2" presStyleIdx="6" presStyleCnt="8"/>
      <dgm:spPr/>
      <dgm:t>
        <a:bodyPr/>
        <a:lstStyle/>
        <a:p>
          <a:endParaRPr lang="ru-RU"/>
        </a:p>
      </dgm:t>
    </dgm:pt>
    <dgm:pt modelId="{BB3536C6-4D6D-4187-8DE2-F9A203190F1C}" type="pres">
      <dgm:prSet presAssocID="{1D7FFE3D-C791-4545-B15A-442E11117329}" presName="childText" presStyleLbl="bgAcc1" presStyleIdx="6" presStyleCnt="8" custScaleX="206732" custScaleY="1201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9AE79E-1188-48C4-B220-7E0294E2A438}" type="pres">
      <dgm:prSet presAssocID="{3C42F05F-F995-4B1F-8B10-FAA24EC255C9}" presName="Name13" presStyleLbl="parChTrans1D2" presStyleIdx="7" presStyleCnt="8"/>
      <dgm:spPr/>
      <dgm:t>
        <a:bodyPr/>
        <a:lstStyle/>
        <a:p>
          <a:endParaRPr lang="ru-RU"/>
        </a:p>
      </dgm:t>
    </dgm:pt>
    <dgm:pt modelId="{9E884FCE-50C6-4926-AC06-8561E1F29244}" type="pres">
      <dgm:prSet presAssocID="{8463B29E-F56A-4860-97A0-D5068C03135D}" presName="childText" presStyleLbl="bgAcc1" presStyleIdx="7" presStyleCnt="8" custScaleX="210806" custScaleY="1550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15FD47-6829-4E92-82D2-4AF73123B3C1}" type="presOf" srcId="{8463B29E-F56A-4860-97A0-D5068C03135D}" destId="{9E884FCE-50C6-4926-AC06-8561E1F29244}" srcOrd="0" destOrd="0" presId="urn:microsoft.com/office/officeart/2005/8/layout/hierarchy3"/>
    <dgm:cxn modelId="{82C9F3E4-B41F-4A75-B973-F76878E8F96C}" srcId="{352CEA8A-BED9-4238-9B97-F52F3FC5ECBD}" destId="{CD5A24A2-7F57-48E3-A70C-73D0498CC5FC}" srcOrd="0" destOrd="0" parTransId="{E7A0A4EB-2944-45AE-B7FD-A98B4E2D1C30}" sibTransId="{FD2D16C2-4185-41B7-A9A7-268E904E2FB4}"/>
    <dgm:cxn modelId="{B4C8FBB6-E904-42EC-964B-881BDA8A447C}" type="presOf" srcId="{9C390897-8480-4ACD-970A-C5EB9B529193}" destId="{F81FD438-B535-4570-9B2C-06E422DA82D8}" srcOrd="0" destOrd="0" presId="urn:microsoft.com/office/officeart/2005/8/layout/hierarchy3"/>
    <dgm:cxn modelId="{1E96CA87-6195-43C2-B64E-F4D2E38BC826}" srcId="{352CEA8A-BED9-4238-9B97-F52F3FC5ECBD}" destId="{8463B29E-F56A-4860-97A0-D5068C03135D}" srcOrd="2" destOrd="0" parTransId="{3C42F05F-F995-4B1F-8B10-FAA24EC255C9}" sibTransId="{73C1DCA7-8403-4584-820D-3BF6500D82BD}"/>
    <dgm:cxn modelId="{C0A9F7FC-3418-4980-BF95-8B5675BE3866}" type="presOf" srcId="{E7A0A4EB-2944-45AE-B7FD-A98B4E2D1C30}" destId="{4C828689-C484-4148-AEE1-1D62D3F5F935}" srcOrd="0" destOrd="0" presId="urn:microsoft.com/office/officeart/2005/8/layout/hierarchy3"/>
    <dgm:cxn modelId="{677A3E5D-08D0-494F-A95B-D3E631EF8DC6}" type="presOf" srcId="{352CEA8A-BED9-4238-9B97-F52F3FC5ECBD}" destId="{0A00BD5F-A712-49DA-A1BD-A4F04C33EFC1}" srcOrd="1" destOrd="0" presId="urn:microsoft.com/office/officeart/2005/8/layout/hierarchy3"/>
    <dgm:cxn modelId="{8F123B43-BA04-4002-ABCB-7DA9A9686A45}" type="presOf" srcId="{B37EB9A8-8F51-46A8-B3E3-3159CCA8176C}" destId="{FC383BB0-CCC6-423B-96BD-5DD5C1C2F99A}" srcOrd="0" destOrd="0" presId="urn:microsoft.com/office/officeart/2005/8/layout/hierarchy3"/>
    <dgm:cxn modelId="{9298AB01-A18B-423D-8F77-5101445A65C6}" srcId="{F9047F1D-BA00-4158-927B-83DF57D0C90C}" destId="{FDD4B111-A5C0-4538-97C1-FB91F244138C}" srcOrd="1" destOrd="0" parTransId="{265E0BC4-F57F-4937-8CE2-EF487386519F}" sibTransId="{17F2750D-66AD-47A4-9261-4C397BE51A8D}"/>
    <dgm:cxn modelId="{54EB13E4-7113-46B9-B689-E2D29801DD47}" type="presOf" srcId="{265E0BC4-F57F-4937-8CE2-EF487386519F}" destId="{6D4879FA-9F1F-43FF-8F13-CFB56876953E}" srcOrd="0" destOrd="0" presId="urn:microsoft.com/office/officeart/2005/8/layout/hierarchy3"/>
    <dgm:cxn modelId="{0162C6F7-A868-4359-83C5-E1988042213F}" type="presOf" srcId="{3C42F05F-F995-4B1F-8B10-FAA24EC255C9}" destId="{F59AE79E-1188-48C4-B220-7E0294E2A438}" srcOrd="0" destOrd="0" presId="urn:microsoft.com/office/officeart/2005/8/layout/hierarchy3"/>
    <dgm:cxn modelId="{2C14B544-167F-40B3-8CBC-E886E6AF8FFB}" type="presOf" srcId="{1D7FFE3D-C791-4545-B15A-442E11117329}" destId="{BB3536C6-4D6D-4187-8DE2-F9A203190F1C}" srcOrd="0" destOrd="0" presId="urn:microsoft.com/office/officeart/2005/8/layout/hierarchy3"/>
    <dgm:cxn modelId="{4B75BE4F-1C90-42B6-B1CA-A42167EDB233}" type="presOf" srcId="{41988241-B3F9-45B0-9E29-35886B48C951}" destId="{25A6EF2D-8542-4F14-B5AD-8B909AA1FE5E}" srcOrd="0" destOrd="0" presId="urn:microsoft.com/office/officeart/2005/8/layout/hierarchy3"/>
    <dgm:cxn modelId="{D7FC30DA-EF62-4045-BF87-C5454D63507D}" srcId="{F9047F1D-BA00-4158-927B-83DF57D0C90C}" destId="{BC093220-5C3C-43DF-B586-BED9976749E4}" srcOrd="0" destOrd="0" parTransId="{9C390897-8480-4ACD-970A-C5EB9B529193}" sibTransId="{DE8FB6D8-2DE4-48A2-AFB8-137A68CC6126}"/>
    <dgm:cxn modelId="{74C5258A-4D17-4987-8443-A72068FB5799}" srcId="{3CE2E7D7-135A-40CC-877E-61F492F14258}" destId="{F9047F1D-BA00-4158-927B-83DF57D0C90C}" srcOrd="0" destOrd="0" parTransId="{D113BCEC-213F-49CE-9DCF-ED6F23F59442}" sibTransId="{B515295A-8D9D-49BA-9E8B-1FE389FF6DFD}"/>
    <dgm:cxn modelId="{7ADBC62C-DABE-4716-B66E-27DAE720B103}" type="presOf" srcId="{41191CC6-B8E3-4B13-8045-35AE20B29278}" destId="{99D76B59-FAD3-49B8-AACE-A335489A79C5}" srcOrd="0" destOrd="0" presId="urn:microsoft.com/office/officeart/2005/8/layout/hierarchy3"/>
    <dgm:cxn modelId="{DC351CFD-0C19-4951-8A7A-04BA583D4170}" srcId="{F9047F1D-BA00-4158-927B-83DF57D0C90C}" destId="{41988241-B3F9-45B0-9E29-35886B48C951}" srcOrd="4" destOrd="0" parTransId="{B37EB9A8-8F51-46A8-B3E3-3159CCA8176C}" sibTransId="{469675DE-82C1-4331-9B5D-8EA87901B5FE}"/>
    <dgm:cxn modelId="{A3C099B5-C0E0-4614-A93D-0CE3263AA3EC}" srcId="{F9047F1D-BA00-4158-927B-83DF57D0C90C}" destId="{1FDE4C8D-11D0-4D48-A79A-38765F9A928E}" srcOrd="2" destOrd="0" parTransId="{5595FAAE-45C9-4E01-901F-932E6CAFC8AE}" sibTransId="{5A840DD8-6B8D-408F-8EAA-F7EBD5DD6C23}"/>
    <dgm:cxn modelId="{3C27C995-04CE-45EE-8CC0-FB09F9A7FA39}" srcId="{352CEA8A-BED9-4238-9B97-F52F3FC5ECBD}" destId="{1D7FFE3D-C791-4545-B15A-442E11117329}" srcOrd="1" destOrd="0" parTransId="{EB689ECF-21AD-4FC1-858E-27B6A8756BBF}" sibTransId="{2D648E39-CC87-4097-9CF9-8D264243954E}"/>
    <dgm:cxn modelId="{6210CAF5-8E38-4E98-A37E-336FC8557DFB}" type="presOf" srcId="{CD5A24A2-7F57-48E3-A70C-73D0498CC5FC}" destId="{8FB14F8B-3D27-4613-BEAE-EF8B34DE3D8F}" srcOrd="0" destOrd="0" presId="urn:microsoft.com/office/officeart/2005/8/layout/hierarchy3"/>
    <dgm:cxn modelId="{53B25B4D-4B37-4D82-8263-36AADCD1CC19}" type="presOf" srcId="{5595FAAE-45C9-4E01-901F-932E6CAFC8AE}" destId="{A5040F5F-812A-4006-B2AE-053CB02CFC46}" srcOrd="0" destOrd="0" presId="urn:microsoft.com/office/officeart/2005/8/layout/hierarchy3"/>
    <dgm:cxn modelId="{EFFB618E-7CE3-4541-A731-2B2C841ECBB4}" type="presOf" srcId="{3CE2E7D7-135A-40CC-877E-61F492F14258}" destId="{A8200C78-5809-43CC-907D-3DC6D2713CD1}" srcOrd="0" destOrd="0" presId="urn:microsoft.com/office/officeart/2005/8/layout/hierarchy3"/>
    <dgm:cxn modelId="{67664827-82A5-49E0-A712-BB14299CC8FE}" type="presOf" srcId="{0ECD7888-397F-4ED1-9CBE-8D284B494344}" destId="{6EA7831F-0DAF-4B69-81AC-D073D73D506E}" srcOrd="0" destOrd="0" presId="urn:microsoft.com/office/officeart/2005/8/layout/hierarchy3"/>
    <dgm:cxn modelId="{38450ACF-9892-493C-B679-141079C3C3DB}" type="presOf" srcId="{EB689ECF-21AD-4FC1-858E-27B6A8756BBF}" destId="{56BEEB4D-847E-4F80-891E-82BAABEAF882}" srcOrd="0" destOrd="0" presId="urn:microsoft.com/office/officeart/2005/8/layout/hierarchy3"/>
    <dgm:cxn modelId="{6316BC8D-97C8-42CF-9224-1D34B9B7BBA5}" type="presOf" srcId="{1FDE4C8D-11D0-4D48-A79A-38765F9A928E}" destId="{2D81A27B-FF85-4F36-8644-0D44D8697797}" srcOrd="0" destOrd="0" presId="urn:microsoft.com/office/officeart/2005/8/layout/hierarchy3"/>
    <dgm:cxn modelId="{39EAE18E-2566-4E65-9F43-A91818961120}" type="presOf" srcId="{F9047F1D-BA00-4158-927B-83DF57D0C90C}" destId="{272CC422-2533-4292-9B83-5906AE01CAA8}" srcOrd="1" destOrd="0" presId="urn:microsoft.com/office/officeart/2005/8/layout/hierarchy3"/>
    <dgm:cxn modelId="{728CDF2E-41D0-415B-8435-E1A789267F1C}" type="presOf" srcId="{BC093220-5C3C-43DF-B586-BED9976749E4}" destId="{67CC2BAE-3A04-498A-80FA-F094A2E1FA05}" srcOrd="0" destOrd="0" presId="urn:microsoft.com/office/officeart/2005/8/layout/hierarchy3"/>
    <dgm:cxn modelId="{6EAD625A-1C12-45C9-BAFD-5626B9CF429E}" type="presOf" srcId="{F9047F1D-BA00-4158-927B-83DF57D0C90C}" destId="{BA8F200D-EBDC-4BFB-94B7-75AA40141C77}" srcOrd="0" destOrd="0" presId="urn:microsoft.com/office/officeart/2005/8/layout/hierarchy3"/>
    <dgm:cxn modelId="{3CDDD2A3-E7E1-4E5D-B4AA-C4F079A2AAF4}" srcId="{F9047F1D-BA00-4158-927B-83DF57D0C90C}" destId="{41191CC6-B8E3-4B13-8045-35AE20B29278}" srcOrd="3" destOrd="0" parTransId="{0ECD7888-397F-4ED1-9CBE-8D284B494344}" sibTransId="{5B83BB51-37DB-4A7F-9FFD-3C27CC1DF6B0}"/>
    <dgm:cxn modelId="{1ABCA156-7220-4F0E-8665-6A8DC9A998E7}" type="presOf" srcId="{352CEA8A-BED9-4238-9B97-F52F3FC5ECBD}" destId="{C5980826-526A-4882-9263-D29FD1ED4024}" srcOrd="0" destOrd="0" presId="urn:microsoft.com/office/officeart/2005/8/layout/hierarchy3"/>
    <dgm:cxn modelId="{5EDD7234-C8A6-4FEB-B137-9A5EC969848B}" srcId="{3CE2E7D7-135A-40CC-877E-61F492F14258}" destId="{352CEA8A-BED9-4238-9B97-F52F3FC5ECBD}" srcOrd="1" destOrd="0" parTransId="{C3AA02F8-9E1A-4542-95CE-0B7E0C0A3E03}" sibTransId="{8C82C29A-846B-42C3-B5E5-C70C1F50E0CE}"/>
    <dgm:cxn modelId="{3FDCD6B9-E46D-4EF8-A6FF-DC465A7FA736}" type="presOf" srcId="{FDD4B111-A5C0-4538-97C1-FB91F244138C}" destId="{9052DD9C-5B75-4D0E-BEB8-DE4D4E4573B9}" srcOrd="0" destOrd="0" presId="urn:microsoft.com/office/officeart/2005/8/layout/hierarchy3"/>
    <dgm:cxn modelId="{44B1B4E0-F244-4C49-B743-46DFCC9791CB}" type="presParOf" srcId="{A8200C78-5809-43CC-907D-3DC6D2713CD1}" destId="{DCE99461-E598-4D05-8E5F-D51D3C566CC6}" srcOrd="0" destOrd="0" presId="urn:microsoft.com/office/officeart/2005/8/layout/hierarchy3"/>
    <dgm:cxn modelId="{EBFB29EC-93C0-4E40-AAC1-D160248CF96F}" type="presParOf" srcId="{DCE99461-E598-4D05-8E5F-D51D3C566CC6}" destId="{0AB782A6-AFDE-45A7-B81A-87D1F94DCFA1}" srcOrd="0" destOrd="0" presId="urn:microsoft.com/office/officeart/2005/8/layout/hierarchy3"/>
    <dgm:cxn modelId="{06070B10-D5F8-4AD3-A8BD-2BE9D70CFE49}" type="presParOf" srcId="{0AB782A6-AFDE-45A7-B81A-87D1F94DCFA1}" destId="{BA8F200D-EBDC-4BFB-94B7-75AA40141C77}" srcOrd="0" destOrd="0" presId="urn:microsoft.com/office/officeart/2005/8/layout/hierarchy3"/>
    <dgm:cxn modelId="{87E4AEDC-372C-4D78-AEE2-5069B073BF59}" type="presParOf" srcId="{0AB782A6-AFDE-45A7-B81A-87D1F94DCFA1}" destId="{272CC422-2533-4292-9B83-5906AE01CAA8}" srcOrd="1" destOrd="0" presId="urn:microsoft.com/office/officeart/2005/8/layout/hierarchy3"/>
    <dgm:cxn modelId="{62F2B27F-BBEC-4019-9B5E-6B7273FF4057}" type="presParOf" srcId="{DCE99461-E598-4D05-8E5F-D51D3C566CC6}" destId="{C68E67BC-B7C6-4581-A136-CBFE25F56DF2}" srcOrd="1" destOrd="0" presId="urn:microsoft.com/office/officeart/2005/8/layout/hierarchy3"/>
    <dgm:cxn modelId="{7512E4AE-FAC5-4280-AC68-B7A500D6EFD2}" type="presParOf" srcId="{C68E67BC-B7C6-4581-A136-CBFE25F56DF2}" destId="{F81FD438-B535-4570-9B2C-06E422DA82D8}" srcOrd="0" destOrd="0" presId="urn:microsoft.com/office/officeart/2005/8/layout/hierarchy3"/>
    <dgm:cxn modelId="{F212BB0D-BF2D-4ED6-8D91-CC6F5C2ACFF6}" type="presParOf" srcId="{C68E67BC-B7C6-4581-A136-CBFE25F56DF2}" destId="{67CC2BAE-3A04-498A-80FA-F094A2E1FA05}" srcOrd="1" destOrd="0" presId="urn:microsoft.com/office/officeart/2005/8/layout/hierarchy3"/>
    <dgm:cxn modelId="{0081E15A-8080-413A-8CF9-BFF23A21781E}" type="presParOf" srcId="{C68E67BC-B7C6-4581-A136-CBFE25F56DF2}" destId="{6D4879FA-9F1F-43FF-8F13-CFB56876953E}" srcOrd="2" destOrd="0" presId="urn:microsoft.com/office/officeart/2005/8/layout/hierarchy3"/>
    <dgm:cxn modelId="{3F1FD693-19BE-4411-9AED-653EA6E727B5}" type="presParOf" srcId="{C68E67BC-B7C6-4581-A136-CBFE25F56DF2}" destId="{9052DD9C-5B75-4D0E-BEB8-DE4D4E4573B9}" srcOrd="3" destOrd="0" presId="urn:microsoft.com/office/officeart/2005/8/layout/hierarchy3"/>
    <dgm:cxn modelId="{C5AF614A-ACC2-421D-809C-7F72D85CD0EB}" type="presParOf" srcId="{C68E67BC-B7C6-4581-A136-CBFE25F56DF2}" destId="{A5040F5F-812A-4006-B2AE-053CB02CFC46}" srcOrd="4" destOrd="0" presId="urn:microsoft.com/office/officeart/2005/8/layout/hierarchy3"/>
    <dgm:cxn modelId="{218440AB-A543-4BAD-80CA-8AF035C7225C}" type="presParOf" srcId="{C68E67BC-B7C6-4581-A136-CBFE25F56DF2}" destId="{2D81A27B-FF85-4F36-8644-0D44D8697797}" srcOrd="5" destOrd="0" presId="urn:microsoft.com/office/officeart/2005/8/layout/hierarchy3"/>
    <dgm:cxn modelId="{7802DB75-5A6E-44E1-93E2-181E635C43CC}" type="presParOf" srcId="{C68E67BC-B7C6-4581-A136-CBFE25F56DF2}" destId="{6EA7831F-0DAF-4B69-81AC-D073D73D506E}" srcOrd="6" destOrd="0" presId="urn:microsoft.com/office/officeart/2005/8/layout/hierarchy3"/>
    <dgm:cxn modelId="{630A4A37-6F89-4093-9BDB-61DA6C5954D5}" type="presParOf" srcId="{C68E67BC-B7C6-4581-A136-CBFE25F56DF2}" destId="{99D76B59-FAD3-49B8-AACE-A335489A79C5}" srcOrd="7" destOrd="0" presId="urn:microsoft.com/office/officeart/2005/8/layout/hierarchy3"/>
    <dgm:cxn modelId="{BFAD1887-D1CC-4C38-9177-14A8F57F506F}" type="presParOf" srcId="{C68E67BC-B7C6-4581-A136-CBFE25F56DF2}" destId="{FC383BB0-CCC6-423B-96BD-5DD5C1C2F99A}" srcOrd="8" destOrd="0" presId="urn:microsoft.com/office/officeart/2005/8/layout/hierarchy3"/>
    <dgm:cxn modelId="{02693730-6928-4710-B25B-8AB29BA4D63F}" type="presParOf" srcId="{C68E67BC-B7C6-4581-A136-CBFE25F56DF2}" destId="{25A6EF2D-8542-4F14-B5AD-8B909AA1FE5E}" srcOrd="9" destOrd="0" presId="urn:microsoft.com/office/officeart/2005/8/layout/hierarchy3"/>
    <dgm:cxn modelId="{E8C74FE2-BEED-43D8-A0E9-B0F09C9F8726}" type="presParOf" srcId="{A8200C78-5809-43CC-907D-3DC6D2713CD1}" destId="{82EB9208-33FB-42B9-A07E-45CBDFB9E58D}" srcOrd="1" destOrd="0" presId="urn:microsoft.com/office/officeart/2005/8/layout/hierarchy3"/>
    <dgm:cxn modelId="{BF874521-E6B2-4341-8741-E0E7C6C97F23}" type="presParOf" srcId="{82EB9208-33FB-42B9-A07E-45CBDFB9E58D}" destId="{780BBFFD-CC02-4EFA-B3B0-05A0133A7BE0}" srcOrd="0" destOrd="0" presId="urn:microsoft.com/office/officeart/2005/8/layout/hierarchy3"/>
    <dgm:cxn modelId="{B2B5540E-ABCE-4C35-9916-EEA052211654}" type="presParOf" srcId="{780BBFFD-CC02-4EFA-B3B0-05A0133A7BE0}" destId="{C5980826-526A-4882-9263-D29FD1ED4024}" srcOrd="0" destOrd="0" presId="urn:microsoft.com/office/officeart/2005/8/layout/hierarchy3"/>
    <dgm:cxn modelId="{D504F671-17FC-4BE3-9BA1-D92BFB5E96B0}" type="presParOf" srcId="{780BBFFD-CC02-4EFA-B3B0-05A0133A7BE0}" destId="{0A00BD5F-A712-49DA-A1BD-A4F04C33EFC1}" srcOrd="1" destOrd="0" presId="urn:microsoft.com/office/officeart/2005/8/layout/hierarchy3"/>
    <dgm:cxn modelId="{ECA5677B-2B5E-4BCC-BF9E-7B38F08C4086}" type="presParOf" srcId="{82EB9208-33FB-42B9-A07E-45CBDFB9E58D}" destId="{01F6279F-CA6C-4217-9589-40EC11792EA0}" srcOrd="1" destOrd="0" presId="urn:microsoft.com/office/officeart/2005/8/layout/hierarchy3"/>
    <dgm:cxn modelId="{9AF6801C-2DB1-4E84-802C-6B91F043B969}" type="presParOf" srcId="{01F6279F-CA6C-4217-9589-40EC11792EA0}" destId="{4C828689-C484-4148-AEE1-1D62D3F5F935}" srcOrd="0" destOrd="0" presId="urn:microsoft.com/office/officeart/2005/8/layout/hierarchy3"/>
    <dgm:cxn modelId="{AE24AD92-8B2E-4278-8DC4-F79939957B0C}" type="presParOf" srcId="{01F6279F-CA6C-4217-9589-40EC11792EA0}" destId="{8FB14F8B-3D27-4613-BEAE-EF8B34DE3D8F}" srcOrd="1" destOrd="0" presId="urn:microsoft.com/office/officeart/2005/8/layout/hierarchy3"/>
    <dgm:cxn modelId="{9DA24BDE-634E-4D44-8D71-8082A42760FC}" type="presParOf" srcId="{01F6279F-CA6C-4217-9589-40EC11792EA0}" destId="{56BEEB4D-847E-4F80-891E-82BAABEAF882}" srcOrd="2" destOrd="0" presId="urn:microsoft.com/office/officeart/2005/8/layout/hierarchy3"/>
    <dgm:cxn modelId="{D1EAC343-02DA-499B-A93F-70BFEF9FD360}" type="presParOf" srcId="{01F6279F-CA6C-4217-9589-40EC11792EA0}" destId="{BB3536C6-4D6D-4187-8DE2-F9A203190F1C}" srcOrd="3" destOrd="0" presId="urn:microsoft.com/office/officeart/2005/8/layout/hierarchy3"/>
    <dgm:cxn modelId="{BF3F5AC3-A0CA-4ACF-B184-F60200329B78}" type="presParOf" srcId="{01F6279F-CA6C-4217-9589-40EC11792EA0}" destId="{F59AE79E-1188-48C4-B220-7E0294E2A438}" srcOrd="4" destOrd="0" presId="urn:microsoft.com/office/officeart/2005/8/layout/hierarchy3"/>
    <dgm:cxn modelId="{320F624E-585E-4683-84C1-39B56656E5FE}" type="presParOf" srcId="{01F6279F-CA6C-4217-9589-40EC11792EA0}" destId="{9E884FCE-50C6-4926-AC06-8561E1F29244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53B8AED-782C-47D3-B1C1-411347AB383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F9596D2-ACAC-4F48-AAAC-92C0C1120EFE}">
      <dgm:prSet phldrT="[Текст]" custT="1"/>
      <dgm:spPr/>
      <dgm:t>
        <a:bodyPr/>
        <a:lstStyle/>
        <a:p>
          <a:r>
            <a:rPr lang="ru-RU" sz="3200" dirty="0"/>
            <a:t>Трудности в общении с участниками локальных конфликтов, их боль и нежелание вспоминать о тяжелых боевых буднях </a:t>
          </a:r>
        </a:p>
      </dgm:t>
    </dgm:pt>
    <dgm:pt modelId="{E79176EB-1D6E-4CCA-931A-65B1343D1FFA}" type="parTrans" cxnId="{18232C5E-8E11-4FF3-9DD2-BA637D0A934B}">
      <dgm:prSet/>
      <dgm:spPr/>
      <dgm:t>
        <a:bodyPr/>
        <a:lstStyle/>
        <a:p>
          <a:endParaRPr lang="ru-RU"/>
        </a:p>
      </dgm:t>
    </dgm:pt>
    <dgm:pt modelId="{89240038-CADF-4998-AB58-A0F576956204}" type="sibTrans" cxnId="{18232C5E-8E11-4FF3-9DD2-BA637D0A934B}">
      <dgm:prSet/>
      <dgm:spPr/>
      <dgm:t>
        <a:bodyPr/>
        <a:lstStyle/>
        <a:p>
          <a:endParaRPr lang="ru-RU"/>
        </a:p>
      </dgm:t>
    </dgm:pt>
    <dgm:pt modelId="{5E81EE1F-C8C5-47DA-B856-D435C5EA437C}">
      <dgm:prSet phldrT="[Текст]" custT="1"/>
      <dgm:spPr/>
      <dgm:t>
        <a:bodyPr/>
        <a:lstStyle/>
        <a:p>
          <a:r>
            <a:rPr lang="ru-RU" sz="3200" dirty="0"/>
            <a:t>Постепенное, ненавязчивое общение, демонстрация заинтересованности музея в данной теме, создание передвижных выставок, виртуальных публикаций на сайте музея</a:t>
          </a:r>
        </a:p>
      </dgm:t>
    </dgm:pt>
    <dgm:pt modelId="{4908CEB4-2FBF-4314-99A6-56D278FBE63D}" type="parTrans" cxnId="{245F4C97-0E5D-469C-9B3B-761DAC3CEA0F}">
      <dgm:prSet/>
      <dgm:spPr/>
      <dgm:t>
        <a:bodyPr/>
        <a:lstStyle/>
        <a:p>
          <a:endParaRPr lang="ru-RU"/>
        </a:p>
      </dgm:t>
    </dgm:pt>
    <dgm:pt modelId="{3ECE0E42-692D-4A56-B1F2-A5C1607F674B}" type="sibTrans" cxnId="{245F4C97-0E5D-469C-9B3B-761DAC3CEA0F}">
      <dgm:prSet/>
      <dgm:spPr/>
      <dgm:t>
        <a:bodyPr/>
        <a:lstStyle/>
        <a:p>
          <a:endParaRPr lang="ru-RU"/>
        </a:p>
      </dgm:t>
    </dgm:pt>
    <dgm:pt modelId="{A02BBB46-42BD-46A6-9691-C03F800A9711}" type="pres">
      <dgm:prSet presAssocID="{553B8AED-782C-47D3-B1C1-411347AB383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41166E-E8CE-4E5D-A6BA-D31E0A9E637B}" type="pres">
      <dgm:prSet presAssocID="{CF9596D2-ACAC-4F48-AAAC-92C0C1120EFE}" presName="parentLin" presStyleCnt="0"/>
      <dgm:spPr/>
    </dgm:pt>
    <dgm:pt modelId="{CA66302C-DCC2-41D8-8CC8-BB00A79824BE}" type="pres">
      <dgm:prSet presAssocID="{CF9596D2-ACAC-4F48-AAAC-92C0C1120EFE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429EF42A-05E7-4829-AC3C-DB5DFCBACE47}" type="pres">
      <dgm:prSet presAssocID="{CF9596D2-ACAC-4F48-AAAC-92C0C1120EFE}" presName="parentText" presStyleLbl="node1" presStyleIdx="0" presStyleCnt="2" custScaleX="138759" custScaleY="48335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58595F-1001-4427-B7C3-8B1230F5FAE9}" type="pres">
      <dgm:prSet presAssocID="{CF9596D2-ACAC-4F48-AAAC-92C0C1120EFE}" presName="negativeSpace" presStyleCnt="0"/>
      <dgm:spPr/>
    </dgm:pt>
    <dgm:pt modelId="{083D32C0-BD6C-4D02-AC42-D549E5A1C238}" type="pres">
      <dgm:prSet presAssocID="{CF9596D2-ACAC-4F48-AAAC-92C0C1120EFE}" presName="childText" presStyleLbl="conFgAcc1" presStyleIdx="0" presStyleCnt="2" custLinFactNeighborX="109" custLinFactNeighborY="-23519">
        <dgm:presLayoutVars>
          <dgm:bulletEnabled val="1"/>
        </dgm:presLayoutVars>
      </dgm:prSet>
      <dgm:spPr/>
    </dgm:pt>
    <dgm:pt modelId="{DB234EFA-61C0-409E-B6FC-76AE7206FA00}" type="pres">
      <dgm:prSet presAssocID="{89240038-CADF-4998-AB58-A0F576956204}" presName="spaceBetweenRectangles" presStyleCnt="0"/>
      <dgm:spPr/>
    </dgm:pt>
    <dgm:pt modelId="{0828E46B-2A31-4AD6-BB89-D2EFCA3C5218}" type="pres">
      <dgm:prSet presAssocID="{5E81EE1F-C8C5-47DA-B856-D435C5EA437C}" presName="parentLin" presStyleCnt="0"/>
      <dgm:spPr/>
    </dgm:pt>
    <dgm:pt modelId="{0C955CD7-5086-4291-8570-DACD1C94E79F}" type="pres">
      <dgm:prSet presAssocID="{5E81EE1F-C8C5-47DA-B856-D435C5EA437C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4A3AA4DB-D8E2-472A-B34D-02DC22EF2071}" type="pres">
      <dgm:prSet presAssocID="{5E81EE1F-C8C5-47DA-B856-D435C5EA437C}" presName="parentText" presStyleLbl="node1" presStyleIdx="1" presStyleCnt="2" custScaleX="138447" custScaleY="52044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C00DCB-E514-4D5B-844C-C32DAE907611}" type="pres">
      <dgm:prSet presAssocID="{5E81EE1F-C8C5-47DA-B856-D435C5EA437C}" presName="negativeSpace" presStyleCnt="0"/>
      <dgm:spPr/>
    </dgm:pt>
    <dgm:pt modelId="{8EB33269-7B31-4D9B-A1E4-F2ED5E16C8B9}" type="pres">
      <dgm:prSet presAssocID="{5E81EE1F-C8C5-47DA-B856-D435C5EA437C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245F4C97-0E5D-469C-9B3B-761DAC3CEA0F}" srcId="{553B8AED-782C-47D3-B1C1-411347AB3835}" destId="{5E81EE1F-C8C5-47DA-B856-D435C5EA437C}" srcOrd="1" destOrd="0" parTransId="{4908CEB4-2FBF-4314-99A6-56D278FBE63D}" sibTransId="{3ECE0E42-692D-4A56-B1F2-A5C1607F674B}"/>
    <dgm:cxn modelId="{44BAF8B2-9DA6-4F63-9256-A2E9895FDDAE}" type="presOf" srcId="{5E81EE1F-C8C5-47DA-B856-D435C5EA437C}" destId="{4A3AA4DB-D8E2-472A-B34D-02DC22EF2071}" srcOrd="1" destOrd="0" presId="urn:microsoft.com/office/officeart/2005/8/layout/list1"/>
    <dgm:cxn modelId="{27763CBC-3FAB-4B8D-B3BE-37ACD5ADA048}" type="presOf" srcId="{CF9596D2-ACAC-4F48-AAAC-92C0C1120EFE}" destId="{CA66302C-DCC2-41D8-8CC8-BB00A79824BE}" srcOrd="0" destOrd="0" presId="urn:microsoft.com/office/officeart/2005/8/layout/list1"/>
    <dgm:cxn modelId="{6EE07512-4023-454A-AD34-61FE35EA5E86}" type="presOf" srcId="{5E81EE1F-C8C5-47DA-B856-D435C5EA437C}" destId="{0C955CD7-5086-4291-8570-DACD1C94E79F}" srcOrd="0" destOrd="0" presId="urn:microsoft.com/office/officeart/2005/8/layout/list1"/>
    <dgm:cxn modelId="{0E0FE4E7-89B2-4FDC-9FBE-5781345F6AB5}" type="presOf" srcId="{CF9596D2-ACAC-4F48-AAAC-92C0C1120EFE}" destId="{429EF42A-05E7-4829-AC3C-DB5DFCBACE47}" srcOrd="1" destOrd="0" presId="urn:microsoft.com/office/officeart/2005/8/layout/list1"/>
    <dgm:cxn modelId="{EFA347B8-1291-47ED-9F0F-BD03D0BBBB95}" type="presOf" srcId="{553B8AED-782C-47D3-B1C1-411347AB3835}" destId="{A02BBB46-42BD-46A6-9691-C03F800A9711}" srcOrd="0" destOrd="0" presId="urn:microsoft.com/office/officeart/2005/8/layout/list1"/>
    <dgm:cxn modelId="{18232C5E-8E11-4FF3-9DD2-BA637D0A934B}" srcId="{553B8AED-782C-47D3-B1C1-411347AB3835}" destId="{CF9596D2-ACAC-4F48-AAAC-92C0C1120EFE}" srcOrd="0" destOrd="0" parTransId="{E79176EB-1D6E-4CCA-931A-65B1343D1FFA}" sibTransId="{89240038-CADF-4998-AB58-A0F576956204}"/>
    <dgm:cxn modelId="{FD3A0BE9-B32B-4DF0-8BDB-CA2016407101}" type="presParOf" srcId="{A02BBB46-42BD-46A6-9691-C03F800A9711}" destId="{D641166E-E8CE-4E5D-A6BA-D31E0A9E637B}" srcOrd="0" destOrd="0" presId="urn:microsoft.com/office/officeart/2005/8/layout/list1"/>
    <dgm:cxn modelId="{F3991DFB-534A-480B-A48A-F1B2CE21A619}" type="presParOf" srcId="{D641166E-E8CE-4E5D-A6BA-D31E0A9E637B}" destId="{CA66302C-DCC2-41D8-8CC8-BB00A79824BE}" srcOrd="0" destOrd="0" presId="urn:microsoft.com/office/officeart/2005/8/layout/list1"/>
    <dgm:cxn modelId="{98317434-D9FE-42F9-971F-ECE59E190453}" type="presParOf" srcId="{D641166E-E8CE-4E5D-A6BA-D31E0A9E637B}" destId="{429EF42A-05E7-4829-AC3C-DB5DFCBACE47}" srcOrd="1" destOrd="0" presId="urn:microsoft.com/office/officeart/2005/8/layout/list1"/>
    <dgm:cxn modelId="{3553F9C1-9CB9-412C-B8E6-8C65111932A5}" type="presParOf" srcId="{A02BBB46-42BD-46A6-9691-C03F800A9711}" destId="{6158595F-1001-4427-B7C3-8B1230F5FAE9}" srcOrd="1" destOrd="0" presId="urn:microsoft.com/office/officeart/2005/8/layout/list1"/>
    <dgm:cxn modelId="{11E9C63F-6A7C-4F3F-BB4D-069A9F36A3D5}" type="presParOf" srcId="{A02BBB46-42BD-46A6-9691-C03F800A9711}" destId="{083D32C0-BD6C-4D02-AC42-D549E5A1C238}" srcOrd="2" destOrd="0" presId="urn:microsoft.com/office/officeart/2005/8/layout/list1"/>
    <dgm:cxn modelId="{36A6883B-F25E-4B4A-AAC6-7161BC09BD2B}" type="presParOf" srcId="{A02BBB46-42BD-46A6-9691-C03F800A9711}" destId="{DB234EFA-61C0-409E-B6FC-76AE7206FA00}" srcOrd="3" destOrd="0" presId="urn:microsoft.com/office/officeart/2005/8/layout/list1"/>
    <dgm:cxn modelId="{D274DA65-EC43-4CE3-AEBA-F8C04B67E53B}" type="presParOf" srcId="{A02BBB46-42BD-46A6-9691-C03F800A9711}" destId="{0828E46B-2A31-4AD6-BB89-D2EFCA3C5218}" srcOrd="4" destOrd="0" presId="urn:microsoft.com/office/officeart/2005/8/layout/list1"/>
    <dgm:cxn modelId="{E24A1486-14D9-4330-9572-ABF2F6814D1C}" type="presParOf" srcId="{0828E46B-2A31-4AD6-BB89-D2EFCA3C5218}" destId="{0C955CD7-5086-4291-8570-DACD1C94E79F}" srcOrd="0" destOrd="0" presId="urn:microsoft.com/office/officeart/2005/8/layout/list1"/>
    <dgm:cxn modelId="{B83E6593-F58C-442D-B5E0-70E8DEA52AE9}" type="presParOf" srcId="{0828E46B-2A31-4AD6-BB89-D2EFCA3C5218}" destId="{4A3AA4DB-D8E2-472A-B34D-02DC22EF2071}" srcOrd="1" destOrd="0" presId="urn:microsoft.com/office/officeart/2005/8/layout/list1"/>
    <dgm:cxn modelId="{0C71767C-8AF1-4BCD-A1F8-D102C6833BF7}" type="presParOf" srcId="{A02BBB46-42BD-46A6-9691-C03F800A9711}" destId="{75C00DCB-E514-4D5B-844C-C32DAE907611}" srcOrd="5" destOrd="0" presId="urn:microsoft.com/office/officeart/2005/8/layout/list1"/>
    <dgm:cxn modelId="{3BE2A339-2E10-4911-9F07-55AB4E1893A5}" type="presParOf" srcId="{A02BBB46-42BD-46A6-9691-C03F800A9711}" destId="{8EB33269-7B31-4D9B-A1E4-F2ED5E16C8B9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53B8AED-782C-47D3-B1C1-411347AB383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F9596D2-ACAC-4F48-AAAC-92C0C1120EFE}">
      <dgm:prSet phldrT="[Текст]" custT="1"/>
      <dgm:spPr/>
      <dgm:t>
        <a:bodyPr/>
        <a:lstStyle/>
        <a:p>
          <a:r>
            <a:rPr lang="ru-RU" sz="2600" dirty="0"/>
            <a:t>Удалось найти точки соприкосновения для дальнейшего сотрудничества с представителями общественных организаций ветеранов боевых действий и военных конфликтов, военного комиссариата и другими внешними партнерами</a:t>
          </a:r>
        </a:p>
      </dgm:t>
    </dgm:pt>
    <dgm:pt modelId="{E79176EB-1D6E-4CCA-931A-65B1343D1FFA}" type="parTrans" cxnId="{18232C5E-8E11-4FF3-9DD2-BA637D0A934B}">
      <dgm:prSet/>
      <dgm:spPr/>
      <dgm:t>
        <a:bodyPr/>
        <a:lstStyle/>
        <a:p>
          <a:endParaRPr lang="ru-RU"/>
        </a:p>
      </dgm:t>
    </dgm:pt>
    <dgm:pt modelId="{89240038-CADF-4998-AB58-A0F576956204}" type="sibTrans" cxnId="{18232C5E-8E11-4FF3-9DD2-BA637D0A934B}">
      <dgm:prSet/>
      <dgm:spPr/>
      <dgm:t>
        <a:bodyPr/>
        <a:lstStyle/>
        <a:p>
          <a:endParaRPr lang="ru-RU"/>
        </a:p>
      </dgm:t>
    </dgm:pt>
    <dgm:pt modelId="{5E81EE1F-C8C5-47DA-B856-D435C5EA437C}">
      <dgm:prSet phldrT="[Текст]" custT="1"/>
      <dgm:spPr/>
      <dgm:t>
        <a:bodyPr/>
        <a:lstStyle/>
        <a:p>
          <a:r>
            <a:rPr lang="ru-RU" sz="2600" dirty="0"/>
            <a:t>Обобщить опыт написания </a:t>
          </a:r>
          <a:r>
            <a:rPr lang="ru-RU" sz="2600" dirty="0" err="1"/>
            <a:t>грантовых</a:t>
          </a:r>
          <a:r>
            <a:rPr lang="ru-RU" sz="2600" dirty="0"/>
            <a:t> заявок (2014 – 2023 гг., три победы в областных </a:t>
          </a:r>
          <a:r>
            <a:rPr lang="ru-RU" sz="2600" dirty="0" err="1"/>
            <a:t>Грантовых</a:t>
          </a:r>
          <a:r>
            <a:rPr lang="ru-RU" sz="2600" dirty="0"/>
            <a:t> конкурсах)</a:t>
          </a:r>
        </a:p>
      </dgm:t>
    </dgm:pt>
    <dgm:pt modelId="{4908CEB4-2FBF-4314-99A6-56D278FBE63D}" type="parTrans" cxnId="{245F4C97-0E5D-469C-9B3B-761DAC3CEA0F}">
      <dgm:prSet/>
      <dgm:spPr/>
      <dgm:t>
        <a:bodyPr/>
        <a:lstStyle/>
        <a:p>
          <a:endParaRPr lang="ru-RU"/>
        </a:p>
      </dgm:t>
    </dgm:pt>
    <dgm:pt modelId="{3ECE0E42-692D-4A56-B1F2-A5C1607F674B}" type="sibTrans" cxnId="{245F4C97-0E5D-469C-9B3B-761DAC3CEA0F}">
      <dgm:prSet/>
      <dgm:spPr/>
      <dgm:t>
        <a:bodyPr/>
        <a:lstStyle/>
        <a:p>
          <a:endParaRPr lang="ru-RU"/>
        </a:p>
      </dgm:t>
    </dgm:pt>
    <dgm:pt modelId="{A02BBB46-42BD-46A6-9691-C03F800A9711}" type="pres">
      <dgm:prSet presAssocID="{553B8AED-782C-47D3-B1C1-411347AB383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41166E-E8CE-4E5D-A6BA-D31E0A9E637B}" type="pres">
      <dgm:prSet presAssocID="{CF9596D2-ACAC-4F48-AAAC-92C0C1120EFE}" presName="parentLin" presStyleCnt="0"/>
      <dgm:spPr/>
    </dgm:pt>
    <dgm:pt modelId="{CA66302C-DCC2-41D8-8CC8-BB00A79824BE}" type="pres">
      <dgm:prSet presAssocID="{CF9596D2-ACAC-4F48-AAAC-92C0C1120EFE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429EF42A-05E7-4829-AC3C-DB5DFCBACE47}" type="pres">
      <dgm:prSet presAssocID="{CF9596D2-ACAC-4F48-AAAC-92C0C1120EFE}" presName="parentText" presStyleLbl="node1" presStyleIdx="0" presStyleCnt="2" custScaleX="141981" custScaleY="44048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58595F-1001-4427-B7C3-8B1230F5FAE9}" type="pres">
      <dgm:prSet presAssocID="{CF9596D2-ACAC-4F48-AAAC-92C0C1120EFE}" presName="negativeSpace" presStyleCnt="0"/>
      <dgm:spPr/>
    </dgm:pt>
    <dgm:pt modelId="{083D32C0-BD6C-4D02-AC42-D549E5A1C238}" type="pres">
      <dgm:prSet presAssocID="{CF9596D2-ACAC-4F48-AAAC-92C0C1120EFE}" presName="childText" presStyleLbl="conFgAcc1" presStyleIdx="0" presStyleCnt="2" custLinFactNeighborX="109" custLinFactNeighborY="-23519">
        <dgm:presLayoutVars>
          <dgm:bulletEnabled val="1"/>
        </dgm:presLayoutVars>
      </dgm:prSet>
      <dgm:spPr/>
    </dgm:pt>
    <dgm:pt modelId="{DB234EFA-61C0-409E-B6FC-76AE7206FA00}" type="pres">
      <dgm:prSet presAssocID="{89240038-CADF-4998-AB58-A0F576956204}" presName="spaceBetweenRectangles" presStyleCnt="0"/>
      <dgm:spPr/>
    </dgm:pt>
    <dgm:pt modelId="{0828E46B-2A31-4AD6-BB89-D2EFCA3C5218}" type="pres">
      <dgm:prSet presAssocID="{5E81EE1F-C8C5-47DA-B856-D435C5EA437C}" presName="parentLin" presStyleCnt="0"/>
      <dgm:spPr/>
    </dgm:pt>
    <dgm:pt modelId="{0C955CD7-5086-4291-8570-DACD1C94E79F}" type="pres">
      <dgm:prSet presAssocID="{5E81EE1F-C8C5-47DA-B856-D435C5EA437C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4A3AA4DB-D8E2-472A-B34D-02DC22EF2071}" type="pres">
      <dgm:prSet presAssocID="{5E81EE1F-C8C5-47DA-B856-D435C5EA437C}" presName="parentText" presStyleLbl="node1" presStyleIdx="1" presStyleCnt="2" custScaleX="138447" custScaleY="4067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C00DCB-E514-4D5B-844C-C32DAE907611}" type="pres">
      <dgm:prSet presAssocID="{5E81EE1F-C8C5-47DA-B856-D435C5EA437C}" presName="negativeSpace" presStyleCnt="0"/>
      <dgm:spPr/>
    </dgm:pt>
    <dgm:pt modelId="{8EB33269-7B31-4D9B-A1E4-F2ED5E16C8B9}" type="pres">
      <dgm:prSet presAssocID="{5E81EE1F-C8C5-47DA-B856-D435C5EA437C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245F4C97-0E5D-469C-9B3B-761DAC3CEA0F}" srcId="{553B8AED-782C-47D3-B1C1-411347AB3835}" destId="{5E81EE1F-C8C5-47DA-B856-D435C5EA437C}" srcOrd="1" destOrd="0" parTransId="{4908CEB4-2FBF-4314-99A6-56D278FBE63D}" sibTransId="{3ECE0E42-692D-4A56-B1F2-A5C1607F674B}"/>
    <dgm:cxn modelId="{44BAF8B2-9DA6-4F63-9256-A2E9895FDDAE}" type="presOf" srcId="{5E81EE1F-C8C5-47DA-B856-D435C5EA437C}" destId="{4A3AA4DB-D8E2-472A-B34D-02DC22EF2071}" srcOrd="1" destOrd="0" presId="urn:microsoft.com/office/officeart/2005/8/layout/list1"/>
    <dgm:cxn modelId="{27763CBC-3FAB-4B8D-B3BE-37ACD5ADA048}" type="presOf" srcId="{CF9596D2-ACAC-4F48-AAAC-92C0C1120EFE}" destId="{CA66302C-DCC2-41D8-8CC8-BB00A79824BE}" srcOrd="0" destOrd="0" presId="urn:microsoft.com/office/officeart/2005/8/layout/list1"/>
    <dgm:cxn modelId="{6EE07512-4023-454A-AD34-61FE35EA5E86}" type="presOf" srcId="{5E81EE1F-C8C5-47DA-B856-D435C5EA437C}" destId="{0C955CD7-5086-4291-8570-DACD1C94E79F}" srcOrd="0" destOrd="0" presId="urn:microsoft.com/office/officeart/2005/8/layout/list1"/>
    <dgm:cxn modelId="{0E0FE4E7-89B2-4FDC-9FBE-5781345F6AB5}" type="presOf" srcId="{CF9596D2-ACAC-4F48-AAAC-92C0C1120EFE}" destId="{429EF42A-05E7-4829-AC3C-DB5DFCBACE47}" srcOrd="1" destOrd="0" presId="urn:microsoft.com/office/officeart/2005/8/layout/list1"/>
    <dgm:cxn modelId="{EFA347B8-1291-47ED-9F0F-BD03D0BBBB95}" type="presOf" srcId="{553B8AED-782C-47D3-B1C1-411347AB3835}" destId="{A02BBB46-42BD-46A6-9691-C03F800A9711}" srcOrd="0" destOrd="0" presId="urn:microsoft.com/office/officeart/2005/8/layout/list1"/>
    <dgm:cxn modelId="{18232C5E-8E11-4FF3-9DD2-BA637D0A934B}" srcId="{553B8AED-782C-47D3-B1C1-411347AB3835}" destId="{CF9596D2-ACAC-4F48-AAAC-92C0C1120EFE}" srcOrd="0" destOrd="0" parTransId="{E79176EB-1D6E-4CCA-931A-65B1343D1FFA}" sibTransId="{89240038-CADF-4998-AB58-A0F576956204}"/>
    <dgm:cxn modelId="{FD3A0BE9-B32B-4DF0-8BDB-CA2016407101}" type="presParOf" srcId="{A02BBB46-42BD-46A6-9691-C03F800A9711}" destId="{D641166E-E8CE-4E5D-A6BA-D31E0A9E637B}" srcOrd="0" destOrd="0" presId="urn:microsoft.com/office/officeart/2005/8/layout/list1"/>
    <dgm:cxn modelId="{F3991DFB-534A-480B-A48A-F1B2CE21A619}" type="presParOf" srcId="{D641166E-E8CE-4E5D-A6BA-D31E0A9E637B}" destId="{CA66302C-DCC2-41D8-8CC8-BB00A79824BE}" srcOrd="0" destOrd="0" presId="urn:microsoft.com/office/officeart/2005/8/layout/list1"/>
    <dgm:cxn modelId="{98317434-D9FE-42F9-971F-ECE59E190453}" type="presParOf" srcId="{D641166E-E8CE-4E5D-A6BA-D31E0A9E637B}" destId="{429EF42A-05E7-4829-AC3C-DB5DFCBACE47}" srcOrd="1" destOrd="0" presId="urn:microsoft.com/office/officeart/2005/8/layout/list1"/>
    <dgm:cxn modelId="{3553F9C1-9CB9-412C-B8E6-8C65111932A5}" type="presParOf" srcId="{A02BBB46-42BD-46A6-9691-C03F800A9711}" destId="{6158595F-1001-4427-B7C3-8B1230F5FAE9}" srcOrd="1" destOrd="0" presId="urn:microsoft.com/office/officeart/2005/8/layout/list1"/>
    <dgm:cxn modelId="{11E9C63F-6A7C-4F3F-BB4D-069A9F36A3D5}" type="presParOf" srcId="{A02BBB46-42BD-46A6-9691-C03F800A9711}" destId="{083D32C0-BD6C-4D02-AC42-D549E5A1C238}" srcOrd="2" destOrd="0" presId="urn:microsoft.com/office/officeart/2005/8/layout/list1"/>
    <dgm:cxn modelId="{36A6883B-F25E-4B4A-AAC6-7161BC09BD2B}" type="presParOf" srcId="{A02BBB46-42BD-46A6-9691-C03F800A9711}" destId="{DB234EFA-61C0-409E-B6FC-76AE7206FA00}" srcOrd="3" destOrd="0" presId="urn:microsoft.com/office/officeart/2005/8/layout/list1"/>
    <dgm:cxn modelId="{D274DA65-EC43-4CE3-AEBA-F8C04B67E53B}" type="presParOf" srcId="{A02BBB46-42BD-46A6-9691-C03F800A9711}" destId="{0828E46B-2A31-4AD6-BB89-D2EFCA3C5218}" srcOrd="4" destOrd="0" presId="urn:microsoft.com/office/officeart/2005/8/layout/list1"/>
    <dgm:cxn modelId="{E24A1486-14D9-4330-9572-ABF2F6814D1C}" type="presParOf" srcId="{0828E46B-2A31-4AD6-BB89-D2EFCA3C5218}" destId="{0C955CD7-5086-4291-8570-DACD1C94E79F}" srcOrd="0" destOrd="0" presId="urn:microsoft.com/office/officeart/2005/8/layout/list1"/>
    <dgm:cxn modelId="{B83E6593-F58C-442D-B5E0-70E8DEA52AE9}" type="presParOf" srcId="{0828E46B-2A31-4AD6-BB89-D2EFCA3C5218}" destId="{4A3AA4DB-D8E2-472A-B34D-02DC22EF2071}" srcOrd="1" destOrd="0" presId="urn:microsoft.com/office/officeart/2005/8/layout/list1"/>
    <dgm:cxn modelId="{0C71767C-8AF1-4BCD-A1F8-D102C6833BF7}" type="presParOf" srcId="{A02BBB46-42BD-46A6-9691-C03F800A9711}" destId="{75C00DCB-E514-4D5B-844C-C32DAE907611}" srcOrd="5" destOrd="0" presId="urn:microsoft.com/office/officeart/2005/8/layout/list1"/>
    <dgm:cxn modelId="{3BE2A339-2E10-4911-9F07-55AB4E1893A5}" type="presParOf" srcId="{A02BBB46-42BD-46A6-9691-C03F800A9711}" destId="{8EB33269-7B31-4D9B-A1E4-F2ED5E16C8B9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AD7C01-F757-4875-9F63-56B1AB762D1F}">
      <dsp:nvSpPr>
        <dsp:cNvPr id="0" name=""/>
        <dsp:cNvSpPr/>
      </dsp:nvSpPr>
      <dsp:spPr>
        <a:xfrm>
          <a:off x="-5080885" y="-784249"/>
          <a:ext cx="6096694" cy="6096694"/>
        </a:xfrm>
        <a:prstGeom prst="blockArc">
          <a:avLst>
            <a:gd name="adj1" fmla="val 18900000"/>
            <a:gd name="adj2" fmla="val 2700000"/>
            <a:gd name="adj3" fmla="val 354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3D095A-C445-4326-AE43-8DBBF42E14EB}">
      <dsp:nvSpPr>
        <dsp:cNvPr id="0" name=""/>
        <dsp:cNvSpPr/>
      </dsp:nvSpPr>
      <dsp:spPr>
        <a:xfrm>
          <a:off x="832395" y="646897"/>
          <a:ext cx="7951996" cy="12936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680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bg1"/>
              </a:solidFill>
              <a:latin typeface="Bahnschrift SemiBold" panose="020B0502040204020203" pitchFamily="34" charset="0"/>
            </a:rPr>
            <a:t>Ветераны боевых действий, их родственники</a:t>
          </a:r>
        </a:p>
      </dsp:txBody>
      <dsp:txXfrm>
        <a:off x="832395" y="646897"/>
        <a:ext cx="7951996" cy="1293614"/>
      </dsp:txXfrm>
    </dsp:sp>
    <dsp:sp modelId="{EFC860F4-9A20-4A16-AC46-E5980112451B}">
      <dsp:nvSpPr>
        <dsp:cNvPr id="0" name=""/>
        <dsp:cNvSpPr/>
      </dsp:nvSpPr>
      <dsp:spPr>
        <a:xfrm>
          <a:off x="23886" y="485196"/>
          <a:ext cx="1617018" cy="16170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5B5895-9A6A-404D-BCFD-4661F771D381}">
      <dsp:nvSpPr>
        <dsp:cNvPr id="0" name=""/>
        <dsp:cNvSpPr/>
      </dsp:nvSpPr>
      <dsp:spPr>
        <a:xfrm>
          <a:off x="832395" y="2587682"/>
          <a:ext cx="7951996" cy="12936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680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Bahnschrift SemiBold" panose="020B0502040204020203" pitchFamily="34" charset="0"/>
            </a:rPr>
            <a:t>Жители Артемовского городского округа, живые свидетели исторических событий, в настоящее время проживающие или работающие за пределами Артемовского городского округа</a:t>
          </a:r>
        </a:p>
      </dsp:txBody>
      <dsp:txXfrm>
        <a:off x="832395" y="2587682"/>
        <a:ext cx="7951996" cy="1293614"/>
      </dsp:txXfrm>
    </dsp:sp>
    <dsp:sp modelId="{E9DBAC02-5BF6-4C7E-A375-734DDB98A1B4}">
      <dsp:nvSpPr>
        <dsp:cNvPr id="0" name=""/>
        <dsp:cNvSpPr/>
      </dsp:nvSpPr>
      <dsp:spPr>
        <a:xfrm>
          <a:off x="23886" y="2425980"/>
          <a:ext cx="1617018" cy="16170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743E53-5AFE-4540-AE1B-72D7F9E22720}">
      <dsp:nvSpPr>
        <dsp:cNvPr id="0" name=""/>
        <dsp:cNvSpPr/>
      </dsp:nvSpPr>
      <dsp:spPr>
        <a:xfrm>
          <a:off x="992" y="194138"/>
          <a:ext cx="3869531" cy="2321718"/>
        </a:xfrm>
        <a:prstGeom prst="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Преподаватели общественных дисциплин, музейные работники, краеведы, активисты Артемовского отделения Уральского историко-родословного общества          (УИРО)</a:t>
          </a:r>
          <a:br>
            <a:rPr lang="ru-RU" sz="1900" kern="1200" dirty="0"/>
          </a:br>
          <a:endParaRPr lang="ru-RU" sz="1900" kern="1200" dirty="0"/>
        </a:p>
      </dsp:txBody>
      <dsp:txXfrm>
        <a:off x="992" y="194138"/>
        <a:ext cx="3869531" cy="2321718"/>
      </dsp:txXfrm>
    </dsp:sp>
    <dsp:sp modelId="{DA744B3F-2970-49B7-AA8F-F70A8E143FFE}">
      <dsp:nvSpPr>
        <dsp:cNvPr id="0" name=""/>
        <dsp:cNvSpPr/>
      </dsp:nvSpPr>
      <dsp:spPr>
        <a:xfrm>
          <a:off x="4257476" y="194138"/>
          <a:ext cx="3869531" cy="2321718"/>
        </a:xfrm>
        <a:prstGeom prst="rect">
          <a:avLst/>
        </a:prstGeom>
        <a:solidFill>
          <a:schemeClr val="accent2">
            <a:shade val="50000"/>
            <a:hueOff val="255481"/>
            <a:satOff val="-16804"/>
            <a:lumOff val="266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>
              <a:solidFill>
                <a:schemeClr val="accent1">
                  <a:lumMod val="50000"/>
                </a:schemeClr>
              </a:solidFill>
            </a:rPr>
            <a:t>Обучающиеся образовательных учреждений, студенты колледжей и ВУЗов, учащиеся кадетских классов, участники молодежных патриотических клубов, допризывная молодежь</a:t>
          </a:r>
        </a:p>
      </dsp:txBody>
      <dsp:txXfrm>
        <a:off x="4257476" y="194138"/>
        <a:ext cx="3869531" cy="2321718"/>
      </dsp:txXfrm>
    </dsp:sp>
    <dsp:sp modelId="{F7E01025-9851-4C5E-8230-228B07592683}">
      <dsp:nvSpPr>
        <dsp:cNvPr id="0" name=""/>
        <dsp:cNvSpPr/>
      </dsp:nvSpPr>
      <dsp:spPr>
        <a:xfrm>
          <a:off x="992" y="2902810"/>
          <a:ext cx="3869531" cy="2321718"/>
        </a:xfrm>
        <a:prstGeom prst="rect">
          <a:avLst/>
        </a:prstGeom>
        <a:solidFill>
          <a:schemeClr val="accent2">
            <a:shade val="50000"/>
            <a:hueOff val="510962"/>
            <a:satOff val="-33607"/>
            <a:lumOff val="532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>
              <a:solidFill>
                <a:schemeClr val="accent1">
                  <a:lumMod val="50000"/>
                </a:schemeClr>
              </a:solidFill>
            </a:rPr>
            <a:t>Люди с ограниченными возможностями по здоровью    (в </a:t>
          </a:r>
          <a:r>
            <a:rPr lang="ru-RU" sz="1900" kern="1200" dirty="0" err="1">
              <a:solidFill>
                <a:schemeClr val="accent1">
                  <a:lumMod val="50000"/>
                </a:schemeClr>
              </a:solidFill>
            </a:rPr>
            <a:t>т.ч</a:t>
          </a:r>
          <a:r>
            <a:rPr lang="ru-RU" sz="1900" kern="1200" dirty="0">
              <a:solidFill>
                <a:schemeClr val="accent1">
                  <a:lumMod val="50000"/>
                </a:schemeClr>
              </a:solidFill>
            </a:rPr>
            <a:t>. и сами – участники боевых действий)</a:t>
          </a:r>
        </a:p>
      </dsp:txBody>
      <dsp:txXfrm>
        <a:off x="992" y="2902810"/>
        <a:ext cx="3869531" cy="2321718"/>
      </dsp:txXfrm>
    </dsp:sp>
    <dsp:sp modelId="{6CCEBE0E-E65E-4553-BDCE-8B6BCD2C264D}">
      <dsp:nvSpPr>
        <dsp:cNvPr id="0" name=""/>
        <dsp:cNvSpPr/>
      </dsp:nvSpPr>
      <dsp:spPr>
        <a:xfrm>
          <a:off x="4257476" y="2902810"/>
          <a:ext cx="3869531" cy="2321718"/>
        </a:xfrm>
        <a:prstGeom prst="rect">
          <a:avLst/>
        </a:prstGeom>
        <a:solidFill>
          <a:schemeClr val="accent2">
            <a:shade val="50000"/>
            <a:hueOff val="255481"/>
            <a:satOff val="-16804"/>
            <a:lumOff val="266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>
              <a:solidFill>
                <a:schemeClr val="accent1">
                  <a:lumMod val="50000"/>
                </a:schemeClr>
              </a:solidFill>
            </a:rPr>
            <a:t>Граждане всех возрастных категорий, активно осваивающие новые компьютерные технологии (в </a:t>
          </a:r>
          <a:r>
            <a:rPr lang="ru-RU" sz="1900" kern="1200" dirty="0" err="1">
              <a:solidFill>
                <a:schemeClr val="accent1">
                  <a:lumMod val="50000"/>
                </a:schemeClr>
              </a:solidFill>
            </a:rPr>
            <a:t>т.ч</a:t>
          </a:r>
          <a:r>
            <a:rPr lang="ru-RU" sz="1900" kern="1200" dirty="0">
              <a:solidFill>
                <a:schemeClr val="accent1">
                  <a:lumMod val="50000"/>
                </a:schemeClr>
              </a:solidFill>
            </a:rPr>
            <a:t>. и сами – участники боевых действий)</a:t>
          </a:r>
        </a:p>
      </dsp:txBody>
      <dsp:txXfrm>
        <a:off x="4257476" y="2902810"/>
        <a:ext cx="3869531" cy="23217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4898F9-2C34-4400-BCAD-2FDAA7A222D9}">
      <dsp:nvSpPr>
        <dsp:cNvPr id="0" name=""/>
        <dsp:cNvSpPr/>
      </dsp:nvSpPr>
      <dsp:spPr>
        <a:xfrm>
          <a:off x="0" y="0"/>
          <a:ext cx="8641080" cy="15564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Военный комиссариат г. Реж, Артемовский, </a:t>
          </a:r>
          <a:r>
            <a:rPr lang="ru-RU" sz="2800" kern="1200" dirty="0" err="1"/>
            <a:t>Режевского</a:t>
          </a:r>
          <a:r>
            <a:rPr lang="ru-RU" sz="2800" kern="1200" dirty="0"/>
            <a:t> и Артемовского районов</a:t>
          </a:r>
        </a:p>
      </dsp:txBody>
      <dsp:txXfrm>
        <a:off x="75980" y="75980"/>
        <a:ext cx="8489120" cy="1404505"/>
      </dsp:txXfrm>
    </dsp:sp>
    <dsp:sp modelId="{88217935-B160-4762-B25F-93C50CDFBE93}">
      <dsp:nvSpPr>
        <dsp:cNvPr id="0" name=""/>
        <dsp:cNvSpPr/>
      </dsp:nvSpPr>
      <dsp:spPr>
        <a:xfrm>
          <a:off x="0" y="1564680"/>
          <a:ext cx="8641080" cy="1434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4354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3200" kern="1200" dirty="0"/>
            <a:t>Уточнение списков артемовцев – участников боевых действий в «горячих точках» (совместная работа продолжается)</a:t>
          </a:r>
        </a:p>
      </dsp:txBody>
      <dsp:txXfrm>
        <a:off x="0" y="1564680"/>
        <a:ext cx="8641080" cy="1434510"/>
      </dsp:txXfrm>
    </dsp:sp>
    <dsp:sp modelId="{A1CC2F01-3EE8-4671-B5C0-F2FDD4F8682E}">
      <dsp:nvSpPr>
        <dsp:cNvPr id="0" name=""/>
        <dsp:cNvSpPr/>
      </dsp:nvSpPr>
      <dsp:spPr>
        <a:xfrm>
          <a:off x="0" y="3078350"/>
          <a:ext cx="8641080" cy="15564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Артемовское отделение Свердловской региональной общественной организации содействия ветеранов боевых действий и военных конфликтов</a:t>
          </a:r>
        </a:p>
      </dsp:txBody>
      <dsp:txXfrm>
        <a:off x="75980" y="3154330"/>
        <a:ext cx="8489120" cy="1404505"/>
      </dsp:txXfrm>
    </dsp:sp>
    <dsp:sp modelId="{27CCB5A0-1C76-47F2-886E-8829AF57AE34}">
      <dsp:nvSpPr>
        <dsp:cNvPr id="0" name=""/>
        <dsp:cNvSpPr/>
      </dsp:nvSpPr>
      <dsp:spPr>
        <a:xfrm>
          <a:off x="0" y="4555656"/>
          <a:ext cx="8641080" cy="728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4354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3200" kern="1200" dirty="0"/>
            <a:t>Консультативная помощь</a:t>
          </a:r>
        </a:p>
      </dsp:txBody>
      <dsp:txXfrm>
        <a:off x="0" y="4555656"/>
        <a:ext cx="8641080" cy="7286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8F200D-EBDC-4BFB-94B7-75AA40141C77}">
      <dsp:nvSpPr>
        <dsp:cNvPr id="0" name=""/>
        <dsp:cNvSpPr/>
      </dsp:nvSpPr>
      <dsp:spPr>
        <a:xfrm>
          <a:off x="1832717" y="532"/>
          <a:ext cx="1381561" cy="3178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Количественные</a:t>
          </a:r>
        </a:p>
      </dsp:txBody>
      <dsp:txXfrm>
        <a:off x="1842028" y="9843"/>
        <a:ext cx="1362939" cy="299268"/>
      </dsp:txXfrm>
    </dsp:sp>
    <dsp:sp modelId="{F81FD438-B535-4570-9B2C-06E422DA82D8}">
      <dsp:nvSpPr>
        <dsp:cNvPr id="0" name=""/>
        <dsp:cNvSpPr/>
      </dsp:nvSpPr>
      <dsp:spPr>
        <a:xfrm>
          <a:off x="1970873" y="318422"/>
          <a:ext cx="138156" cy="5180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8085"/>
              </a:lnTo>
              <a:lnTo>
                <a:pt x="138156" y="51808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CC2BAE-3A04-498A-80FA-F094A2E1FA05}">
      <dsp:nvSpPr>
        <dsp:cNvPr id="0" name=""/>
        <dsp:cNvSpPr/>
      </dsp:nvSpPr>
      <dsp:spPr>
        <a:xfrm>
          <a:off x="2109029" y="491117"/>
          <a:ext cx="1950919" cy="6907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Охват, анкетирование ветеранов локальных конфликтов – 100%</a:t>
          </a:r>
        </a:p>
      </dsp:txBody>
      <dsp:txXfrm>
        <a:off x="2129261" y="511349"/>
        <a:ext cx="1910455" cy="650316"/>
      </dsp:txXfrm>
    </dsp:sp>
    <dsp:sp modelId="{6D4879FA-9F1F-43FF-8F13-CFB56876953E}">
      <dsp:nvSpPr>
        <dsp:cNvPr id="0" name=""/>
        <dsp:cNvSpPr/>
      </dsp:nvSpPr>
      <dsp:spPr>
        <a:xfrm>
          <a:off x="1970873" y="318422"/>
          <a:ext cx="138156" cy="14212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1250"/>
              </a:lnTo>
              <a:lnTo>
                <a:pt x="138156" y="142125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52DD9C-5B75-4D0E-BEB8-DE4D4E4573B9}">
      <dsp:nvSpPr>
        <dsp:cNvPr id="0" name=""/>
        <dsp:cNvSpPr/>
      </dsp:nvSpPr>
      <dsp:spPr>
        <a:xfrm>
          <a:off x="2109029" y="1354593"/>
          <a:ext cx="2074663" cy="7701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Охват, анкетирование родственников ветеранов и погибших – 20%</a:t>
          </a:r>
        </a:p>
      </dsp:txBody>
      <dsp:txXfrm>
        <a:off x="2131586" y="1377150"/>
        <a:ext cx="2029549" cy="725044"/>
      </dsp:txXfrm>
    </dsp:sp>
    <dsp:sp modelId="{A5040F5F-812A-4006-B2AE-053CB02CFC46}">
      <dsp:nvSpPr>
        <dsp:cNvPr id="0" name=""/>
        <dsp:cNvSpPr/>
      </dsp:nvSpPr>
      <dsp:spPr>
        <a:xfrm>
          <a:off x="1970873" y="318422"/>
          <a:ext cx="138156" cy="24676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7638"/>
              </a:lnTo>
              <a:lnTo>
                <a:pt x="138156" y="24676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81A27B-FF85-4F36-8644-0D44D8697797}">
      <dsp:nvSpPr>
        <dsp:cNvPr id="0" name=""/>
        <dsp:cNvSpPr/>
      </dsp:nvSpPr>
      <dsp:spPr>
        <a:xfrm>
          <a:off x="2109029" y="2297447"/>
          <a:ext cx="2266600" cy="9772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Пополнение фонда Артемовского исторического музея новыми музейными предметами – 50</a:t>
          </a:r>
        </a:p>
      </dsp:txBody>
      <dsp:txXfrm>
        <a:off x="2137651" y="2326069"/>
        <a:ext cx="2209356" cy="919982"/>
      </dsp:txXfrm>
    </dsp:sp>
    <dsp:sp modelId="{6EA7831F-0DAF-4B69-81AC-D073D73D506E}">
      <dsp:nvSpPr>
        <dsp:cNvPr id="0" name=""/>
        <dsp:cNvSpPr/>
      </dsp:nvSpPr>
      <dsp:spPr>
        <a:xfrm>
          <a:off x="1970873" y="318422"/>
          <a:ext cx="138156" cy="36895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89553"/>
              </a:lnTo>
              <a:lnTo>
                <a:pt x="138156" y="36895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D76B59-FAD3-49B8-AACE-A335489A79C5}">
      <dsp:nvSpPr>
        <dsp:cNvPr id="0" name=""/>
        <dsp:cNvSpPr/>
      </dsp:nvSpPr>
      <dsp:spPr>
        <a:xfrm>
          <a:off x="2109029" y="3447369"/>
          <a:ext cx="1903747" cy="11212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Привлечение ветеранов и их родных в проект через Интернет – 10%</a:t>
          </a:r>
        </a:p>
      </dsp:txBody>
      <dsp:txXfrm>
        <a:off x="2141868" y="3480208"/>
        <a:ext cx="1838069" cy="1055535"/>
      </dsp:txXfrm>
    </dsp:sp>
    <dsp:sp modelId="{FC383BB0-CCC6-423B-96BD-5DD5C1C2F99A}">
      <dsp:nvSpPr>
        <dsp:cNvPr id="0" name=""/>
        <dsp:cNvSpPr/>
      </dsp:nvSpPr>
      <dsp:spPr>
        <a:xfrm>
          <a:off x="1970873" y="318422"/>
          <a:ext cx="138156" cy="49651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65135"/>
              </a:lnTo>
              <a:lnTo>
                <a:pt x="138156" y="496513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A6EF2D-8542-4F14-B5AD-8B909AA1FE5E}">
      <dsp:nvSpPr>
        <dsp:cNvPr id="0" name=""/>
        <dsp:cNvSpPr/>
      </dsp:nvSpPr>
      <dsp:spPr>
        <a:xfrm>
          <a:off x="2109029" y="4741277"/>
          <a:ext cx="2298133" cy="10845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Охват (количество просмотров на сайте) музейных публикаций по тематике проекта - 2000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/>
        </a:p>
      </dsp:txBody>
      <dsp:txXfrm>
        <a:off x="2140795" y="4773043"/>
        <a:ext cx="2234601" cy="1021028"/>
      </dsp:txXfrm>
    </dsp:sp>
    <dsp:sp modelId="{C5980826-526A-4882-9263-D29FD1ED4024}">
      <dsp:nvSpPr>
        <dsp:cNvPr id="0" name=""/>
        <dsp:cNvSpPr/>
      </dsp:nvSpPr>
      <dsp:spPr>
        <a:xfrm>
          <a:off x="4444708" y="532"/>
          <a:ext cx="1381561" cy="3024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Качественные</a:t>
          </a:r>
        </a:p>
      </dsp:txBody>
      <dsp:txXfrm>
        <a:off x="4453565" y="9389"/>
        <a:ext cx="1363847" cy="284689"/>
      </dsp:txXfrm>
    </dsp:sp>
    <dsp:sp modelId="{4C828689-C484-4148-AEE1-1D62D3F5F935}">
      <dsp:nvSpPr>
        <dsp:cNvPr id="0" name=""/>
        <dsp:cNvSpPr/>
      </dsp:nvSpPr>
      <dsp:spPr>
        <a:xfrm>
          <a:off x="4582864" y="302935"/>
          <a:ext cx="138156" cy="8621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2108"/>
              </a:lnTo>
              <a:lnTo>
                <a:pt x="138156" y="8621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B14F8B-3D27-4613-BEAE-EF8B34DE3D8F}">
      <dsp:nvSpPr>
        <dsp:cNvPr id="0" name=""/>
        <dsp:cNvSpPr/>
      </dsp:nvSpPr>
      <dsp:spPr>
        <a:xfrm>
          <a:off x="4721020" y="475630"/>
          <a:ext cx="3287784" cy="13788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Повышение заинтересованности и понимание необходимости сохранения исторических данных для будущих поколений</a:t>
          </a:r>
          <a:r>
            <a:rPr lang="en-US" sz="1400" kern="1200" dirty="0"/>
            <a:t>: </a:t>
          </a:r>
          <a:r>
            <a:rPr lang="ru-RU" sz="1400" kern="1200" dirty="0"/>
            <a:t>положительные отзывы в средствах массовой информации, в сети Интернет, в музейной Книге отзывов</a:t>
          </a:r>
        </a:p>
      </dsp:txBody>
      <dsp:txXfrm>
        <a:off x="4761404" y="516014"/>
        <a:ext cx="3207016" cy="1298057"/>
      </dsp:txXfrm>
    </dsp:sp>
    <dsp:sp modelId="{56BEEB4D-847E-4F80-891E-82BAABEAF882}">
      <dsp:nvSpPr>
        <dsp:cNvPr id="0" name=""/>
        <dsp:cNvSpPr/>
      </dsp:nvSpPr>
      <dsp:spPr>
        <a:xfrm>
          <a:off x="4582864" y="302935"/>
          <a:ext cx="138156" cy="21391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39137"/>
              </a:lnTo>
              <a:lnTo>
                <a:pt x="138156" y="213913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3536C6-4D6D-4187-8DE2-F9A203190F1C}">
      <dsp:nvSpPr>
        <dsp:cNvPr id="0" name=""/>
        <dsp:cNvSpPr/>
      </dsp:nvSpPr>
      <dsp:spPr>
        <a:xfrm>
          <a:off x="4721020" y="2027151"/>
          <a:ext cx="2284903" cy="8298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Повышение лояльности к деятельности музея, дарение семейных реликвий в фонды музея</a:t>
          </a:r>
        </a:p>
      </dsp:txBody>
      <dsp:txXfrm>
        <a:off x="4745325" y="2051456"/>
        <a:ext cx="2236293" cy="781231"/>
      </dsp:txXfrm>
    </dsp:sp>
    <dsp:sp modelId="{F59AE79E-1188-48C4-B220-7E0294E2A438}">
      <dsp:nvSpPr>
        <dsp:cNvPr id="0" name=""/>
        <dsp:cNvSpPr/>
      </dsp:nvSpPr>
      <dsp:spPr>
        <a:xfrm>
          <a:off x="4582864" y="302935"/>
          <a:ext cx="138156" cy="32621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62122"/>
              </a:lnTo>
              <a:lnTo>
                <a:pt x="138156" y="32621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884FCE-50C6-4926-AC06-8561E1F29244}">
      <dsp:nvSpPr>
        <dsp:cNvPr id="0" name=""/>
        <dsp:cNvSpPr/>
      </dsp:nvSpPr>
      <dsp:spPr>
        <a:xfrm>
          <a:off x="4721020" y="3029688"/>
          <a:ext cx="2329931" cy="10707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Приобщение к деятельности музея через Интернет, повышение активности посещений</a:t>
          </a:r>
        </a:p>
      </dsp:txBody>
      <dsp:txXfrm>
        <a:off x="4752381" y="3061049"/>
        <a:ext cx="2267209" cy="100801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3D32C0-BD6C-4D02-AC42-D549E5A1C238}">
      <dsp:nvSpPr>
        <dsp:cNvPr id="0" name=""/>
        <dsp:cNvSpPr/>
      </dsp:nvSpPr>
      <dsp:spPr>
        <a:xfrm>
          <a:off x="0" y="1622064"/>
          <a:ext cx="10181492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9EF42A-05E7-4829-AC3C-DB5DFCBACE47}">
      <dsp:nvSpPr>
        <dsp:cNvPr id="0" name=""/>
        <dsp:cNvSpPr/>
      </dsp:nvSpPr>
      <dsp:spPr>
        <a:xfrm>
          <a:off x="498137" y="102177"/>
          <a:ext cx="9676947" cy="17122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9385" tIns="0" rIns="269385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/>
            <a:t>Трудности в общении с участниками локальных конфликтов, их боль и нежелание вспоминать о тяжелых боевых буднях </a:t>
          </a:r>
        </a:p>
      </dsp:txBody>
      <dsp:txXfrm>
        <a:off x="581722" y="185762"/>
        <a:ext cx="9509777" cy="1545077"/>
      </dsp:txXfrm>
    </dsp:sp>
    <dsp:sp modelId="{8EB33269-7B31-4D9B-A1E4-F2ED5E16C8B9}">
      <dsp:nvSpPr>
        <dsp:cNvPr id="0" name=""/>
        <dsp:cNvSpPr/>
      </dsp:nvSpPr>
      <dsp:spPr>
        <a:xfrm>
          <a:off x="0" y="3671023"/>
          <a:ext cx="10181492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3AA4DB-D8E2-472A-B34D-02DC22EF2071}">
      <dsp:nvSpPr>
        <dsp:cNvPr id="0" name=""/>
        <dsp:cNvSpPr/>
      </dsp:nvSpPr>
      <dsp:spPr>
        <a:xfrm>
          <a:off x="499131" y="2004504"/>
          <a:ext cx="9674460" cy="18436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9385" tIns="0" rIns="269385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/>
            <a:t>Постепенное, ненавязчивое общение, демонстрация заинтересованности музея в данной теме, создание передвижных выставок, виртуальных публикаций на сайте музея</a:t>
          </a:r>
        </a:p>
      </dsp:txBody>
      <dsp:txXfrm>
        <a:off x="589130" y="2094503"/>
        <a:ext cx="9494462" cy="16636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3D32C0-BD6C-4D02-AC42-D549E5A1C238}">
      <dsp:nvSpPr>
        <dsp:cNvPr id="0" name=""/>
        <dsp:cNvSpPr/>
      </dsp:nvSpPr>
      <dsp:spPr>
        <a:xfrm>
          <a:off x="0" y="1677324"/>
          <a:ext cx="1029986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9EF42A-05E7-4829-AC3C-DB5DFCBACE47}">
      <dsp:nvSpPr>
        <dsp:cNvPr id="0" name=""/>
        <dsp:cNvSpPr/>
      </dsp:nvSpPr>
      <dsp:spPr>
        <a:xfrm>
          <a:off x="492864" y="81321"/>
          <a:ext cx="9796837" cy="1820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2517" tIns="0" rIns="272517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/>
            <a:t>Удалось найти точки соприкосновения для дальнейшего сотрудничества с представителями общественных организаций ветеранов боевых действий и военных конфликтов, военного комиссариата и другими внешними партнерами</a:t>
          </a:r>
        </a:p>
      </dsp:txBody>
      <dsp:txXfrm>
        <a:off x="581730" y="170187"/>
        <a:ext cx="9619105" cy="1642692"/>
      </dsp:txXfrm>
    </dsp:sp>
    <dsp:sp modelId="{8EB33269-7B31-4D9B-A1E4-F2ED5E16C8B9}">
      <dsp:nvSpPr>
        <dsp:cNvPr id="0" name=""/>
        <dsp:cNvSpPr/>
      </dsp:nvSpPr>
      <dsp:spPr>
        <a:xfrm>
          <a:off x="0" y="3597860"/>
          <a:ext cx="1029986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3AA4DB-D8E2-472A-B34D-02DC22EF2071}">
      <dsp:nvSpPr>
        <dsp:cNvPr id="0" name=""/>
        <dsp:cNvSpPr/>
      </dsp:nvSpPr>
      <dsp:spPr>
        <a:xfrm>
          <a:off x="504934" y="2123505"/>
          <a:ext cx="9786938" cy="16809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2517" tIns="0" rIns="272517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/>
            <a:t>Обобщить опыт написания </a:t>
          </a:r>
          <a:r>
            <a:rPr lang="ru-RU" sz="2600" kern="1200" dirty="0" err="1"/>
            <a:t>грантовых</a:t>
          </a:r>
          <a:r>
            <a:rPr lang="ru-RU" sz="2600" kern="1200" dirty="0"/>
            <a:t> заявок (2014 – 2023 гг., три победы в областных </a:t>
          </a:r>
          <a:r>
            <a:rPr lang="ru-RU" sz="2600" kern="1200" dirty="0" err="1"/>
            <a:t>Грантовых</a:t>
          </a:r>
          <a:r>
            <a:rPr lang="ru-RU" sz="2600" kern="1200" dirty="0"/>
            <a:t> конкурсах)</a:t>
          </a:r>
        </a:p>
      </dsp:txBody>
      <dsp:txXfrm>
        <a:off x="586993" y="2205564"/>
        <a:ext cx="9622820" cy="15168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468DD58-DB10-B74B-B122-90C79E1AB5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B6B637-9BBC-A746-A123-DA9D7235E2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3413" y="586582"/>
            <a:ext cx="8213766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8A1883-B08D-BD4A-B1A4-564CFBF696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3413" y="3066257"/>
            <a:ext cx="8213766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0FEBF-FC68-5940-8408-7AA92F26F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8AB57-9544-E545-8C51-3680F039C36D}" type="datetimeFigureOut">
              <a:rPr lang="en-UA" smtClean="0"/>
              <a:t>09/04/2024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F05D3-01BF-8A42-B5E2-AA2327A4F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25D76-1EFE-FA4C-8D0F-96E402644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E367-28C5-0C49-85FE-BFB4EA179068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666639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C0DE8-5326-0240-93CC-CE2DBE7A8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0DD616-202F-0C4A-8498-BAF9B80229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97C6E-BA0B-9142-9BD9-D11445128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8AB57-9544-E545-8C51-3680F039C36D}" type="datetimeFigureOut">
              <a:rPr lang="en-UA" smtClean="0"/>
              <a:t>09/04/2024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F3C7A-3D05-004B-8719-DCFDE50D3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22C74-F7E3-4149-A59E-138439A0B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E367-28C5-0C49-85FE-BFB4EA179068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117782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8EC024-114A-2E49-87A2-3A1B102C0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AF4E8B-9B93-B841-9A41-58F2A8F7FD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97BB6-C721-A64C-9FED-ADB1BC39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8AB57-9544-E545-8C51-3680F039C36D}" type="datetimeFigureOut">
              <a:rPr lang="en-UA" smtClean="0"/>
              <a:t>09/04/2024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44087-0D6B-DF46-B616-004152490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8BF165-B5F1-A84D-AD5D-2D894A7AC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E367-28C5-0C49-85FE-BFB4EA179068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350793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11493-70DA-4F40-B18B-018827575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E5BD0-B7A8-9B40-9AB5-0DBA90DF1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F31A1-DADB-F64A-BEBA-6AC48E90C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8AB57-9544-E545-8C51-3680F039C36D}" type="datetimeFigureOut">
              <a:rPr lang="en-UA" smtClean="0"/>
              <a:t>09/04/2024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FB6A0-DAF0-7E47-B97C-1959E2BBC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80F65-48DE-0F47-9AE4-8C5274D64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E367-28C5-0C49-85FE-BFB4EA179068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638533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B9028-A6A0-AA47-9A85-DE2BD943F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21057-B7A1-0B4B-A6BB-93C07AA5B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FD353-3005-AA44-B1F8-3D8F2C4F1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8AB57-9544-E545-8C51-3680F039C36D}" type="datetimeFigureOut">
              <a:rPr lang="en-UA" smtClean="0"/>
              <a:t>09/04/2024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10EE7-DEB6-C649-9E53-AE8EB744F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665B2-6583-FA49-ABAE-8323C6A9C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E367-28C5-0C49-85FE-BFB4EA179068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671589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06745-F536-7049-8D0D-BB50A7F7B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70B58-8BE0-5846-9A24-A91FA16732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F5A85-5AB6-394A-98C8-B73B3ECE87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FB91D8-BE0E-B54E-914A-3B00872C9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8AB57-9544-E545-8C51-3680F039C36D}" type="datetimeFigureOut">
              <a:rPr lang="en-UA" smtClean="0"/>
              <a:t>09/04/2024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51DFF1-3F28-444E-A843-913451B16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C61945-5F70-514E-9CD4-56885BC40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E367-28C5-0C49-85FE-BFB4EA179068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087260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C012-00B0-E945-B698-3733663AF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C8B6CC-5B99-1046-94CB-3910E562FB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B4E02-4DAF-FC4B-9DF6-5739BC1D88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7E5243-C7C1-884A-82EC-322F5A062F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083453-DE2C-D544-9E7C-F711443EB0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71954B-3EBC-B744-8F53-7075B00CA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8AB57-9544-E545-8C51-3680F039C36D}" type="datetimeFigureOut">
              <a:rPr lang="en-UA" smtClean="0"/>
              <a:t>09/04/2024</a:t>
            </a:fld>
            <a:endParaRPr lang="en-U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4E7285-82AA-A848-856A-64686C10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E984CD-E115-DA48-BA47-B54C3B521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E367-28C5-0C49-85FE-BFB4EA179068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469639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258A6-642A-BF40-9958-4533E852F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FA18D4-4CEF-7D40-B6A4-7A86F4483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8AB57-9544-E545-8C51-3680F039C36D}" type="datetimeFigureOut">
              <a:rPr lang="en-UA" smtClean="0"/>
              <a:t>09/04/2024</a:t>
            </a:fld>
            <a:endParaRPr lang="en-U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689032-E3AA-E245-853E-A73CAA107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7AAB9C-695D-F84B-9246-DB6248F9A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E367-28C5-0C49-85FE-BFB4EA179068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128349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7275D3-2908-3247-B605-5B971188D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8AB57-9544-E545-8C51-3680F039C36D}" type="datetimeFigureOut">
              <a:rPr lang="en-UA" smtClean="0"/>
              <a:t>09/04/2024</a:t>
            </a:fld>
            <a:endParaRPr lang="en-U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7BBEC9-CBCD-D94B-9ADA-44F9C9DD0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8A520-85A8-8D46-8B9C-866EC1EA5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E367-28C5-0C49-85FE-BFB4EA179068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379453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56170-6B83-DE46-BBCD-20AB77EF1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6FED9-D619-DF49-9B1D-6E3976947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0FE7C-8051-964D-99B3-CF35F9C56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FCFFFE-88C3-FA49-BC3F-79D32E1D1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8AB57-9544-E545-8C51-3680F039C36D}" type="datetimeFigureOut">
              <a:rPr lang="en-UA" smtClean="0"/>
              <a:t>09/04/2024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B94432-4D8B-5B4F-A3A7-59742BD10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60719C-C737-3741-9BBB-4D0034D0B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E367-28C5-0C49-85FE-BFB4EA179068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04124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D62D0-2513-9841-ABC7-CDDA24865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A366AA-3FC8-B943-BE0C-AA130D2663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74131E-00F8-2F44-8CB7-E507EDF93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94AA6-6713-014A-9DD1-54A1159D9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8AB57-9544-E545-8C51-3680F039C36D}" type="datetimeFigureOut">
              <a:rPr lang="en-UA" smtClean="0"/>
              <a:t>09/04/2024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24C64A-03C8-7C48-8C9B-2621E4889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5F111-4F7D-D441-B9CA-7C93C02D6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E367-28C5-0C49-85FE-BFB4EA179068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147751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ED96A1-01DB-3F4E-9A1D-BE8F965E246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573516-973B-2249-A644-F27551981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595" y="136526"/>
            <a:ext cx="10515600" cy="773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6F80DC-44A3-154D-BC99-BF2A84FB3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2595" y="1246909"/>
            <a:ext cx="10515600" cy="4701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741BF-604F-7D49-9946-889C3E68D3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8AB57-9544-E545-8C51-3680F039C36D}" type="datetimeFigureOut">
              <a:rPr lang="en-UA" smtClean="0"/>
              <a:t>09/04/2024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DCCA2-3C6B-3D47-A0E6-7C4CCBDF58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440882-C990-BE40-9BCA-2271ADF5C5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BE367-28C5-0C49-85FE-BFB4EA179068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29337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5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86D1F-0509-3D4C-9F76-D6135C5D6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3307" y="1289538"/>
            <a:ext cx="9372601" cy="1287202"/>
          </a:xfrm>
        </p:spPr>
        <p:txBody>
          <a:bodyPr>
            <a:normAutofit/>
          </a:bodyPr>
          <a:lstStyle/>
          <a:p>
            <a:r>
              <a:rPr lang="ru-RU" sz="7200" b="1" dirty="0">
                <a:solidFill>
                  <a:srgbClr val="07ECFF"/>
                </a:solidFill>
              </a:rPr>
              <a:t>Герои живут среди нас!</a:t>
            </a:r>
            <a:endParaRPr lang="en-UA" sz="7200" b="1" dirty="0">
              <a:solidFill>
                <a:srgbClr val="07EC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9A4B27-0347-9A49-AAC6-AA34F4A67D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3413" y="2698123"/>
            <a:ext cx="8213766" cy="1655762"/>
          </a:xfrm>
        </p:spPr>
        <p:txBody>
          <a:bodyPr/>
          <a:lstStyle/>
          <a:p>
            <a:r>
              <a:rPr lang="ru-RU" sz="3200" dirty="0"/>
              <a:t>Виртуальный музей </a:t>
            </a:r>
            <a:br>
              <a:rPr lang="ru-RU" sz="3200" dirty="0"/>
            </a:br>
            <a:r>
              <a:rPr lang="ru-RU" sz="3200" dirty="0"/>
              <a:t>Артемовского исторического музея</a:t>
            </a:r>
          </a:p>
          <a:p>
            <a:endParaRPr lang="en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908" y="5679435"/>
            <a:ext cx="941874" cy="92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67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594057"/>
              </p:ext>
            </p:extLst>
          </p:nvPr>
        </p:nvGraphicFramePr>
        <p:xfrm>
          <a:off x="1425435" y="1223010"/>
          <a:ext cx="10149840" cy="4469131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3514382">
                  <a:extLst>
                    <a:ext uri="{9D8B030D-6E8A-4147-A177-3AD203B41FA5}">
                      <a16:colId xmlns:a16="http://schemas.microsoft.com/office/drawing/2014/main" val="3141046263"/>
                    </a:ext>
                  </a:extLst>
                </a:gridCol>
                <a:gridCol w="6635458">
                  <a:extLst>
                    <a:ext uri="{9D8B030D-6E8A-4147-A177-3AD203B41FA5}">
                      <a16:colId xmlns:a16="http://schemas.microsoft.com/office/drawing/2014/main" val="4040860638"/>
                    </a:ext>
                  </a:extLst>
                </a:gridCol>
              </a:tblGrid>
              <a:tr h="429838">
                <a:tc>
                  <a:txBody>
                    <a:bodyPr/>
                    <a:lstStyle/>
                    <a:p>
                      <a:r>
                        <a:rPr lang="ru-RU" sz="2000" dirty="0"/>
                        <a:t>Этап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Основные мероприятия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4521835"/>
                  </a:ext>
                </a:extLst>
              </a:tr>
              <a:tr h="741910">
                <a:tc>
                  <a:txBody>
                    <a:bodyPr/>
                    <a:lstStyle/>
                    <a:p>
                      <a:r>
                        <a:rPr lang="ru-RU" sz="2000" dirty="0"/>
                        <a:t>Предварительный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2706565"/>
                  </a:ext>
                </a:extLst>
              </a:tr>
              <a:tr h="429838">
                <a:tc>
                  <a:txBody>
                    <a:bodyPr/>
                    <a:lstStyle/>
                    <a:p>
                      <a:r>
                        <a:rPr lang="ru-RU" sz="2000" dirty="0"/>
                        <a:t>Основной (2023-2024 г.)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Подготовка </a:t>
                      </a:r>
                      <a:r>
                        <a:rPr lang="ru-RU" sz="2000" dirty="0" err="1"/>
                        <a:t>грантовой</a:t>
                      </a:r>
                      <a:r>
                        <a:rPr lang="ru-RU" sz="2000" dirty="0"/>
                        <a:t> конкурсной заявки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486917"/>
                  </a:ext>
                </a:extLst>
              </a:tr>
              <a:tr h="429838">
                <a:tc>
                  <a:txBody>
                    <a:bodyPr/>
                    <a:lstStyle/>
                    <a:p>
                      <a:r>
                        <a:rPr lang="ru-RU" sz="2000" dirty="0"/>
                        <a:t>Заключительный (2024 г.)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Создание контента с учетом задач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188628"/>
                  </a:ext>
                </a:extLst>
              </a:tr>
              <a:tr h="1695797">
                <a:tc>
                  <a:txBody>
                    <a:bodyPr/>
                    <a:lstStyle/>
                    <a:p>
                      <a:r>
                        <a:rPr lang="ru-RU" sz="2000" dirty="0"/>
                        <a:t>При наличии дополнительных средств, выигранных в конкурсе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Приобретение и наладка технических средств (оборудования) для проекта; размещение созданного контента на технологическом оборудовании с привязкой к сайту Артемовского исторического музея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460700"/>
                  </a:ext>
                </a:extLst>
              </a:tr>
              <a:tr h="741910">
                <a:tc>
                  <a:txBody>
                    <a:bodyPr/>
                    <a:lstStyle/>
                    <a:p>
                      <a:r>
                        <a:rPr lang="ru-RU" sz="2000" b="0" dirty="0"/>
                        <a:t>01.10.2024-30.11.2024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Подведение итогов и подготовка отчета для </a:t>
                      </a:r>
                      <a:r>
                        <a:rPr lang="ru-RU" sz="2000" dirty="0" err="1"/>
                        <a:t>грантодателей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061093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02051"/>
            <a:ext cx="10515600" cy="773112"/>
          </a:xfrm>
        </p:spPr>
        <p:txBody>
          <a:bodyPr>
            <a:noAutofit/>
          </a:bodyPr>
          <a:lstStyle/>
          <a:p>
            <a:r>
              <a:rPr lang="ru-RU" sz="6000" b="1" spc="300" dirty="0">
                <a:solidFill>
                  <a:srgbClr val="4F4C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Основные этапы проекта</a:t>
            </a:r>
            <a:endParaRPr lang="en-UA" sz="6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0313" y="5852588"/>
            <a:ext cx="944962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53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671A4CD-310A-794A-8ECE-50D538BD7646}"/>
              </a:ext>
            </a:extLst>
          </p:cNvPr>
          <p:cNvGrpSpPr/>
          <p:nvPr/>
        </p:nvGrpSpPr>
        <p:grpSpPr>
          <a:xfrm>
            <a:off x="8242494" y="1353858"/>
            <a:ext cx="1049867" cy="1049867"/>
            <a:chOff x="1016000" y="1689100"/>
            <a:chExt cx="787400" cy="7874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C1B06D1-9D27-414C-BECF-B02CC58E3BDC}"/>
                </a:ext>
              </a:extLst>
            </p:cNvPr>
            <p:cNvGrpSpPr/>
            <p:nvPr/>
          </p:nvGrpSpPr>
          <p:grpSpPr>
            <a:xfrm>
              <a:off x="1016000" y="1689100"/>
              <a:ext cx="787400" cy="787400"/>
              <a:chOff x="4343400" y="1854885"/>
              <a:chExt cx="457200" cy="457200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019DD0E3-D548-E14F-B423-C017ED644577}"/>
                  </a:ext>
                </a:extLst>
              </p:cNvPr>
              <p:cNvSpPr/>
              <p:nvPr/>
            </p:nvSpPr>
            <p:spPr>
              <a:xfrm>
                <a:off x="4343400" y="1854885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07AB0B8D-8596-A546-9F1A-D41182FA0740}"/>
                  </a:ext>
                </a:extLst>
              </p:cNvPr>
              <p:cNvSpPr/>
              <p:nvPr/>
            </p:nvSpPr>
            <p:spPr>
              <a:xfrm>
                <a:off x="4408030" y="1919516"/>
                <a:ext cx="327939" cy="327939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3903C33-7E4C-484D-8F83-794FC00C90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7654" y="1960311"/>
              <a:ext cx="284092" cy="244978"/>
            </a:xfrm>
            <a:custGeom>
              <a:avLst/>
              <a:gdLst/>
              <a:ahLst/>
              <a:cxnLst>
                <a:cxn ang="0">
                  <a:pos x="64" y="51"/>
                </a:cxn>
                <a:cxn ang="0">
                  <a:pos x="60" y="55"/>
                </a:cxn>
                <a:cxn ang="0">
                  <a:pos x="49" y="55"/>
                </a:cxn>
                <a:cxn ang="0">
                  <a:pos x="45" y="51"/>
                </a:cxn>
                <a:cxn ang="0">
                  <a:pos x="45" y="40"/>
                </a:cxn>
                <a:cxn ang="0">
                  <a:pos x="49" y="36"/>
                </a:cxn>
                <a:cxn ang="0">
                  <a:pos x="52" y="36"/>
                </a:cxn>
                <a:cxn ang="0">
                  <a:pos x="52" y="30"/>
                </a:cxn>
                <a:cxn ang="0">
                  <a:pos x="34" y="30"/>
                </a:cxn>
                <a:cxn ang="0">
                  <a:pos x="34" y="36"/>
                </a:cxn>
                <a:cxn ang="0">
                  <a:pos x="37" y="36"/>
                </a:cxn>
                <a:cxn ang="0">
                  <a:pos x="41" y="40"/>
                </a:cxn>
                <a:cxn ang="0">
                  <a:pos x="41" y="51"/>
                </a:cxn>
                <a:cxn ang="0">
                  <a:pos x="37" y="55"/>
                </a:cxn>
                <a:cxn ang="0">
                  <a:pos x="26" y="55"/>
                </a:cxn>
                <a:cxn ang="0">
                  <a:pos x="23" y="51"/>
                </a:cxn>
                <a:cxn ang="0">
                  <a:pos x="23" y="40"/>
                </a:cxn>
                <a:cxn ang="0">
                  <a:pos x="26" y="36"/>
                </a:cxn>
                <a:cxn ang="0">
                  <a:pos x="29" y="36"/>
                </a:cxn>
                <a:cxn ang="0">
                  <a:pos x="29" y="30"/>
                </a:cxn>
                <a:cxn ang="0">
                  <a:pos x="11" y="30"/>
                </a:cxn>
                <a:cxn ang="0">
                  <a:pos x="11" y="36"/>
                </a:cxn>
                <a:cxn ang="0">
                  <a:pos x="15" y="36"/>
                </a:cxn>
                <a:cxn ang="0">
                  <a:pos x="18" y="40"/>
                </a:cxn>
                <a:cxn ang="0">
                  <a:pos x="18" y="51"/>
                </a:cxn>
                <a:cxn ang="0">
                  <a:pos x="15" y="55"/>
                </a:cxn>
                <a:cxn ang="0">
                  <a:pos x="3" y="55"/>
                </a:cxn>
                <a:cxn ang="0">
                  <a:pos x="0" y="51"/>
                </a:cxn>
                <a:cxn ang="0">
                  <a:pos x="0" y="40"/>
                </a:cxn>
                <a:cxn ang="0">
                  <a:pos x="3" y="36"/>
                </a:cxn>
                <a:cxn ang="0">
                  <a:pos x="7" y="36"/>
                </a:cxn>
                <a:cxn ang="0">
                  <a:pos x="7" y="30"/>
                </a:cxn>
                <a:cxn ang="0">
                  <a:pos x="11" y="25"/>
                </a:cxn>
                <a:cxn ang="0">
                  <a:pos x="29" y="25"/>
                </a:cxn>
                <a:cxn ang="0">
                  <a:pos x="29" y="18"/>
                </a:cxn>
                <a:cxn ang="0">
                  <a:pos x="26" y="18"/>
                </a:cxn>
                <a:cxn ang="0">
                  <a:pos x="23" y="15"/>
                </a:cxn>
                <a:cxn ang="0">
                  <a:pos x="23" y="3"/>
                </a:cxn>
                <a:cxn ang="0">
                  <a:pos x="26" y="0"/>
                </a:cxn>
                <a:cxn ang="0">
                  <a:pos x="37" y="0"/>
                </a:cxn>
                <a:cxn ang="0">
                  <a:pos x="41" y="3"/>
                </a:cxn>
                <a:cxn ang="0">
                  <a:pos x="41" y="15"/>
                </a:cxn>
                <a:cxn ang="0">
                  <a:pos x="37" y="18"/>
                </a:cxn>
                <a:cxn ang="0">
                  <a:pos x="34" y="18"/>
                </a:cxn>
                <a:cxn ang="0">
                  <a:pos x="34" y="25"/>
                </a:cxn>
                <a:cxn ang="0">
                  <a:pos x="52" y="25"/>
                </a:cxn>
                <a:cxn ang="0">
                  <a:pos x="57" y="30"/>
                </a:cxn>
                <a:cxn ang="0">
                  <a:pos x="57" y="36"/>
                </a:cxn>
                <a:cxn ang="0">
                  <a:pos x="60" y="36"/>
                </a:cxn>
                <a:cxn ang="0">
                  <a:pos x="64" y="40"/>
                </a:cxn>
                <a:cxn ang="0">
                  <a:pos x="64" y="51"/>
                </a:cxn>
              </a:cxnLst>
              <a:rect l="0" t="0" r="r" b="b"/>
              <a:pathLst>
                <a:path w="64" h="55">
                  <a:moveTo>
                    <a:pt x="64" y="51"/>
                  </a:moveTo>
                  <a:cubicBezTo>
                    <a:pt x="64" y="53"/>
                    <a:pt x="62" y="55"/>
                    <a:pt x="60" y="55"/>
                  </a:cubicBezTo>
                  <a:cubicBezTo>
                    <a:pt x="49" y="55"/>
                    <a:pt x="49" y="55"/>
                    <a:pt x="49" y="55"/>
                  </a:cubicBezTo>
                  <a:cubicBezTo>
                    <a:pt x="47" y="55"/>
                    <a:pt x="45" y="53"/>
                    <a:pt x="45" y="51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5" y="38"/>
                    <a:pt x="47" y="36"/>
                    <a:pt x="49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9" y="36"/>
                    <a:pt x="41" y="38"/>
                    <a:pt x="41" y="40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3"/>
                    <a:pt x="39" y="55"/>
                    <a:pt x="37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4" y="55"/>
                    <a:pt x="23" y="53"/>
                    <a:pt x="23" y="51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38"/>
                    <a:pt x="24" y="36"/>
                    <a:pt x="26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7" y="36"/>
                    <a:pt x="18" y="38"/>
                    <a:pt x="18" y="40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53"/>
                    <a:pt x="17" y="55"/>
                    <a:pt x="15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1" y="55"/>
                    <a:pt x="0" y="53"/>
                    <a:pt x="0" y="5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38"/>
                    <a:pt x="1" y="36"/>
                    <a:pt x="3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27"/>
                    <a:pt x="9" y="25"/>
                    <a:pt x="11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4" y="18"/>
                    <a:pt x="23" y="17"/>
                    <a:pt x="23" y="15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1"/>
                    <a:pt x="24" y="0"/>
                    <a:pt x="26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9" y="0"/>
                    <a:pt x="41" y="1"/>
                    <a:pt x="41" y="3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7"/>
                    <a:pt x="39" y="18"/>
                    <a:pt x="37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5" y="25"/>
                    <a:pt x="57" y="27"/>
                    <a:pt x="57" y="30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2" y="36"/>
                    <a:pt x="64" y="38"/>
                    <a:pt x="64" y="40"/>
                  </a:cubicBezTo>
                  <a:lnTo>
                    <a:pt x="64" y="5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9D8D569-4EC5-6C4A-A35E-06390A90692E}"/>
              </a:ext>
            </a:extLst>
          </p:cNvPr>
          <p:cNvGrpSpPr/>
          <p:nvPr/>
        </p:nvGrpSpPr>
        <p:grpSpPr>
          <a:xfrm>
            <a:off x="8006237" y="2388820"/>
            <a:ext cx="1547259" cy="1949967"/>
            <a:chOff x="3171825" y="2459015"/>
            <a:chExt cx="1219200" cy="1536522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1680980-D510-A845-B3FC-D53E820940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825" y="2459015"/>
              <a:ext cx="1219200" cy="1536522"/>
            </a:xfrm>
            <a:custGeom>
              <a:avLst/>
              <a:gdLst>
                <a:gd name="T0" fmla="*/ 3360 w 3360"/>
                <a:gd name="T1" fmla="*/ 2115 h 2115"/>
                <a:gd name="T2" fmla="*/ 1680 w 3360"/>
                <a:gd name="T3" fmla="*/ 0 h 2115"/>
                <a:gd name="T4" fmla="*/ 0 w 3360"/>
                <a:gd name="T5" fmla="*/ 2115 h 2115"/>
                <a:gd name="T6" fmla="*/ 3360 w 3360"/>
                <a:gd name="T7" fmla="*/ 2115 h 2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0" h="2115">
                  <a:moveTo>
                    <a:pt x="3360" y="2115"/>
                  </a:moveTo>
                  <a:cubicBezTo>
                    <a:pt x="3360" y="2115"/>
                    <a:pt x="1956" y="1734"/>
                    <a:pt x="1680" y="0"/>
                  </a:cubicBezTo>
                  <a:cubicBezTo>
                    <a:pt x="1404" y="1734"/>
                    <a:pt x="0" y="2115"/>
                    <a:pt x="0" y="2115"/>
                  </a:cubicBezTo>
                  <a:lnTo>
                    <a:pt x="3360" y="2115"/>
                  </a:lnTo>
                  <a:close/>
                </a:path>
              </a:pathLst>
            </a:custGeom>
            <a:solidFill>
              <a:schemeClr val="accent1">
                <a:alpha val="9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4D77168-8F0F-184C-8202-F38C587F2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5225" y="3738983"/>
              <a:ext cx="193039" cy="153943"/>
            </a:xfrm>
            <a:custGeom>
              <a:avLst/>
              <a:gdLst/>
              <a:ahLst/>
              <a:cxnLst>
                <a:cxn ang="0">
                  <a:pos x="73" y="52"/>
                </a:cxn>
                <a:cxn ang="0">
                  <a:pos x="67" y="58"/>
                </a:cxn>
                <a:cxn ang="0">
                  <a:pos x="7" y="58"/>
                </a:cxn>
                <a:cxn ang="0">
                  <a:pos x="0" y="52"/>
                </a:cxn>
                <a:cxn ang="0">
                  <a:pos x="0" y="6"/>
                </a:cxn>
                <a:cxn ang="0">
                  <a:pos x="7" y="0"/>
                </a:cxn>
                <a:cxn ang="0">
                  <a:pos x="67" y="0"/>
                </a:cxn>
                <a:cxn ang="0">
                  <a:pos x="73" y="6"/>
                </a:cxn>
                <a:cxn ang="0">
                  <a:pos x="73" y="52"/>
                </a:cxn>
                <a:cxn ang="0">
                  <a:pos x="7" y="4"/>
                </a:cxn>
                <a:cxn ang="0">
                  <a:pos x="5" y="6"/>
                </a:cxn>
                <a:cxn ang="0">
                  <a:pos x="5" y="52"/>
                </a:cxn>
                <a:cxn ang="0">
                  <a:pos x="7" y="53"/>
                </a:cxn>
                <a:cxn ang="0">
                  <a:pos x="67" y="53"/>
                </a:cxn>
                <a:cxn ang="0">
                  <a:pos x="68" y="52"/>
                </a:cxn>
                <a:cxn ang="0">
                  <a:pos x="68" y="6"/>
                </a:cxn>
                <a:cxn ang="0">
                  <a:pos x="67" y="4"/>
                </a:cxn>
                <a:cxn ang="0">
                  <a:pos x="7" y="4"/>
                </a:cxn>
                <a:cxn ang="0">
                  <a:pos x="17" y="24"/>
                </a:cxn>
                <a:cxn ang="0">
                  <a:pos x="10" y="17"/>
                </a:cxn>
                <a:cxn ang="0">
                  <a:pos x="17" y="9"/>
                </a:cxn>
                <a:cxn ang="0">
                  <a:pos x="25" y="17"/>
                </a:cxn>
                <a:cxn ang="0">
                  <a:pos x="17" y="24"/>
                </a:cxn>
                <a:cxn ang="0">
                  <a:pos x="64" y="48"/>
                </a:cxn>
                <a:cxn ang="0">
                  <a:pos x="10" y="48"/>
                </a:cxn>
                <a:cxn ang="0">
                  <a:pos x="10" y="41"/>
                </a:cxn>
                <a:cxn ang="0">
                  <a:pos x="22" y="29"/>
                </a:cxn>
                <a:cxn ang="0">
                  <a:pos x="28" y="35"/>
                </a:cxn>
                <a:cxn ang="0">
                  <a:pos x="48" y="15"/>
                </a:cxn>
                <a:cxn ang="0">
                  <a:pos x="64" y="31"/>
                </a:cxn>
                <a:cxn ang="0">
                  <a:pos x="64" y="48"/>
                </a:cxn>
              </a:cxnLst>
              <a:rect l="0" t="0" r="r" b="b"/>
              <a:pathLst>
                <a:path w="73" h="58">
                  <a:moveTo>
                    <a:pt x="73" y="52"/>
                  </a:moveTo>
                  <a:cubicBezTo>
                    <a:pt x="73" y="55"/>
                    <a:pt x="71" y="58"/>
                    <a:pt x="67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3" y="58"/>
                    <a:pt x="0" y="55"/>
                    <a:pt x="0" y="5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1" y="0"/>
                    <a:pt x="73" y="2"/>
                    <a:pt x="73" y="6"/>
                  </a:cubicBezTo>
                  <a:lnTo>
                    <a:pt x="73" y="52"/>
                  </a:lnTo>
                  <a:close/>
                  <a:moveTo>
                    <a:pt x="7" y="4"/>
                  </a:moveTo>
                  <a:cubicBezTo>
                    <a:pt x="6" y="4"/>
                    <a:pt x="5" y="5"/>
                    <a:pt x="5" y="6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2"/>
                    <a:pt x="6" y="53"/>
                    <a:pt x="7" y="53"/>
                  </a:cubicBezTo>
                  <a:cubicBezTo>
                    <a:pt x="67" y="53"/>
                    <a:pt x="67" y="53"/>
                    <a:pt x="67" y="53"/>
                  </a:cubicBezTo>
                  <a:cubicBezTo>
                    <a:pt x="68" y="53"/>
                    <a:pt x="68" y="52"/>
                    <a:pt x="68" y="52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5"/>
                    <a:pt x="68" y="4"/>
                    <a:pt x="67" y="4"/>
                  </a:cubicBezTo>
                  <a:lnTo>
                    <a:pt x="7" y="4"/>
                  </a:lnTo>
                  <a:close/>
                  <a:moveTo>
                    <a:pt x="17" y="24"/>
                  </a:moveTo>
                  <a:cubicBezTo>
                    <a:pt x="13" y="24"/>
                    <a:pt x="10" y="21"/>
                    <a:pt x="10" y="17"/>
                  </a:cubicBezTo>
                  <a:cubicBezTo>
                    <a:pt x="10" y="13"/>
                    <a:pt x="13" y="9"/>
                    <a:pt x="17" y="9"/>
                  </a:cubicBezTo>
                  <a:cubicBezTo>
                    <a:pt x="21" y="9"/>
                    <a:pt x="25" y="13"/>
                    <a:pt x="25" y="17"/>
                  </a:cubicBezTo>
                  <a:cubicBezTo>
                    <a:pt x="25" y="21"/>
                    <a:pt x="21" y="24"/>
                    <a:pt x="17" y="24"/>
                  </a:cubicBezTo>
                  <a:close/>
                  <a:moveTo>
                    <a:pt x="64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64" y="31"/>
                    <a:pt x="64" y="31"/>
                    <a:pt x="64" y="31"/>
                  </a:cubicBezTo>
                  <a:lnTo>
                    <a:pt x="64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2569B6CD-7279-324C-A021-C547CA512538}"/>
              </a:ext>
            </a:extLst>
          </p:cNvPr>
          <p:cNvGrpSpPr/>
          <p:nvPr/>
        </p:nvGrpSpPr>
        <p:grpSpPr>
          <a:xfrm>
            <a:off x="2792927" y="1345207"/>
            <a:ext cx="1049867" cy="1049867"/>
            <a:chOff x="2597150" y="1689100"/>
            <a:chExt cx="787400" cy="787400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E27608FE-8EC0-D347-97FA-58D507E9F943}"/>
                </a:ext>
              </a:extLst>
            </p:cNvPr>
            <p:cNvGrpSpPr/>
            <p:nvPr/>
          </p:nvGrpSpPr>
          <p:grpSpPr>
            <a:xfrm>
              <a:off x="2597150" y="1689100"/>
              <a:ext cx="787400" cy="787400"/>
              <a:chOff x="4343400" y="1854885"/>
              <a:chExt cx="457200" cy="457200"/>
            </a:xfrm>
          </p:grpSpPr>
          <p:sp>
            <p:nvSpPr>
              <p:cNvPr id="15" name="Oval 15">
                <a:extLst>
                  <a:ext uri="{FF2B5EF4-FFF2-40B4-BE49-F238E27FC236}">
                    <a16:creationId xmlns:a16="http://schemas.microsoft.com/office/drawing/2014/main" id="{EAA7841C-7AA8-4243-B3BE-55D29526B254}"/>
                  </a:ext>
                </a:extLst>
              </p:cNvPr>
              <p:cNvSpPr/>
              <p:nvPr/>
            </p:nvSpPr>
            <p:spPr>
              <a:xfrm>
                <a:off x="4343400" y="1854885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6" name="Oval 16">
                <a:extLst>
                  <a:ext uri="{FF2B5EF4-FFF2-40B4-BE49-F238E27FC236}">
                    <a16:creationId xmlns:a16="http://schemas.microsoft.com/office/drawing/2014/main" id="{85CD68A4-0C3C-824F-A6FA-AB20F163BD02}"/>
                  </a:ext>
                </a:extLst>
              </p:cNvPr>
              <p:cNvSpPr/>
              <p:nvPr/>
            </p:nvSpPr>
            <p:spPr>
              <a:xfrm>
                <a:off x="4408030" y="1919516"/>
                <a:ext cx="327939" cy="32793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14" name="Freeform: Shape 14">
              <a:extLst>
                <a:ext uri="{FF2B5EF4-FFF2-40B4-BE49-F238E27FC236}">
                  <a16:creationId xmlns:a16="http://schemas.microsoft.com/office/drawing/2014/main" id="{8F44946F-7A4F-0643-9CD2-9367F0AE9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775" y="1970605"/>
              <a:ext cx="286150" cy="224390"/>
            </a:xfrm>
            <a:custGeom>
              <a:avLst/>
              <a:gdLst/>
              <a:ahLst/>
              <a:cxnLst>
                <a:cxn ang="0">
                  <a:pos x="45" y="14"/>
                </a:cxn>
                <a:cxn ang="0">
                  <a:pos x="32" y="10"/>
                </a:cxn>
                <a:cxn ang="0">
                  <a:pos x="18" y="14"/>
                </a:cxn>
                <a:cxn ang="0">
                  <a:pos x="0" y="14"/>
                </a:cxn>
                <a:cxn ang="0">
                  <a:pos x="64" y="14"/>
                </a:cxn>
                <a:cxn ang="0">
                  <a:pos x="0" y="15"/>
                </a:cxn>
                <a:cxn ang="0">
                  <a:pos x="18" y="20"/>
                </a:cxn>
                <a:cxn ang="0">
                  <a:pos x="2" y="22"/>
                </a:cxn>
                <a:cxn ang="0">
                  <a:pos x="9" y="35"/>
                </a:cxn>
                <a:cxn ang="0">
                  <a:pos x="1" y="36"/>
                </a:cxn>
                <a:cxn ang="0">
                  <a:pos x="0" y="28"/>
                </a:cxn>
                <a:cxn ang="0">
                  <a:pos x="8" y="27"/>
                </a:cxn>
                <a:cxn ang="0">
                  <a:pos x="9" y="35"/>
                </a:cxn>
                <a:cxn ang="0">
                  <a:pos x="15" y="50"/>
                </a:cxn>
                <a:cxn ang="0">
                  <a:pos x="7" y="49"/>
                </a:cxn>
                <a:cxn ang="0">
                  <a:pos x="8" y="41"/>
                </a:cxn>
                <a:cxn ang="0">
                  <a:pos x="16" y="42"/>
                </a:cxn>
                <a:cxn ang="0">
                  <a:pos x="23" y="35"/>
                </a:cxn>
                <a:cxn ang="0">
                  <a:pos x="15" y="36"/>
                </a:cxn>
                <a:cxn ang="0">
                  <a:pos x="13" y="28"/>
                </a:cxn>
                <a:cxn ang="0">
                  <a:pos x="21" y="27"/>
                </a:cxn>
                <a:cxn ang="0">
                  <a:pos x="23" y="35"/>
                </a:cxn>
                <a:cxn ang="0">
                  <a:pos x="28" y="50"/>
                </a:cxn>
                <a:cxn ang="0">
                  <a:pos x="20" y="49"/>
                </a:cxn>
                <a:cxn ang="0">
                  <a:pos x="21" y="41"/>
                </a:cxn>
                <a:cxn ang="0">
                  <a:pos x="29" y="42"/>
                </a:cxn>
                <a:cxn ang="0">
                  <a:pos x="36" y="35"/>
                </a:cxn>
                <a:cxn ang="0">
                  <a:pos x="28" y="36"/>
                </a:cxn>
                <a:cxn ang="0">
                  <a:pos x="27" y="28"/>
                </a:cxn>
                <a:cxn ang="0">
                  <a:pos x="35" y="27"/>
                </a:cxn>
                <a:cxn ang="0">
                  <a:pos x="36" y="35"/>
                </a:cxn>
                <a:cxn ang="0">
                  <a:pos x="42" y="50"/>
                </a:cxn>
                <a:cxn ang="0">
                  <a:pos x="34" y="49"/>
                </a:cxn>
                <a:cxn ang="0">
                  <a:pos x="35" y="41"/>
                </a:cxn>
                <a:cxn ang="0">
                  <a:pos x="43" y="42"/>
                </a:cxn>
                <a:cxn ang="0">
                  <a:pos x="50" y="35"/>
                </a:cxn>
                <a:cxn ang="0">
                  <a:pos x="42" y="36"/>
                </a:cxn>
                <a:cxn ang="0">
                  <a:pos x="41" y="28"/>
                </a:cxn>
                <a:cxn ang="0">
                  <a:pos x="49" y="27"/>
                </a:cxn>
                <a:cxn ang="0">
                  <a:pos x="50" y="35"/>
                </a:cxn>
                <a:cxn ang="0">
                  <a:pos x="61" y="22"/>
                </a:cxn>
                <a:cxn ang="0">
                  <a:pos x="45" y="20"/>
                </a:cxn>
                <a:cxn ang="0">
                  <a:pos x="64" y="15"/>
                </a:cxn>
                <a:cxn ang="0">
                  <a:pos x="57" y="49"/>
                </a:cxn>
                <a:cxn ang="0">
                  <a:pos x="49" y="50"/>
                </a:cxn>
                <a:cxn ang="0">
                  <a:pos x="48" y="42"/>
                </a:cxn>
                <a:cxn ang="0">
                  <a:pos x="56" y="41"/>
                </a:cxn>
                <a:cxn ang="0">
                  <a:pos x="57" y="49"/>
                </a:cxn>
                <a:cxn ang="0">
                  <a:pos x="63" y="36"/>
                </a:cxn>
                <a:cxn ang="0">
                  <a:pos x="55" y="35"/>
                </a:cxn>
                <a:cxn ang="0">
                  <a:pos x="56" y="27"/>
                </a:cxn>
                <a:cxn ang="0">
                  <a:pos x="64" y="28"/>
                </a:cxn>
              </a:cxnLst>
              <a:rect l="0" t="0" r="r" b="b"/>
              <a:pathLst>
                <a:path w="64" h="50">
                  <a:moveTo>
                    <a:pt x="64" y="14"/>
                  </a:moveTo>
                  <a:cubicBezTo>
                    <a:pt x="45" y="14"/>
                    <a:pt x="45" y="14"/>
                    <a:pt x="45" y="14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2"/>
                    <a:pt x="44" y="10"/>
                    <a:pt x="32" y="10"/>
                  </a:cubicBezTo>
                  <a:cubicBezTo>
                    <a:pt x="19" y="10"/>
                    <a:pt x="18" y="12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1"/>
                    <a:pt x="4" y="0"/>
                    <a:pt x="32" y="0"/>
                  </a:cubicBezTo>
                  <a:cubicBezTo>
                    <a:pt x="59" y="0"/>
                    <a:pt x="64" y="11"/>
                    <a:pt x="64" y="14"/>
                  </a:cubicBezTo>
                  <a:close/>
                  <a:moveTo>
                    <a:pt x="0" y="2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1"/>
                    <a:pt x="17" y="22"/>
                    <a:pt x="16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1" y="22"/>
                    <a:pt x="0" y="21"/>
                    <a:pt x="0" y="20"/>
                  </a:cubicBezTo>
                  <a:close/>
                  <a:moveTo>
                    <a:pt x="9" y="35"/>
                  </a:moveTo>
                  <a:cubicBezTo>
                    <a:pt x="9" y="36"/>
                    <a:pt x="8" y="36"/>
                    <a:pt x="8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0" y="36"/>
                    <a:pt x="0" y="36"/>
                    <a:pt x="0" y="35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7"/>
                    <a:pt x="0" y="27"/>
                    <a:pt x="1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9" y="27"/>
                    <a:pt x="9" y="28"/>
                  </a:cubicBezTo>
                  <a:lnTo>
                    <a:pt x="9" y="35"/>
                  </a:lnTo>
                  <a:close/>
                  <a:moveTo>
                    <a:pt x="16" y="49"/>
                  </a:moveTo>
                  <a:cubicBezTo>
                    <a:pt x="16" y="49"/>
                    <a:pt x="15" y="50"/>
                    <a:pt x="15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7" y="50"/>
                    <a:pt x="7" y="49"/>
                    <a:pt x="7" y="49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1"/>
                    <a:pt x="7" y="41"/>
                    <a:pt x="8" y="41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5" y="41"/>
                    <a:pt x="16" y="41"/>
                    <a:pt x="16" y="42"/>
                  </a:cubicBezTo>
                  <a:lnTo>
                    <a:pt x="16" y="49"/>
                  </a:lnTo>
                  <a:close/>
                  <a:moveTo>
                    <a:pt x="23" y="35"/>
                  </a:moveTo>
                  <a:cubicBezTo>
                    <a:pt x="23" y="36"/>
                    <a:pt x="22" y="36"/>
                    <a:pt x="21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4" y="36"/>
                    <a:pt x="13" y="36"/>
                    <a:pt x="13" y="35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7"/>
                    <a:pt x="14" y="27"/>
                    <a:pt x="15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2" y="27"/>
                    <a:pt x="23" y="27"/>
                    <a:pt x="23" y="28"/>
                  </a:cubicBezTo>
                  <a:lnTo>
                    <a:pt x="23" y="35"/>
                  </a:lnTo>
                  <a:close/>
                  <a:moveTo>
                    <a:pt x="29" y="49"/>
                  </a:moveTo>
                  <a:cubicBezTo>
                    <a:pt x="29" y="49"/>
                    <a:pt x="29" y="50"/>
                    <a:pt x="28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1" y="50"/>
                    <a:pt x="20" y="49"/>
                    <a:pt x="20" y="49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1"/>
                    <a:pt x="21" y="41"/>
                    <a:pt x="21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9" y="41"/>
                    <a:pt x="29" y="41"/>
                    <a:pt x="29" y="42"/>
                  </a:cubicBezTo>
                  <a:lnTo>
                    <a:pt x="29" y="49"/>
                  </a:lnTo>
                  <a:close/>
                  <a:moveTo>
                    <a:pt x="36" y="35"/>
                  </a:moveTo>
                  <a:cubicBezTo>
                    <a:pt x="36" y="36"/>
                    <a:pt x="36" y="36"/>
                    <a:pt x="35" y="36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8" y="36"/>
                    <a:pt x="27" y="36"/>
                    <a:pt x="27" y="35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7" y="27"/>
                    <a:pt x="28" y="27"/>
                    <a:pt x="28" y="27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6" y="27"/>
                    <a:pt x="36" y="27"/>
                    <a:pt x="36" y="28"/>
                  </a:cubicBezTo>
                  <a:lnTo>
                    <a:pt x="36" y="35"/>
                  </a:lnTo>
                  <a:close/>
                  <a:moveTo>
                    <a:pt x="43" y="49"/>
                  </a:moveTo>
                  <a:cubicBezTo>
                    <a:pt x="43" y="49"/>
                    <a:pt x="43" y="50"/>
                    <a:pt x="42" y="50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5" y="50"/>
                    <a:pt x="34" y="49"/>
                    <a:pt x="34" y="49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4" y="41"/>
                    <a:pt x="35" y="41"/>
                    <a:pt x="35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3" y="41"/>
                    <a:pt x="43" y="41"/>
                    <a:pt x="43" y="42"/>
                  </a:cubicBezTo>
                  <a:lnTo>
                    <a:pt x="43" y="49"/>
                  </a:lnTo>
                  <a:close/>
                  <a:moveTo>
                    <a:pt x="50" y="35"/>
                  </a:moveTo>
                  <a:cubicBezTo>
                    <a:pt x="50" y="36"/>
                    <a:pt x="50" y="36"/>
                    <a:pt x="49" y="36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5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7"/>
                    <a:pt x="41" y="27"/>
                    <a:pt x="42" y="27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50" y="27"/>
                    <a:pt x="50" y="27"/>
                    <a:pt x="50" y="28"/>
                  </a:cubicBezTo>
                  <a:lnTo>
                    <a:pt x="50" y="35"/>
                  </a:lnTo>
                  <a:close/>
                  <a:moveTo>
                    <a:pt x="64" y="20"/>
                  </a:moveTo>
                  <a:cubicBezTo>
                    <a:pt x="64" y="21"/>
                    <a:pt x="63" y="22"/>
                    <a:pt x="61" y="22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6" y="22"/>
                    <a:pt x="45" y="21"/>
                    <a:pt x="45" y="20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64" y="15"/>
                    <a:pt x="64" y="15"/>
                    <a:pt x="64" y="15"/>
                  </a:cubicBezTo>
                  <a:lnTo>
                    <a:pt x="64" y="20"/>
                  </a:lnTo>
                  <a:close/>
                  <a:moveTo>
                    <a:pt x="57" y="49"/>
                  </a:moveTo>
                  <a:cubicBezTo>
                    <a:pt x="57" y="49"/>
                    <a:pt x="56" y="50"/>
                    <a:pt x="56" y="50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8" y="50"/>
                    <a:pt x="48" y="49"/>
                    <a:pt x="48" y="49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1"/>
                    <a:pt x="48" y="41"/>
                    <a:pt x="49" y="41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6" y="41"/>
                    <a:pt x="57" y="41"/>
                    <a:pt x="57" y="42"/>
                  </a:cubicBezTo>
                  <a:lnTo>
                    <a:pt x="57" y="49"/>
                  </a:lnTo>
                  <a:close/>
                  <a:moveTo>
                    <a:pt x="64" y="35"/>
                  </a:moveTo>
                  <a:cubicBezTo>
                    <a:pt x="64" y="36"/>
                    <a:pt x="63" y="36"/>
                    <a:pt x="63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5" y="36"/>
                    <a:pt x="55" y="36"/>
                    <a:pt x="55" y="35"/>
                  </a:cubicBezTo>
                  <a:cubicBezTo>
                    <a:pt x="55" y="28"/>
                    <a:pt x="55" y="28"/>
                    <a:pt x="55" y="28"/>
                  </a:cubicBezTo>
                  <a:cubicBezTo>
                    <a:pt x="55" y="27"/>
                    <a:pt x="55" y="27"/>
                    <a:pt x="56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4" y="27"/>
                    <a:pt x="64" y="28"/>
                  </a:cubicBezTo>
                  <a:lnTo>
                    <a:pt x="64" y="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CA3F21DF-DE44-D64A-829B-CFD6B26BD38C}"/>
              </a:ext>
            </a:extLst>
          </p:cNvPr>
          <p:cNvGrpSpPr/>
          <p:nvPr/>
        </p:nvGrpSpPr>
        <p:grpSpPr>
          <a:xfrm>
            <a:off x="2587769" y="2403726"/>
            <a:ext cx="1547259" cy="1949967"/>
            <a:chOff x="1388111" y="2459015"/>
            <a:chExt cx="1219200" cy="1536522"/>
          </a:xfrm>
        </p:grpSpPr>
        <p:sp>
          <p:nvSpPr>
            <p:cNvPr id="18" name="Freeform: Shape 18">
              <a:extLst>
                <a:ext uri="{FF2B5EF4-FFF2-40B4-BE49-F238E27FC236}">
                  <a16:creationId xmlns:a16="http://schemas.microsoft.com/office/drawing/2014/main" id="{8A785149-2749-5641-A210-DDE343C72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111" y="2459015"/>
              <a:ext cx="1219200" cy="1536522"/>
            </a:xfrm>
            <a:custGeom>
              <a:avLst/>
              <a:gdLst>
                <a:gd name="T0" fmla="*/ 3360 w 3360"/>
                <a:gd name="T1" fmla="*/ 2115 h 2115"/>
                <a:gd name="T2" fmla="*/ 1680 w 3360"/>
                <a:gd name="T3" fmla="*/ 0 h 2115"/>
                <a:gd name="T4" fmla="*/ 0 w 3360"/>
                <a:gd name="T5" fmla="*/ 2115 h 2115"/>
                <a:gd name="T6" fmla="*/ 3360 w 3360"/>
                <a:gd name="T7" fmla="*/ 2115 h 2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0" h="2115">
                  <a:moveTo>
                    <a:pt x="3360" y="2115"/>
                  </a:moveTo>
                  <a:cubicBezTo>
                    <a:pt x="3360" y="2115"/>
                    <a:pt x="1956" y="1734"/>
                    <a:pt x="1680" y="0"/>
                  </a:cubicBezTo>
                  <a:cubicBezTo>
                    <a:pt x="1404" y="1734"/>
                    <a:pt x="0" y="2115"/>
                    <a:pt x="0" y="2115"/>
                  </a:cubicBezTo>
                  <a:lnTo>
                    <a:pt x="3360" y="2115"/>
                  </a:lnTo>
                  <a:close/>
                </a:path>
              </a:pathLst>
            </a:custGeom>
            <a:solidFill>
              <a:schemeClr val="accent2">
                <a:alpha val="9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" name="Freeform: Shape 19">
              <a:extLst>
                <a:ext uri="{FF2B5EF4-FFF2-40B4-BE49-F238E27FC236}">
                  <a16:creationId xmlns:a16="http://schemas.microsoft.com/office/drawing/2014/main" id="{6AE558C0-34E8-C847-9B2E-6909A08F1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1030" y="3714750"/>
              <a:ext cx="233363" cy="180975"/>
            </a:xfrm>
            <a:custGeom>
              <a:avLst/>
              <a:gdLst/>
              <a:ahLst/>
              <a:cxnLst>
                <a:cxn ang="0">
                  <a:pos x="68" y="51"/>
                </a:cxn>
                <a:cxn ang="0">
                  <a:pos x="66" y="53"/>
                </a:cxn>
                <a:cxn ang="0">
                  <a:pos x="3" y="53"/>
                </a:cxn>
                <a:cxn ang="0">
                  <a:pos x="0" y="51"/>
                </a:cxn>
                <a:cxn ang="0">
                  <a:pos x="0" y="46"/>
                </a:cxn>
                <a:cxn ang="0">
                  <a:pos x="3" y="43"/>
                </a:cxn>
                <a:cxn ang="0">
                  <a:pos x="66" y="43"/>
                </a:cxn>
                <a:cxn ang="0">
                  <a:pos x="68" y="46"/>
                </a:cxn>
                <a:cxn ang="0">
                  <a:pos x="68" y="51"/>
                </a:cxn>
                <a:cxn ang="0">
                  <a:pos x="64" y="21"/>
                </a:cxn>
                <a:cxn ang="0">
                  <a:pos x="61" y="24"/>
                </a:cxn>
                <a:cxn ang="0">
                  <a:pos x="8" y="24"/>
                </a:cxn>
                <a:cxn ang="0">
                  <a:pos x="5" y="21"/>
                </a:cxn>
                <a:cxn ang="0">
                  <a:pos x="5" y="17"/>
                </a:cxn>
                <a:cxn ang="0">
                  <a:pos x="8" y="14"/>
                </a:cxn>
                <a:cxn ang="0">
                  <a:pos x="61" y="14"/>
                </a:cxn>
                <a:cxn ang="0">
                  <a:pos x="64" y="17"/>
                </a:cxn>
                <a:cxn ang="0">
                  <a:pos x="64" y="21"/>
                </a:cxn>
                <a:cxn ang="0">
                  <a:pos x="54" y="36"/>
                </a:cxn>
                <a:cxn ang="0">
                  <a:pos x="51" y="38"/>
                </a:cxn>
                <a:cxn ang="0">
                  <a:pos x="17" y="38"/>
                </a:cxn>
                <a:cxn ang="0">
                  <a:pos x="15" y="36"/>
                </a:cxn>
                <a:cxn ang="0">
                  <a:pos x="15" y="31"/>
                </a:cxn>
                <a:cxn ang="0">
                  <a:pos x="17" y="29"/>
                </a:cxn>
                <a:cxn ang="0">
                  <a:pos x="51" y="29"/>
                </a:cxn>
                <a:cxn ang="0">
                  <a:pos x="54" y="31"/>
                </a:cxn>
                <a:cxn ang="0">
                  <a:pos x="54" y="36"/>
                </a:cxn>
                <a:cxn ang="0">
                  <a:pos x="49" y="7"/>
                </a:cxn>
                <a:cxn ang="0">
                  <a:pos x="47" y="9"/>
                </a:cxn>
                <a:cxn ang="0">
                  <a:pos x="22" y="9"/>
                </a:cxn>
                <a:cxn ang="0">
                  <a:pos x="20" y="7"/>
                </a:cxn>
                <a:cxn ang="0">
                  <a:pos x="20" y="2"/>
                </a:cxn>
                <a:cxn ang="0">
                  <a:pos x="22" y="0"/>
                </a:cxn>
                <a:cxn ang="0">
                  <a:pos x="47" y="0"/>
                </a:cxn>
                <a:cxn ang="0">
                  <a:pos x="49" y="2"/>
                </a:cxn>
                <a:cxn ang="0">
                  <a:pos x="49" y="7"/>
                </a:cxn>
              </a:cxnLst>
              <a:rect l="0" t="0" r="r" b="b"/>
              <a:pathLst>
                <a:path w="68" h="53">
                  <a:moveTo>
                    <a:pt x="68" y="51"/>
                  </a:moveTo>
                  <a:cubicBezTo>
                    <a:pt x="68" y="52"/>
                    <a:pt x="67" y="53"/>
                    <a:pt x="66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2" y="53"/>
                    <a:pt x="0" y="52"/>
                    <a:pt x="0" y="51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4"/>
                    <a:pt x="2" y="43"/>
                    <a:pt x="3" y="4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7" y="43"/>
                    <a:pt x="68" y="44"/>
                    <a:pt x="68" y="46"/>
                  </a:cubicBezTo>
                  <a:lnTo>
                    <a:pt x="68" y="51"/>
                  </a:lnTo>
                  <a:close/>
                  <a:moveTo>
                    <a:pt x="64" y="21"/>
                  </a:moveTo>
                  <a:cubicBezTo>
                    <a:pt x="64" y="23"/>
                    <a:pt x="63" y="24"/>
                    <a:pt x="61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6" y="24"/>
                    <a:pt x="5" y="23"/>
                    <a:pt x="5" y="21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5"/>
                    <a:pt x="6" y="14"/>
                    <a:pt x="8" y="14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3" y="14"/>
                    <a:pt x="64" y="15"/>
                    <a:pt x="64" y="17"/>
                  </a:cubicBezTo>
                  <a:lnTo>
                    <a:pt x="64" y="21"/>
                  </a:lnTo>
                  <a:close/>
                  <a:moveTo>
                    <a:pt x="54" y="36"/>
                  </a:moveTo>
                  <a:cubicBezTo>
                    <a:pt x="54" y="37"/>
                    <a:pt x="53" y="38"/>
                    <a:pt x="51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6" y="38"/>
                    <a:pt x="15" y="37"/>
                    <a:pt x="15" y="36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0"/>
                    <a:pt x="16" y="29"/>
                    <a:pt x="17" y="29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3" y="29"/>
                    <a:pt x="54" y="30"/>
                    <a:pt x="54" y="31"/>
                  </a:cubicBezTo>
                  <a:lnTo>
                    <a:pt x="54" y="36"/>
                  </a:lnTo>
                  <a:close/>
                  <a:moveTo>
                    <a:pt x="49" y="7"/>
                  </a:moveTo>
                  <a:cubicBezTo>
                    <a:pt x="49" y="8"/>
                    <a:pt x="48" y="9"/>
                    <a:pt x="47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1" y="9"/>
                    <a:pt x="20" y="8"/>
                    <a:pt x="20" y="7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0"/>
                    <a:pt x="22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8" y="0"/>
                    <a:pt x="49" y="1"/>
                    <a:pt x="49" y="2"/>
                  </a:cubicBezTo>
                  <a:lnTo>
                    <a:pt x="49" y="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20" name="Group 21">
            <a:extLst>
              <a:ext uri="{FF2B5EF4-FFF2-40B4-BE49-F238E27FC236}">
                <a16:creationId xmlns:a16="http://schemas.microsoft.com/office/drawing/2014/main" id="{B0FBDEA9-9723-5946-8C32-D2266FA37501}"/>
              </a:ext>
            </a:extLst>
          </p:cNvPr>
          <p:cNvGrpSpPr/>
          <p:nvPr/>
        </p:nvGrpSpPr>
        <p:grpSpPr>
          <a:xfrm>
            <a:off x="4578717" y="1353859"/>
            <a:ext cx="1049867" cy="1049867"/>
            <a:chOff x="4178300" y="1689100"/>
            <a:chExt cx="787400" cy="787400"/>
          </a:xfrm>
        </p:grpSpPr>
        <p:grpSp>
          <p:nvGrpSpPr>
            <p:cNvPr id="21" name="Group 22">
              <a:extLst>
                <a:ext uri="{FF2B5EF4-FFF2-40B4-BE49-F238E27FC236}">
                  <a16:creationId xmlns:a16="http://schemas.microsoft.com/office/drawing/2014/main" id="{AE067047-17ED-0042-B3CD-4755C1B36047}"/>
                </a:ext>
              </a:extLst>
            </p:cNvPr>
            <p:cNvGrpSpPr/>
            <p:nvPr/>
          </p:nvGrpSpPr>
          <p:grpSpPr>
            <a:xfrm>
              <a:off x="4178300" y="1689100"/>
              <a:ext cx="787400" cy="787400"/>
              <a:chOff x="4343400" y="1854885"/>
              <a:chExt cx="457200" cy="457200"/>
            </a:xfrm>
          </p:grpSpPr>
          <p:sp>
            <p:nvSpPr>
              <p:cNvPr id="23" name="Oval 24">
                <a:extLst>
                  <a:ext uri="{FF2B5EF4-FFF2-40B4-BE49-F238E27FC236}">
                    <a16:creationId xmlns:a16="http://schemas.microsoft.com/office/drawing/2014/main" id="{4A2A5270-29A5-2D4C-A1D7-1C41B419E977}"/>
                  </a:ext>
                </a:extLst>
              </p:cNvPr>
              <p:cNvSpPr/>
              <p:nvPr/>
            </p:nvSpPr>
            <p:spPr>
              <a:xfrm>
                <a:off x="4343400" y="1854885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4" name="Oval 25">
                <a:extLst>
                  <a:ext uri="{FF2B5EF4-FFF2-40B4-BE49-F238E27FC236}">
                    <a16:creationId xmlns:a16="http://schemas.microsoft.com/office/drawing/2014/main" id="{4D0E82FC-FDAA-5D4B-8E33-4F761C2A0DE1}"/>
                  </a:ext>
                </a:extLst>
              </p:cNvPr>
              <p:cNvSpPr/>
              <p:nvPr/>
            </p:nvSpPr>
            <p:spPr>
              <a:xfrm>
                <a:off x="4408030" y="1919516"/>
                <a:ext cx="327939" cy="327939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22" name="Freeform: Shape 23">
              <a:extLst>
                <a:ext uri="{FF2B5EF4-FFF2-40B4-BE49-F238E27FC236}">
                  <a16:creationId xmlns:a16="http://schemas.microsoft.com/office/drawing/2014/main" id="{02282448-A85A-9940-A4D3-13BC01695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954" y="1979868"/>
              <a:ext cx="284092" cy="205864"/>
            </a:xfrm>
            <a:custGeom>
              <a:avLst/>
              <a:gdLst/>
              <a:ahLst/>
              <a:cxnLst>
                <a:cxn ang="0">
                  <a:pos x="64" y="42"/>
                </a:cxn>
                <a:cxn ang="0">
                  <a:pos x="62" y="44"/>
                </a:cxn>
                <a:cxn ang="0">
                  <a:pos x="61" y="45"/>
                </a:cxn>
                <a:cxn ang="0">
                  <a:pos x="60" y="44"/>
                </a:cxn>
                <a:cxn ang="0">
                  <a:pos x="45" y="30"/>
                </a:cxn>
                <a:cxn ang="0">
                  <a:pos x="45" y="36"/>
                </a:cxn>
                <a:cxn ang="0">
                  <a:pos x="35" y="46"/>
                </a:cxn>
                <a:cxn ang="0">
                  <a:pos x="10" y="46"/>
                </a:cxn>
                <a:cxn ang="0">
                  <a:pos x="0" y="36"/>
                </a:cxn>
                <a:cxn ang="0">
                  <a:pos x="0" y="10"/>
                </a:cxn>
                <a:cxn ang="0">
                  <a:pos x="10" y="0"/>
                </a:cxn>
                <a:cxn ang="0">
                  <a:pos x="35" y="0"/>
                </a:cxn>
                <a:cxn ang="0">
                  <a:pos x="45" y="10"/>
                </a:cxn>
                <a:cxn ang="0">
                  <a:pos x="45" y="16"/>
                </a:cxn>
                <a:cxn ang="0">
                  <a:pos x="60" y="2"/>
                </a:cxn>
                <a:cxn ang="0">
                  <a:pos x="61" y="1"/>
                </a:cxn>
                <a:cxn ang="0">
                  <a:pos x="62" y="1"/>
                </a:cxn>
                <a:cxn ang="0">
                  <a:pos x="64" y="4"/>
                </a:cxn>
                <a:cxn ang="0">
                  <a:pos x="64" y="42"/>
                </a:cxn>
              </a:cxnLst>
              <a:rect l="0" t="0" r="r" b="b"/>
              <a:pathLst>
                <a:path w="64" h="46">
                  <a:moveTo>
                    <a:pt x="64" y="42"/>
                  </a:moveTo>
                  <a:cubicBezTo>
                    <a:pt x="64" y="43"/>
                    <a:pt x="63" y="44"/>
                    <a:pt x="62" y="44"/>
                  </a:cubicBezTo>
                  <a:cubicBezTo>
                    <a:pt x="62" y="45"/>
                    <a:pt x="62" y="45"/>
                    <a:pt x="61" y="45"/>
                  </a:cubicBezTo>
                  <a:cubicBezTo>
                    <a:pt x="61" y="45"/>
                    <a:pt x="60" y="44"/>
                    <a:pt x="60" y="44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60" y="1"/>
                    <a:pt x="61" y="1"/>
                    <a:pt x="61" y="1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63" y="2"/>
                    <a:pt x="64" y="3"/>
                    <a:pt x="64" y="4"/>
                  </a:cubicBezTo>
                  <a:lnTo>
                    <a:pt x="64" y="4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25" name="Group 26">
            <a:extLst>
              <a:ext uri="{FF2B5EF4-FFF2-40B4-BE49-F238E27FC236}">
                <a16:creationId xmlns:a16="http://schemas.microsoft.com/office/drawing/2014/main" id="{AA51DE34-B574-204E-A4F5-DF0421DDFD28}"/>
              </a:ext>
            </a:extLst>
          </p:cNvPr>
          <p:cNvGrpSpPr/>
          <p:nvPr/>
        </p:nvGrpSpPr>
        <p:grpSpPr>
          <a:xfrm>
            <a:off x="4371326" y="2395074"/>
            <a:ext cx="1547259" cy="1949967"/>
            <a:chOff x="1388111" y="2459015"/>
            <a:chExt cx="1219200" cy="1536522"/>
          </a:xfrm>
        </p:grpSpPr>
        <p:sp>
          <p:nvSpPr>
            <p:cNvPr id="26" name="Freeform: Shape 27">
              <a:extLst>
                <a:ext uri="{FF2B5EF4-FFF2-40B4-BE49-F238E27FC236}">
                  <a16:creationId xmlns:a16="http://schemas.microsoft.com/office/drawing/2014/main" id="{F3DF0746-20EF-E149-AC81-64E68D383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111" y="2459015"/>
              <a:ext cx="1219200" cy="1536522"/>
            </a:xfrm>
            <a:custGeom>
              <a:avLst/>
              <a:gdLst>
                <a:gd name="T0" fmla="*/ 3360 w 3360"/>
                <a:gd name="T1" fmla="*/ 2115 h 2115"/>
                <a:gd name="T2" fmla="*/ 1680 w 3360"/>
                <a:gd name="T3" fmla="*/ 0 h 2115"/>
                <a:gd name="T4" fmla="*/ 0 w 3360"/>
                <a:gd name="T5" fmla="*/ 2115 h 2115"/>
                <a:gd name="T6" fmla="*/ 3360 w 3360"/>
                <a:gd name="T7" fmla="*/ 2115 h 2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0" h="2115">
                  <a:moveTo>
                    <a:pt x="3360" y="2115"/>
                  </a:moveTo>
                  <a:cubicBezTo>
                    <a:pt x="3360" y="2115"/>
                    <a:pt x="1956" y="1734"/>
                    <a:pt x="1680" y="0"/>
                  </a:cubicBezTo>
                  <a:cubicBezTo>
                    <a:pt x="1404" y="1734"/>
                    <a:pt x="0" y="2115"/>
                    <a:pt x="0" y="2115"/>
                  </a:cubicBezTo>
                  <a:lnTo>
                    <a:pt x="3360" y="2115"/>
                  </a:lnTo>
                  <a:close/>
                </a:path>
              </a:pathLst>
            </a:custGeom>
            <a:solidFill>
              <a:schemeClr val="accent3">
                <a:alpha val="9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7" name="Freeform: Shape 28">
              <a:extLst>
                <a:ext uri="{FF2B5EF4-FFF2-40B4-BE49-F238E27FC236}">
                  <a16:creationId xmlns:a16="http://schemas.microsoft.com/office/drawing/2014/main" id="{227E1181-394E-B348-B948-D79DB9383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1030" y="3714750"/>
              <a:ext cx="233363" cy="180975"/>
            </a:xfrm>
            <a:custGeom>
              <a:avLst/>
              <a:gdLst/>
              <a:ahLst/>
              <a:cxnLst>
                <a:cxn ang="0">
                  <a:pos x="68" y="51"/>
                </a:cxn>
                <a:cxn ang="0">
                  <a:pos x="66" y="53"/>
                </a:cxn>
                <a:cxn ang="0">
                  <a:pos x="3" y="53"/>
                </a:cxn>
                <a:cxn ang="0">
                  <a:pos x="0" y="51"/>
                </a:cxn>
                <a:cxn ang="0">
                  <a:pos x="0" y="46"/>
                </a:cxn>
                <a:cxn ang="0">
                  <a:pos x="3" y="43"/>
                </a:cxn>
                <a:cxn ang="0">
                  <a:pos x="66" y="43"/>
                </a:cxn>
                <a:cxn ang="0">
                  <a:pos x="68" y="46"/>
                </a:cxn>
                <a:cxn ang="0">
                  <a:pos x="68" y="51"/>
                </a:cxn>
                <a:cxn ang="0">
                  <a:pos x="64" y="21"/>
                </a:cxn>
                <a:cxn ang="0">
                  <a:pos x="61" y="24"/>
                </a:cxn>
                <a:cxn ang="0">
                  <a:pos x="8" y="24"/>
                </a:cxn>
                <a:cxn ang="0">
                  <a:pos x="5" y="21"/>
                </a:cxn>
                <a:cxn ang="0">
                  <a:pos x="5" y="17"/>
                </a:cxn>
                <a:cxn ang="0">
                  <a:pos x="8" y="14"/>
                </a:cxn>
                <a:cxn ang="0">
                  <a:pos x="61" y="14"/>
                </a:cxn>
                <a:cxn ang="0">
                  <a:pos x="64" y="17"/>
                </a:cxn>
                <a:cxn ang="0">
                  <a:pos x="64" y="21"/>
                </a:cxn>
                <a:cxn ang="0">
                  <a:pos x="54" y="36"/>
                </a:cxn>
                <a:cxn ang="0">
                  <a:pos x="51" y="38"/>
                </a:cxn>
                <a:cxn ang="0">
                  <a:pos x="17" y="38"/>
                </a:cxn>
                <a:cxn ang="0">
                  <a:pos x="15" y="36"/>
                </a:cxn>
                <a:cxn ang="0">
                  <a:pos x="15" y="31"/>
                </a:cxn>
                <a:cxn ang="0">
                  <a:pos x="17" y="29"/>
                </a:cxn>
                <a:cxn ang="0">
                  <a:pos x="51" y="29"/>
                </a:cxn>
                <a:cxn ang="0">
                  <a:pos x="54" y="31"/>
                </a:cxn>
                <a:cxn ang="0">
                  <a:pos x="54" y="36"/>
                </a:cxn>
                <a:cxn ang="0">
                  <a:pos x="49" y="7"/>
                </a:cxn>
                <a:cxn ang="0">
                  <a:pos x="47" y="9"/>
                </a:cxn>
                <a:cxn ang="0">
                  <a:pos x="22" y="9"/>
                </a:cxn>
                <a:cxn ang="0">
                  <a:pos x="20" y="7"/>
                </a:cxn>
                <a:cxn ang="0">
                  <a:pos x="20" y="2"/>
                </a:cxn>
                <a:cxn ang="0">
                  <a:pos x="22" y="0"/>
                </a:cxn>
                <a:cxn ang="0">
                  <a:pos x="47" y="0"/>
                </a:cxn>
                <a:cxn ang="0">
                  <a:pos x="49" y="2"/>
                </a:cxn>
                <a:cxn ang="0">
                  <a:pos x="49" y="7"/>
                </a:cxn>
              </a:cxnLst>
              <a:rect l="0" t="0" r="r" b="b"/>
              <a:pathLst>
                <a:path w="68" h="53">
                  <a:moveTo>
                    <a:pt x="68" y="51"/>
                  </a:moveTo>
                  <a:cubicBezTo>
                    <a:pt x="68" y="52"/>
                    <a:pt x="67" y="53"/>
                    <a:pt x="66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2" y="53"/>
                    <a:pt x="0" y="52"/>
                    <a:pt x="0" y="51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4"/>
                    <a:pt x="2" y="43"/>
                    <a:pt x="3" y="4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7" y="43"/>
                    <a:pt x="68" y="44"/>
                    <a:pt x="68" y="46"/>
                  </a:cubicBezTo>
                  <a:lnTo>
                    <a:pt x="68" y="51"/>
                  </a:lnTo>
                  <a:close/>
                  <a:moveTo>
                    <a:pt x="64" y="21"/>
                  </a:moveTo>
                  <a:cubicBezTo>
                    <a:pt x="64" y="23"/>
                    <a:pt x="63" y="24"/>
                    <a:pt x="61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6" y="24"/>
                    <a:pt x="5" y="23"/>
                    <a:pt x="5" y="21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5"/>
                    <a:pt x="6" y="14"/>
                    <a:pt x="8" y="14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3" y="14"/>
                    <a:pt x="64" y="15"/>
                    <a:pt x="64" y="17"/>
                  </a:cubicBezTo>
                  <a:lnTo>
                    <a:pt x="64" y="21"/>
                  </a:lnTo>
                  <a:close/>
                  <a:moveTo>
                    <a:pt x="54" y="36"/>
                  </a:moveTo>
                  <a:cubicBezTo>
                    <a:pt x="54" y="37"/>
                    <a:pt x="53" y="38"/>
                    <a:pt x="51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6" y="38"/>
                    <a:pt x="15" y="37"/>
                    <a:pt x="15" y="36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0"/>
                    <a:pt x="16" y="29"/>
                    <a:pt x="17" y="29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3" y="29"/>
                    <a:pt x="54" y="30"/>
                    <a:pt x="54" y="31"/>
                  </a:cubicBezTo>
                  <a:lnTo>
                    <a:pt x="54" y="36"/>
                  </a:lnTo>
                  <a:close/>
                  <a:moveTo>
                    <a:pt x="49" y="7"/>
                  </a:moveTo>
                  <a:cubicBezTo>
                    <a:pt x="49" y="8"/>
                    <a:pt x="48" y="9"/>
                    <a:pt x="47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1" y="9"/>
                    <a:pt x="20" y="8"/>
                    <a:pt x="20" y="7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0"/>
                    <a:pt x="22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8" y="0"/>
                    <a:pt x="49" y="1"/>
                    <a:pt x="49" y="2"/>
                  </a:cubicBezTo>
                  <a:lnTo>
                    <a:pt x="49" y="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28" name="Group 30">
            <a:extLst>
              <a:ext uri="{FF2B5EF4-FFF2-40B4-BE49-F238E27FC236}">
                <a16:creationId xmlns:a16="http://schemas.microsoft.com/office/drawing/2014/main" id="{466CEC11-56CE-2A41-9A7A-E51575734232}"/>
              </a:ext>
            </a:extLst>
          </p:cNvPr>
          <p:cNvGrpSpPr/>
          <p:nvPr/>
        </p:nvGrpSpPr>
        <p:grpSpPr>
          <a:xfrm>
            <a:off x="6447117" y="1338953"/>
            <a:ext cx="1049867" cy="1049867"/>
            <a:chOff x="5759450" y="1689100"/>
            <a:chExt cx="787400" cy="787400"/>
          </a:xfrm>
        </p:grpSpPr>
        <p:grpSp>
          <p:nvGrpSpPr>
            <p:cNvPr id="29" name="Group 31">
              <a:extLst>
                <a:ext uri="{FF2B5EF4-FFF2-40B4-BE49-F238E27FC236}">
                  <a16:creationId xmlns:a16="http://schemas.microsoft.com/office/drawing/2014/main" id="{118E5217-E072-2C4C-AD2C-3D4AB135F5CA}"/>
                </a:ext>
              </a:extLst>
            </p:cNvPr>
            <p:cNvGrpSpPr/>
            <p:nvPr/>
          </p:nvGrpSpPr>
          <p:grpSpPr>
            <a:xfrm>
              <a:off x="5759450" y="1689100"/>
              <a:ext cx="787400" cy="787400"/>
              <a:chOff x="4343400" y="1854885"/>
              <a:chExt cx="457200" cy="457200"/>
            </a:xfrm>
          </p:grpSpPr>
          <p:sp>
            <p:nvSpPr>
              <p:cNvPr id="31" name="Oval 33">
                <a:extLst>
                  <a:ext uri="{FF2B5EF4-FFF2-40B4-BE49-F238E27FC236}">
                    <a16:creationId xmlns:a16="http://schemas.microsoft.com/office/drawing/2014/main" id="{DC91552F-6EE7-7740-9AD6-26F10564EB4A}"/>
                  </a:ext>
                </a:extLst>
              </p:cNvPr>
              <p:cNvSpPr/>
              <p:nvPr/>
            </p:nvSpPr>
            <p:spPr>
              <a:xfrm>
                <a:off x="4343400" y="1854885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2" name="Oval 34">
                <a:extLst>
                  <a:ext uri="{FF2B5EF4-FFF2-40B4-BE49-F238E27FC236}">
                    <a16:creationId xmlns:a16="http://schemas.microsoft.com/office/drawing/2014/main" id="{61BF5840-CEC1-A445-8403-669B37DA9F6B}"/>
                  </a:ext>
                </a:extLst>
              </p:cNvPr>
              <p:cNvSpPr/>
              <p:nvPr/>
            </p:nvSpPr>
            <p:spPr>
              <a:xfrm>
                <a:off x="4408030" y="1919516"/>
                <a:ext cx="327939" cy="327939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30" name="Freeform: Shape 32">
              <a:extLst>
                <a:ext uri="{FF2B5EF4-FFF2-40B4-BE49-F238E27FC236}">
                  <a16:creationId xmlns:a16="http://schemas.microsoft.com/office/drawing/2014/main" id="{F7424034-6CC0-4246-A1F2-C2B7CDAA9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0661" y="1960311"/>
              <a:ext cx="244978" cy="244978"/>
            </a:xfrm>
            <a:custGeom>
              <a:avLst/>
              <a:gdLst/>
              <a:ahLst/>
              <a:cxnLst>
                <a:cxn ang="0">
                  <a:pos x="55" y="31"/>
                </a:cxn>
                <a:cxn ang="0">
                  <a:pos x="54" y="33"/>
                </a:cxn>
                <a:cxn ang="0">
                  <a:pos x="47" y="34"/>
                </a:cxn>
                <a:cxn ang="0">
                  <a:pos x="46" y="37"/>
                </a:cxn>
                <a:cxn ang="0">
                  <a:pos x="49" y="42"/>
                </a:cxn>
                <a:cxn ang="0">
                  <a:pos x="50" y="43"/>
                </a:cxn>
                <a:cxn ang="0">
                  <a:pos x="49" y="44"/>
                </a:cxn>
                <a:cxn ang="0">
                  <a:pos x="43" y="50"/>
                </a:cxn>
                <a:cxn ang="0">
                  <a:pos x="42" y="50"/>
                </a:cxn>
                <a:cxn ang="0">
                  <a:pos x="37" y="46"/>
                </a:cxn>
                <a:cxn ang="0">
                  <a:pos x="33" y="47"/>
                </a:cxn>
                <a:cxn ang="0">
                  <a:pos x="32" y="54"/>
                </a:cxn>
                <a:cxn ang="0">
                  <a:pos x="31" y="55"/>
                </a:cxn>
                <a:cxn ang="0">
                  <a:pos x="23" y="55"/>
                </a:cxn>
                <a:cxn ang="0">
                  <a:pos x="22" y="54"/>
                </a:cxn>
                <a:cxn ang="0">
                  <a:pos x="21" y="47"/>
                </a:cxn>
                <a:cxn ang="0">
                  <a:pos x="18" y="46"/>
                </a:cxn>
                <a:cxn ang="0">
                  <a:pos x="13" y="50"/>
                </a:cxn>
                <a:cxn ang="0">
                  <a:pos x="12" y="50"/>
                </a:cxn>
                <a:cxn ang="0">
                  <a:pos x="11" y="50"/>
                </a:cxn>
                <a:cxn ang="0">
                  <a:pos x="5" y="44"/>
                </a:cxn>
                <a:cxn ang="0">
                  <a:pos x="5" y="43"/>
                </a:cxn>
                <a:cxn ang="0">
                  <a:pos x="5" y="42"/>
                </a:cxn>
                <a:cxn ang="0">
                  <a:pos x="9" y="37"/>
                </a:cxn>
                <a:cxn ang="0">
                  <a:pos x="7" y="33"/>
                </a:cxn>
                <a:cxn ang="0">
                  <a:pos x="1" y="33"/>
                </a:cxn>
                <a:cxn ang="0">
                  <a:pos x="0" y="31"/>
                </a:cxn>
                <a:cxn ang="0">
                  <a:pos x="0" y="23"/>
                </a:cxn>
                <a:cxn ang="0">
                  <a:pos x="1" y="22"/>
                </a:cxn>
                <a:cxn ang="0">
                  <a:pos x="7" y="21"/>
                </a:cxn>
                <a:cxn ang="0">
                  <a:pos x="9" y="18"/>
                </a:cxn>
                <a:cxn ang="0">
                  <a:pos x="5" y="13"/>
                </a:cxn>
                <a:cxn ang="0">
                  <a:pos x="5" y="12"/>
                </a:cxn>
                <a:cxn ang="0">
                  <a:pos x="5" y="11"/>
                </a:cxn>
                <a:cxn ang="0">
                  <a:pos x="12" y="5"/>
                </a:cxn>
                <a:cxn ang="0">
                  <a:pos x="13" y="5"/>
                </a:cxn>
                <a:cxn ang="0">
                  <a:pos x="18" y="9"/>
                </a:cxn>
                <a:cxn ang="0">
                  <a:pos x="21" y="8"/>
                </a:cxn>
                <a:cxn ang="0">
                  <a:pos x="22" y="1"/>
                </a:cxn>
                <a:cxn ang="0">
                  <a:pos x="23" y="0"/>
                </a:cxn>
                <a:cxn ang="0">
                  <a:pos x="31" y="0"/>
                </a:cxn>
                <a:cxn ang="0">
                  <a:pos x="32" y="1"/>
                </a:cxn>
                <a:cxn ang="0">
                  <a:pos x="33" y="8"/>
                </a:cxn>
                <a:cxn ang="0">
                  <a:pos x="37" y="9"/>
                </a:cxn>
                <a:cxn ang="0">
                  <a:pos x="42" y="5"/>
                </a:cxn>
                <a:cxn ang="0">
                  <a:pos x="43" y="5"/>
                </a:cxn>
                <a:cxn ang="0">
                  <a:pos x="43" y="5"/>
                </a:cxn>
                <a:cxn ang="0">
                  <a:pos x="49" y="11"/>
                </a:cxn>
                <a:cxn ang="0">
                  <a:pos x="50" y="12"/>
                </a:cxn>
                <a:cxn ang="0">
                  <a:pos x="49" y="13"/>
                </a:cxn>
                <a:cxn ang="0">
                  <a:pos x="46" y="18"/>
                </a:cxn>
                <a:cxn ang="0">
                  <a:pos x="47" y="21"/>
                </a:cxn>
                <a:cxn ang="0">
                  <a:pos x="54" y="22"/>
                </a:cxn>
                <a:cxn ang="0">
                  <a:pos x="55" y="23"/>
                </a:cxn>
                <a:cxn ang="0">
                  <a:pos x="55" y="31"/>
                </a:cxn>
                <a:cxn ang="0">
                  <a:pos x="27" y="18"/>
                </a:cxn>
                <a:cxn ang="0">
                  <a:pos x="18" y="27"/>
                </a:cxn>
                <a:cxn ang="0">
                  <a:pos x="27" y="36"/>
                </a:cxn>
                <a:cxn ang="0">
                  <a:pos x="36" y="27"/>
                </a:cxn>
                <a:cxn ang="0">
                  <a:pos x="27" y="18"/>
                </a:cxn>
              </a:cxnLst>
              <a:rect l="0" t="0" r="r" b="b"/>
              <a:pathLst>
                <a:path w="55" h="55">
                  <a:moveTo>
                    <a:pt x="55" y="31"/>
                  </a:moveTo>
                  <a:cubicBezTo>
                    <a:pt x="55" y="32"/>
                    <a:pt x="54" y="33"/>
                    <a:pt x="54" y="33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5"/>
                    <a:pt x="46" y="36"/>
                    <a:pt x="46" y="37"/>
                  </a:cubicBezTo>
                  <a:cubicBezTo>
                    <a:pt x="47" y="39"/>
                    <a:pt x="48" y="40"/>
                    <a:pt x="49" y="42"/>
                  </a:cubicBezTo>
                  <a:cubicBezTo>
                    <a:pt x="50" y="42"/>
                    <a:pt x="50" y="42"/>
                    <a:pt x="50" y="43"/>
                  </a:cubicBezTo>
                  <a:cubicBezTo>
                    <a:pt x="50" y="43"/>
                    <a:pt x="50" y="43"/>
                    <a:pt x="49" y="44"/>
                  </a:cubicBezTo>
                  <a:cubicBezTo>
                    <a:pt x="49" y="45"/>
                    <a:pt x="44" y="50"/>
                    <a:pt x="43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6" y="46"/>
                    <a:pt x="35" y="47"/>
                    <a:pt x="33" y="47"/>
                  </a:cubicBezTo>
                  <a:cubicBezTo>
                    <a:pt x="33" y="49"/>
                    <a:pt x="33" y="52"/>
                    <a:pt x="32" y="54"/>
                  </a:cubicBezTo>
                  <a:cubicBezTo>
                    <a:pt x="32" y="54"/>
                    <a:pt x="32" y="55"/>
                    <a:pt x="31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2" y="54"/>
                    <a:pt x="22" y="54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0" y="47"/>
                    <a:pt x="19" y="46"/>
                    <a:pt x="18" y="46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9" y="48"/>
                    <a:pt x="7" y="46"/>
                    <a:pt x="5" y="44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6" y="40"/>
                    <a:pt x="8" y="39"/>
                    <a:pt x="9" y="37"/>
                  </a:cubicBezTo>
                  <a:cubicBezTo>
                    <a:pt x="8" y="36"/>
                    <a:pt x="8" y="35"/>
                    <a:pt x="7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0" y="32"/>
                    <a:pt x="0" y="32"/>
                    <a:pt x="0" y="31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2"/>
                    <a:pt x="1" y="22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0"/>
                    <a:pt x="8" y="19"/>
                    <a:pt x="9" y="18"/>
                  </a:cubicBezTo>
                  <a:cubicBezTo>
                    <a:pt x="8" y="16"/>
                    <a:pt x="6" y="14"/>
                    <a:pt x="5" y="13"/>
                  </a:cubicBezTo>
                  <a:cubicBezTo>
                    <a:pt x="5" y="13"/>
                    <a:pt x="5" y="12"/>
                    <a:pt x="5" y="12"/>
                  </a:cubicBezTo>
                  <a:cubicBezTo>
                    <a:pt x="5" y="12"/>
                    <a:pt x="5" y="11"/>
                    <a:pt x="5" y="11"/>
                  </a:cubicBezTo>
                  <a:cubicBezTo>
                    <a:pt x="6" y="10"/>
                    <a:pt x="11" y="5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9" y="8"/>
                    <a:pt x="20" y="8"/>
                    <a:pt x="21" y="8"/>
                  </a:cubicBezTo>
                  <a:cubicBezTo>
                    <a:pt x="21" y="5"/>
                    <a:pt x="21" y="3"/>
                    <a:pt x="22" y="1"/>
                  </a:cubicBezTo>
                  <a:cubicBezTo>
                    <a:pt x="22" y="0"/>
                    <a:pt x="23" y="0"/>
                    <a:pt x="23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2" y="0"/>
                    <a:pt x="32" y="0"/>
                    <a:pt x="32" y="1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5" y="8"/>
                    <a:pt x="36" y="8"/>
                    <a:pt x="37" y="9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3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5" y="7"/>
                    <a:pt x="48" y="9"/>
                    <a:pt x="49" y="11"/>
                  </a:cubicBezTo>
                  <a:cubicBezTo>
                    <a:pt x="50" y="11"/>
                    <a:pt x="50" y="12"/>
                    <a:pt x="50" y="12"/>
                  </a:cubicBezTo>
                  <a:cubicBezTo>
                    <a:pt x="50" y="12"/>
                    <a:pt x="49" y="13"/>
                    <a:pt x="49" y="13"/>
                  </a:cubicBezTo>
                  <a:cubicBezTo>
                    <a:pt x="48" y="14"/>
                    <a:pt x="47" y="16"/>
                    <a:pt x="46" y="18"/>
                  </a:cubicBezTo>
                  <a:cubicBezTo>
                    <a:pt x="46" y="19"/>
                    <a:pt x="47" y="20"/>
                    <a:pt x="47" y="21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4" y="22"/>
                    <a:pt x="55" y="23"/>
                    <a:pt x="55" y="23"/>
                  </a:cubicBezTo>
                  <a:lnTo>
                    <a:pt x="55" y="31"/>
                  </a:lnTo>
                  <a:close/>
                  <a:moveTo>
                    <a:pt x="27" y="18"/>
                  </a:moveTo>
                  <a:cubicBezTo>
                    <a:pt x="22" y="18"/>
                    <a:pt x="18" y="22"/>
                    <a:pt x="18" y="27"/>
                  </a:cubicBezTo>
                  <a:cubicBezTo>
                    <a:pt x="18" y="32"/>
                    <a:pt x="22" y="36"/>
                    <a:pt x="27" y="36"/>
                  </a:cubicBezTo>
                  <a:cubicBezTo>
                    <a:pt x="32" y="36"/>
                    <a:pt x="36" y="32"/>
                    <a:pt x="36" y="27"/>
                  </a:cubicBezTo>
                  <a:cubicBezTo>
                    <a:pt x="36" y="22"/>
                    <a:pt x="32" y="18"/>
                    <a:pt x="27" y="1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33" name="Group 35">
            <a:extLst>
              <a:ext uri="{FF2B5EF4-FFF2-40B4-BE49-F238E27FC236}">
                <a16:creationId xmlns:a16="http://schemas.microsoft.com/office/drawing/2014/main" id="{16491007-AE5E-B648-B1BE-703B3DC69790}"/>
              </a:ext>
            </a:extLst>
          </p:cNvPr>
          <p:cNvGrpSpPr/>
          <p:nvPr/>
        </p:nvGrpSpPr>
        <p:grpSpPr>
          <a:xfrm flipH="1">
            <a:off x="6260069" y="2403725"/>
            <a:ext cx="1547259" cy="1949967"/>
            <a:chOff x="3171825" y="2459015"/>
            <a:chExt cx="1219200" cy="1536522"/>
          </a:xfrm>
        </p:grpSpPr>
        <p:sp>
          <p:nvSpPr>
            <p:cNvPr id="34" name="Freeform: Shape 36">
              <a:extLst>
                <a:ext uri="{FF2B5EF4-FFF2-40B4-BE49-F238E27FC236}">
                  <a16:creationId xmlns:a16="http://schemas.microsoft.com/office/drawing/2014/main" id="{5EC93C6A-B1DE-6649-A624-2C5A85FB1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825" y="2459015"/>
              <a:ext cx="1219200" cy="1536522"/>
            </a:xfrm>
            <a:custGeom>
              <a:avLst/>
              <a:gdLst>
                <a:gd name="T0" fmla="*/ 3360 w 3360"/>
                <a:gd name="T1" fmla="*/ 2115 h 2115"/>
                <a:gd name="T2" fmla="*/ 1680 w 3360"/>
                <a:gd name="T3" fmla="*/ 0 h 2115"/>
                <a:gd name="T4" fmla="*/ 0 w 3360"/>
                <a:gd name="T5" fmla="*/ 2115 h 2115"/>
                <a:gd name="T6" fmla="*/ 3360 w 3360"/>
                <a:gd name="T7" fmla="*/ 2115 h 2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0" h="2115">
                  <a:moveTo>
                    <a:pt x="3360" y="2115"/>
                  </a:moveTo>
                  <a:cubicBezTo>
                    <a:pt x="3360" y="2115"/>
                    <a:pt x="1956" y="1734"/>
                    <a:pt x="1680" y="0"/>
                  </a:cubicBezTo>
                  <a:cubicBezTo>
                    <a:pt x="1404" y="1734"/>
                    <a:pt x="0" y="2115"/>
                    <a:pt x="0" y="2115"/>
                  </a:cubicBezTo>
                  <a:lnTo>
                    <a:pt x="3360" y="2115"/>
                  </a:lnTo>
                  <a:close/>
                </a:path>
              </a:pathLst>
            </a:custGeom>
            <a:solidFill>
              <a:schemeClr val="accent4">
                <a:alpha val="9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5" name="Freeform: Shape 37">
              <a:extLst>
                <a:ext uri="{FF2B5EF4-FFF2-40B4-BE49-F238E27FC236}">
                  <a16:creationId xmlns:a16="http://schemas.microsoft.com/office/drawing/2014/main" id="{4CDE7535-9041-CE48-94F6-862A62FC6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5225" y="3738983"/>
              <a:ext cx="193039" cy="153943"/>
            </a:xfrm>
            <a:custGeom>
              <a:avLst/>
              <a:gdLst/>
              <a:ahLst/>
              <a:cxnLst>
                <a:cxn ang="0">
                  <a:pos x="73" y="52"/>
                </a:cxn>
                <a:cxn ang="0">
                  <a:pos x="67" y="58"/>
                </a:cxn>
                <a:cxn ang="0">
                  <a:pos x="7" y="58"/>
                </a:cxn>
                <a:cxn ang="0">
                  <a:pos x="0" y="52"/>
                </a:cxn>
                <a:cxn ang="0">
                  <a:pos x="0" y="6"/>
                </a:cxn>
                <a:cxn ang="0">
                  <a:pos x="7" y="0"/>
                </a:cxn>
                <a:cxn ang="0">
                  <a:pos x="67" y="0"/>
                </a:cxn>
                <a:cxn ang="0">
                  <a:pos x="73" y="6"/>
                </a:cxn>
                <a:cxn ang="0">
                  <a:pos x="73" y="52"/>
                </a:cxn>
                <a:cxn ang="0">
                  <a:pos x="7" y="4"/>
                </a:cxn>
                <a:cxn ang="0">
                  <a:pos x="5" y="6"/>
                </a:cxn>
                <a:cxn ang="0">
                  <a:pos x="5" y="52"/>
                </a:cxn>
                <a:cxn ang="0">
                  <a:pos x="7" y="53"/>
                </a:cxn>
                <a:cxn ang="0">
                  <a:pos x="67" y="53"/>
                </a:cxn>
                <a:cxn ang="0">
                  <a:pos x="68" y="52"/>
                </a:cxn>
                <a:cxn ang="0">
                  <a:pos x="68" y="6"/>
                </a:cxn>
                <a:cxn ang="0">
                  <a:pos x="67" y="4"/>
                </a:cxn>
                <a:cxn ang="0">
                  <a:pos x="7" y="4"/>
                </a:cxn>
                <a:cxn ang="0">
                  <a:pos x="17" y="24"/>
                </a:cxn>
                <a:cxn ang="0">
                  <a:pos x="10" y="17"/>
                </a:cxn>
                <a:cxn ang="0">
                  <a:pos x="17" y="9"/>
                </a:cxn>
                <a:cxn ang="0">
                  <a:pos x="25" y="17"/>
                </a:cxn>
                <a:cxn ang="0">
                  <a:pos x="17" y="24"/>
                </a:cxn>
                <a:cxn ang="0">
                  <a:pos x="64" y="48"/>
                </a:cxn>
                <a:cxn ang="0">
                  <a:pos x="10" y="48"/>
                </a:cxn>
                <a:cxn ang="0">
                  <a:pos x="10" y="41"/>
                </a:cxn>
                <a:cxn ang="0">
                  <a:pos x="22" y="29"/>
                </a:cxn>
                <a:cxn ang="0">
                  <a:pos x="28" y="35"/>
                </a:cxn>
                <a:cxn ang="0">
                  <a:pos x="48" y="15"/>
                </a:cxn>
                <a:cxn ang="0">
                  <a:pos x="64" y="31"/>
                </a:cxn>
                <a:cxn ang="0">
                  <a:pos x="64" y="48"/>
                </a:cxn>
              </a:cxnLst>
              <a:rect l="0" t="0" r="r" b="b"/>
              <a:pathLst>
                <a:path w="73" h="58">
                  <a:moveTo>
                    <a:pt x="73" y="52"/>
                  </a:moveTo>
                  <a:cubicBezTo>
                    <a:pt x="73" y="55"/>
                    <a:pt x="71" y="58"/>
                    <a:pt x="67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3" y="58"/>
                    <a:pt x="0" y="55"/>
                    <a:pt x="0" y="5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1" y="0"/>
                    <a:pt x="73" y="2"/>
                    <a:pt x="73" y="6"/>
                  </a:cubicBezTo>
                  <a:lnTo>
                    <a:pt x="73" y="52"/>
                  </a:lnTo>
                  <a:close/>
                  <a:moveTo>
                    <a:pt x="7" y="4"/>
                  </a:moveTo>
                  <a:cubicBezTo>
                    <a:pt x="6" y="4"/>
                    <a:pt x="5" y="5"/>
                    <a:pt x="5" y="6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2"/>
                    <a:pt x="6" y="53"/>
                    <a:pt x="7" y="53"/>
                  </a:cubicBezTo>
                  <a:cubicBezTo>
                    <a:pt x="67" y="53"/>
                    <a:pt x="67" y="53"/>
                    <a:pt x="67" y="53"/>
                  </a:cubicBezTo>
                  <a:cubicBezTo>
                    <a:pt x="68" y="53"/>
                    <a:pt x="68" y="52"/>
                    <a:pt x="68" y="52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5"/>
                    <a:pt x="68" y="4"/>
                    <a:pt x="67" y="4"/>
                  </a:cubicBezTo>
                  <a:lnTo>
                    <a:pt x="7" y="4"/>
                  </a:lnTo>
                  <a:close/>
                  <a:moveTo>
                    <a:pt x="17" y="24"/>
                  </a:moveTo>
                  <a:cubicBezTo>
                    <a:pt x="13" y="24"/>
                    <a:pt x="10" y="21"/>
                    <a:pt x="10" y="17"/>
                  </a:cubicBezTo>
                  <a:cubicBezTo>
                    <a:pt x="10" y="13"/>
                    <a:pt x="13" y="9"/>
                    <a:pt x="17" y="9"/>
                  </a:cubicBezTo>
                  <a:cubicBezTo>
                    <a:pt x="21" y="9"/>
                    <a:pt x="25" y="13"/>
                    <a:pt x="25" y="17"/>
                  </a:cubicBezTo>
                  <a:cubicBezTo>
                    <a:pt x="25" y="21"/>
                    <a:pt x="21" y="24"/>
                    <a:pt x="17" y="24"/>
                  </a:cubicBezTo>
                  <a:close/>
                  <a:moveTo>
                    <a:pt x="64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64" y="31"/>
                    <a:pt x="64" y="31"/>
                    <a:pt x="64" y="31"/>
                  </a:cubicBezTo>
                  <a:lnTo>
                    <a:pt x="64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36" name="Group 39">
            <a:extLst>
              <a:ext uri="{FF2B5EF4-FFF2-40B4-BE49-F238E27FC236}">
                <a16:creationId xmlns:a16="http://schemas.microsoft.com/office/drawing/2014/main" id="{03F37059-CC62-7F47-87FE-CE284FDD29D3}"/>
              </a:ext>
            </a:extLst>
          </p:cNvPr>
          <p:cNvGrpSpPr/>
          <p:nvPr/>
        </p:nvGrpSpPr>
        <p:grpSpPr>
          <a:xfrm>
            <a:off x="892604" y="1372817"/>
            <a:ext cx="1049867" cy="1049867"/>
            <a:chOff x="7340600" y="1689100"/>
            <a:chExt cx="787400" cy="787400"/>
          </a:xfrm>
        </p:grpSpPr>
        <p:grpSp>
          <p:nvGrpSpPr>
            <p:cNvPr id="37" name="Group 40">
              <a:extLst>
                <a:ext uri="{FF2B5EF4-FFF2-40B4-BE49-F238E27FC236}">
                  <a16:creationId xmlns:a16="http://schemas.microsoft.com/office/drawing/2014/main" id="{DF529922-157C-714D-81DA-84EA4FCB762D}"/>
                </a:ext>
              </a:extLst>
            </p:cNvPr>
            <p:cNvGrpSpPr/>
            <p:nvPr/>
          </p:nvGrpSpPr>
          <p:grpSpPr>
            <a:xfrm>
              <a:off x="7340600" y="1689100"/>
              <a:ext cx="787400" cy="787400"/>
              <a:chOff x="4343400" y="1854885"/>
              <a:chExt cx="457200" cy="457200"/>
            </a:xfrm>
          </p:grpSpPr>
          <p:sp>
            <p:nvSpPr>
              <p:cNvPr id="39" name="Oval 42">
                <a:extLst>
                  <a:ext uri="{FF2B5EF4-FFF2-40B4-BE49-F238E27FC236}">
                    <a16:creationId xmlns:a16="http://schemas.microsoft.com/office/drawing/2014/main" id="{A25B7585-9597-604D-8F24-83EE257D15C1}"/>
                  </a:ext>
                </a:extLst>
              </p:cNvPr>
              <p:cNvSpPr/>
              <p:nvPr/>
            </p:nvSpPr>
            <p:spPr>
              <a:xfrm>
                <a:off x="4343400" y="1854885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0" name="Oval 43">
                <a:extLst>
                  <a:ext uri="{FF2B5EF4-FFF2-40B4-BE49-F238E27FC236}">
                    <a16:creationId xmlns:a16="http://schemas.microsoft.com/office/drawing/2014/main" id="{1BE87A02-F9A0-C049-8D7B-6729B8C2262E}"/>
                  </a:ext>
                </a:extLst>
              </p:cNvPr>
              <p:cNvSpPr/>
              <p:nvPr/>
            </p:nvSpPr>
            <p:spPr>
              <a:xfrm>
                <a:off x="4408030" y="1919516"/>
                <a:ext cx="327939" cy="327939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38" name="Freeform: Shape 41">
              <a:extLst>
                <a:ext uri="{FF2B5EF4-FFF2-40B4-BE49-F238E27FC236}">
                  <a16:creationId xmlns:a16="http://schemas.microsoft.com/office/drawing/2014/main" id="{939E277E-6D95-1F4D-A97B-87DE28806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6665" y="1979869"/>
              <a:ext cx="255270" cy="205862"/>
            </a:xfrm>
            <a:custGeom>
              <a:avLst/>
              <a:gdLst/>
              <a:ahLst/>
              <a:cxnLst>
                <a:cxn ang="0">
                  <a:pos x="55" y="27"/>
                </a:cxn>
                <a:cxn ang="0">
                  <a:pos x="54" y="27"/>
                </a:cxn>
                <a:cxn ang="0">
                  <a:pos x="54" y="27"/>
                </a:cxn>
                <a:cxn ang="0">
                  <a:pos x="53" y="27"/>
                </a:cxn>
                <a:cxn ang="0">
                  <a:pos x="28" y="6"/>
                </a:cxn>
                <a:cxn ang="0">
                  <a:pos x="4" y="27"/>
                </a:cxn>
                <a:cxn ang="0">
                  <a:pos x="3" y="27"/>
                </a:cxn>
                <a:cxn ang="0">
                  <a:pos x="2" y="27"/>
                </a:cxn>
                <a:cxn ang="0">
                  <a:pos x="0" y="24"/>
                </a:cxn>
                <a:cxn ang="0">
                  <a:pos x="0" y="23"/>
                </a:cxn>
                <a:cxn ang="0">
                  <a:pos x="26" y="1"/>
                </a:cxn>
                <a:cxn ang="0">
                  <a:pos x="31" y="1"/>
                </a:cxn>
                <a:cxn ang="0">
                  <a:pos x="40" y="8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8" y="0"/>
                </a:cxn>
                <a:cxn ang="0">
                  <a:pos x="49" y="1"/>
                </a:cxn>
                <a:cxn ang="0">
                  <a:pos x="49" y="16"/>
                </a:cxn>
                <a:cxn ang="0">
                  <a:pos x="57" y="23"/>
                </a:cxn>
                <a:cxn ang="0">
                  <a:pos x="57" y="24"/>
                </a:cxn>
                <a:cxn ang="0">
                  <a:pos x="55" y="27"/>
                </a:cxn>
                <a:cxn ang="0">
                  <a:pos x="49" y="44"/>
                </a:cxn>
                <a:cxn ang="0">
                  <a:pos x="47" y="46"/>
                </a:cxn>
                <a:cxn ang="0">
                  <a:pos x="33" y="46"/>
                </a:cxn>
                <a:cxn ang="0">
                  <a:pos x="33" y="32"/>
                </a:cxn>
                <a:cxn ang="0">
                  <a:pos x="24" y="32"/>
                </a:cxn>
                <a:cxn ang="0">
                  <a:pos x="24" y="46"/>
                </a:cxn>
                <a:cxn ang="0">
                  <a:pos x="10" y="46"/>
                </a:cxn>
                <a:cxn ang="0">
                  <a:pos x="8" y="44"/>
                </a:cxn>
                <a:cxn ang="0">
                  <a:pos x="8" y="27"/>
                </a:cxn>
                <a:cxn ang="0">
                  <a:pos x="8" y="26"/>
                </a:cxn>
                <a:cxn ang="0">
                  <a:pos x="28" y="9"/>
                </a:cxn>
                <a:cxn ang="0">
                  <a:pos x="49" y="26"/>
                </a:cxn>
                <a:cxn ang="0">
                  <a:pos x="49" y="27"/>
                </a:cxn>
                <a:cxn ang="0">
                  <a:pos x="49" y="44"/>
                </a:cxn>
              </a:cxnLst>
              <a:rect l="0" t="0" r="r" b="b"/>
              <a:pathLst>
                <a:path w="57" h="46">
                  <a:moveTo>
                    <a:pt x="55" y="27"/>
                  </a:moveTo>
                  <a:cubicBezTo>
                    <a:pt x="55" y="27"/>
                    <a:pt x="54" y="27"/>
                    <a:pt x="54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3" y="27"/>
                    <a:pt x="53" y="2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3" y="27"/>
                    <a:pt x="3" y="27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0"/>
                    <a:pt x="30" y="0"/>
                    <a:pt x="31" y="1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1"/>
                    <a:pt x="40" y="0"/>
                    <a:pt x="4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49" y="1"/>
                    <a:pt x="49" y="1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7" y="24"/>
                    <a:pt x="57" y="24"/>
                  </a:cubicBezTo>
                  <a:lnTo>
                    <a:pt x="55" y="27"/>
                  </a:lnTo>
                  <a:close/>
                  <a:moveTo>
                    <a:pt x="49" y="44"/>
                  </a:moveTo>
                  <a:cubicBezTo>
                    <a:pt x="49" y="45"/>
                    <a:pt x="48" y="46"/>
                    <a:pt x="47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8" y="45"/>
                    <a:pt x="8" y="44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6"/>
                    <a:pt x="8" y="26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49" y="27"/>
                    <a:pt x="49" y="27"/>
                  </a:cubicBezTo>
                  <a:lnTo>
                    <a:pt x="49" y="4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41" name="Group 44">
            <a:extLst>
              <a:ext uri="{FF2B5EF4-FFF2-40B4-BE49-F238E27FC236}">
                <a16:creationId xmlns:a16="http://schemas.microsoft.com/office/drawing/2014/main" id="{24F36F4F-3B5D-104E-AA52-AA1ED07E6BDE}"/>
              </a:ext>
            </a:extLst>
          </p:cNvPr>
          <p:cNvGrpSpPr/>
          <p:nvPr/>
        </p:nvGrpSpPr>
        <p:grpSpPr>
          <a:xfrm flipH="1">
            <a:off x="611835" y="2422684"/>
            <a:ext cx="1547259" cy="1949967"/>
            <a:chOff x="3171825" y="2459015"/>
            <a:chExt cx="1219200" cy="1536522"/>
          </a:xfrm>
        </p:grpSpPr>
        <p:sp>
          <p:nvSpPr>
            <p:cNvPr id="42" name="Freeform: Shape 45">
              <a:extLst>
                <a:ext uri="{FF2B5EF4-FFF2-40B4-BE49-F238E27FC236}">
                  <a16:creationId xmlns:a16="http://schemas.microsoft.com/office/drawing/2014/main" id="{D9CB586B-89BF-F04B-99E9-F07007216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825" y="2459015"/>
              <a:ext cx="1219200" cy="1536522"/>
            </a:xfrm>
            <a:custGeom>
              <a:avLst/>
              <a:gdLst>
                <a:gd name="T0" fmla="*/ 3360 w 3360"/>
                <a:gd name="T1" fmla="*/ 2115 h 2115"/>
                <a:gd name="T2" fmla="*/ 1680 w 3360"/>
                <a:gd name="T3" fmla="*/ 0 h 2115"/>
                <a:gd name="T4" fmla="*/ 0 w 3360"/>
                <a:gd name="T5" fmla="*/ 2115 h 2115"/>
                <a:gd name="T6" fmla="*/ 3360 w 3360"/>
                <a:gd name="T7" fmla="*/ 2115 h 2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0" h="2115">
                  <a:moveTo>
                    <a:pt x="3360" y="2115"/>
                  </a:moveTo>
                  <a:cubicBezTo>
                    <a:pt x="3360" y="2115"/>
                    <a:pt x="1956" y="1734"/>
                    <a:pt x="1680" y="0"/>
                  </a:cubicBezTo>
                  <a:cubicBezTo>
                    <a:pt x="1404" y="1734"/>
                    <a:pt x="0" y="2115"/>
                    <a:pt x="0" y="2115"/>
                  </a:cubicBezTo>
                  <a:lnTo>
                    <a:pt x="3360" y="2115"/>
                  </a:lnTo>
                  <a:close/>
                </a:path>
              </a:pathLst>
            </a:custGeom>
            <a:solidFill>
              <a:schemeClr val="accent5">
                <a:alpha val="9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3" name="Freeform: Shape 46">
              <a:extLst>
                <a:ext uri="{FF2B5EF4-FFF2-40B4-BE49-F238E27FC236}">
                  <a16:creationId xmlns:a16="http://schemas.microsoft.com/office/drawing/2014/main" id="{FD90023B-B6A0-FA4A-8A42-D161C84F7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5225" y="3738983"/>
              <a:ext cx="193039" cy="153943"/>
            </a:xfrm>
            <a:custGeom>
              <a:avLst/>
              <a:gdLst/>
              <a:ahLst/>
              <a:cxnLst>
                <a:cxn ang="0">
                  <a:pos x="73" y="52"/>
                </a:cxn>
                <a:cxn ang="0">
                  <a:pos x="67" y="58"/>
                </a:cxn>
                <a:cxn ang="0">
                  <a:pos x="7" y="58"/>
                </a:cxn>
                <a:cxn ang="0">
                  <a:pos x="0" y="52"/>
                </a:cxn>
                <a:cxn ang="0">
                  <a:pos x="0" y="6"/>
                </a:cxn>
                <a:cxn ang="0">
                  <a:pos x="7" y="0"/>
                </a:cxn>
                <a:cxn ang="0">
                  <a:pos x="67" y="0"/>
                </a:cxn>
                <a:cxn ang="0">
                  <a:pos x="73" y="6"/>
                </a:cxn>
                <a:cxn ang="0">
                  <a:pos x="73" y="52"/>
                </a:cxn>
                <a:cxn ang="0">
                  <a:pos x="7" y="4"/>
                </a:cxn>
                <a:cxn ang="0">
                  <a:pos x="5" y="6"/>
                </a:cxn>
                <a:cxn ang="0">
                  <a:pos x="5" y="52"/>
                </a:cxn>
                <a:cxn ang="0">
                  <a:pos x="7" y="53"/>
                </a:cxn>
                <a:cxn ang="0">
                  <a:pos x="67" y="53"/>
                </a:cxn>
                <a:cxn ang="0">
                  <a:pos x="68" y="52"/>
                </a:cxn>
                <a:cxn ang="0">
                  <a:pos x="68" y="6"/>
                </a:cxn>
                <a:cxn ang="0">
                  <a:pos x="67" y="4"/>
                </a:cxn>
                <a:cxn ang="0">
                  <a:pos x="7" y="4"/>
                </a:cxn>
                <a:cxn ang="0">
                  <a:pos x="17" y="24"/>
                </a:cxn>
                <a:cxn ang="0">
                  <a:pos x="10" y="17"/>
                </a:cxn>
                <a:cxn ang="0">
                  <a:pos x="17" y="9"/>
                </a:cxn>
                <a:cxn ang="0">
                  <a:pos x="25" y="17"/>
                </a:cxn>
                <a:cxn ang="0">
                  <a:pos x="17" y="24"/>
                </a:cxn>
                <a:cxn ang="0">
                  <a:pos x="64" y="48"/>
                </a:cxn>
                <a:cxn ang="0">
                  <a:pos x="10" y="48"/>
                </a:cxn>
                <a:cxn ang="0">
                  <a:pos x="10" y="41"/>
                </a:cxn>
                <a:cxn ang="0">
                  <a:pos x="22" y="29"/>
                </a:cxn>
                <a:cxn ang="0">
                  <a:pos x="28" y="35"/>
                </a:cxn>
                <a:cxn ang="0">
                  <a:pos x="48" y="15"/>
                </a:cxn>
                <a:cxn ang="0">
                  <a:pos x="64" y="31"/>
                </a:cxn>
                <a:cxn ang="0">
                  <a:pos x="64" y="48"/>
                </a:cxn>
              </a:cxnLst>
              <a:rect l="0" t="0" r="r" b="b"/>
              <a:pathLst>
                <a:path w="73" h="58">
                  <a:moveTo>
                    <a:pt x="73" y="52"/>
                  </a:moveTo>
                  <a:cubicBezTo>
                    <a:pt x="73" y="55"/>
                    <a:pt x="71" y="58"/>
                    <a:pt x="67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3" y="58"/>
                    <a:pt x="0" y="55"/>
                    <a:pt x="0" y="5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1" y="0"/>
                    <a:pt x="73" y="2"/>
                    <a:pt x="73" y="6"/>
                  </a:cubicBezTo>
                  <a:lnTo>
                    <a:pt x="73" y="52"/>
                  </a:lnTo>
                  <a:close/>
                  <a:moveTo>
                    <a:pt x="7" y="4"/>
                  </a:moveTo>
                  <a:cubicBezTo>
                    <a:pt x="6" y="4"/>
                    <a:pt x="5" y="5"/>
                    <a:pt x="5" y="6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2"/>
                    <a:pt x="6" y="53"/>
                    <a:pt x="7" y="53"/>
                  </a:cubicBezTo>
                  <a:cubicBezTo>
                    <a:pt x="67" y="53"/>
                    <a:pt x="67" y="53"/>
                    <a:pt x="67" y="53"/>
                  </a:cubicBezTo>
                  <a:cubicBezTo>
                    <a:pt x="68" y="53"/>
                    <a:pt x="68" y="52"/>
                    <a:pt x="68" y="52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5"/>
                    <a:pt x="68" y="4"/>
                    <a:pt x="67" y="4"/>
                  </a:cubicBezTo>
                  <a:lnTo>
                    <a:pt x="7" y="4"/>
                  </a:lnTo>
                  <a:close/>
                  <a:moveTo>
                    <a:pt x="17" y="24"/>
                  </a:moveTo>
                  <a:cubicBezTo>
                    <a:pt x="13" y="24"/>
                    <a:pt x="10" y="21"/>
                    <a:pt x="10" y="17"/>
                  </a:cubicBezTo>
                  <a:cubicBezTo>
                    <a:pt x="10" y="13"/>
                    <a:pt x="13" y="9"/>
                    <a:pt x="17" y="9"/>
                  </a:cubicBezTo>
                  <a:cubicBezTo>
                    <a:pt x="21" y="9"/>
                    <a:pt x="25" y="13"/>
                    <a:pt x="25" y="17"/>
                  </a:cubicBezTo>
                  <a:cubicBezTo>
                    <a:pt x="25" y="21"/>
                    <a:pt x="21" y="24"/>
                    <a:pt x="17" y="24"/>
                  </a:cubicBezTo>
                  <a:close/>
                  <a:moveTo>
                    <a:pt x="64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64" y="31"/>
                    <a:pt x="64" y="31"/>
                    <a:pt x="64" y="31"/>
                  </a:cubicBezTo>
                  <a:lnTo>
                    <a:pt x="64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45" name="TextBox 49">
            <a:extLst>
              <a:ext uri="{FF2B5EF4-FFF2-40B4-BE49-F238E27FC236}">
                <a16:creationId xmlns:a16="http://schemas.microsoft.com/office/drawing/2014/main" id="{108ECC95-6066-4747-B120-A12EC72C6F10}"/>
              </a:ext>
            </a:extLst>
          </p:cNvPr>
          <p:cNvSpPr txBox="1"/>
          <p:nvPr/>
        </p:nvSpPr>
        <p:spPr>
          <a:xfrm>
            <a:off x="8006237" y="4257021"/>
            <a:ext cx="1632628" cy="1345749"/>
          </a:xfrm>
          <a:prstGeom prst="rect">
            <a:avLst/>
          </a:prstGeom>
          <a:noFill/>
        </p:spPr>
        <p:txBody>
          <a:bodyPr wrap="none" lIns="0" tIns="0" rIns="0" bIns="0" anchor="ctr" anchorCtr="1">
            <a:normAutofit/>
          </a:bodyPr>
          <a:lstStyle/>
          <a:p>
            <a:pPr algn="ctr"/>
            <a:r>
              <a:rPr lang="ru-RU" altLang="zh-CN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Ведомственные</a:t>
            </a:r>
          </a:p>
          <a:p>
            <a:pPr algn="ctr"/>
            <a:r>
              <a:rPr lang="ru-RU" altLang="zh-CN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музеи </a:t>
            </a:r>
          </a:p>
          <a:p>
            <a:pPr algn="ctr"/>
            <a:r>
              <a:rPr lang="ru-RU" altLang="zh-CN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(школьные,</a:t>
            </a:r>
          </a:p>
          <a:p>
            <a:pPr algn="ctr"/>
            <a:r>
              <a:rPr lang="ru-RU" altLang="zh-CN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корпоративные)</a:t>
            </a:r>
            <a:endParaRPr lang="zh-CN" altLang="en-US" b="1" dirty="0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8" name="TextBox 52">
            <a:extLst>
              <a:ext uri="{FF2B5EF4-FFF2-40B4-BE49-F238E27FC236}">
                <a16:creationId xmlns:a16="http://schemas.microsoft.com/office/drawing/2014/main" id="{C7F2AE0E-136B-DB49-981C-B5DAA42D8145}"/>
              </a:ext>
            </a:extLst>
          </p:cNvPr>
          <p:cNvSpPr txBox="1"/>
          <p:nvPr/>
        </p:nvSpPr>
        <p:spPr>
          <a:xfrm>
            <a:off x="2755533" y="4453227"/>
            <a:ext cx="1298564" cy="1617355"/>
          </a:xfrm>
          <a:prstGeom prst="rect">
            <a:avLst/>
          </a:prstGeom>
          <a:noFill/>
        </p:spPr>
        <p:txBody>
          <a:bodyPr wrap="none" lIns="0" tIns="0" rIns="0" bIns="0" anchor="ctr" anchorCtr="1">
            <a:normAutofit lnSpcReduction="10000"/>
          </a:bodyPr>
          <a:lstStyle/>
          <a:p>
            <a:pPr algn="ctr"/>
            <a:r>
              <a:rPr lang="ru-RU" altLang="zh-CN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Военный </a:t>
            </a:r>
          </a:p>
          <a:p>
            <a:pPr algn="ctr"/>
            <a:r>
              <a:rPr lang="ru-RU" altLang="zh-CN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комиссариат</a:t>
            </a:r>
          </a:p>
          <a:p>
            <a:pPr algn="ctr"/>
            <a:r>
              <a:rPr lang="ru-RU" altLang="zh-CN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г. Реж, </a:t>
            </a:r>
          </a:p>
          <a:p>
            <a:pPr algn="ctr"/>
            <a:r>
              <a:rPr lang="ru-RU" altLang="zh-CN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Артемовский,</a:t>
            </a:r>
          </a:p>
          <a:p>
            <a:pPr algn="ctr"/>
            <a:r>
              <a:rPr lang="ru-RU" altLang="zh-CN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ru-RU" altLang="zh-CN" sz="1600" b="1" dirty="0" err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Режевского</a:t>
            </a:r>
            <a:r>
              <a:rPr lang="ru-RU" altLang="zh-CN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и </a:t>
            </a:r>
          </a:p>
          <a:p>
            <a:pPr algn="ctr"/>
            <a:r>
              <a:rPr lang="ru-RU" altLang="zh-CN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Артемовского </a:t>
            </a:r>
          </a:p>
          <a:p>
            <a:pPr algn="ctr"/>
            <a:r>
              <a:rPr lang="ru-RU" altLang="zh-CN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районов</a:t>
            </a:r>
            <a:endParaRPr lang="zh-CN" altLang="en-US" sz="1600" b="1" dirty="0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1" name="TextBox 55">
            <a:extLst>
              <a:ext uri="{FF2B5EF4-FFF2-40B4-BE49-F238E27FC236}">
                <a16:creationId xmlns:a16="http://schemas.microsoft.com/office/drawing/2014/main" id="{08524556-A9A8-D142-A96A-DAFF189696AF}"/>
              </a:ext>
            </a:extLst>
          </p:cNvPr>
          <p:cNvSpPr txBox="1"/>
          <p:nvPr/>
        </p:nvSpPr>
        <p:spPr>
          <a:xfrm>
            <a:off x="5975330" y="4426709"/>
            <a:ext cx="2224773" cy="1964708"/>
          </a:xfrm>
          <a:prstGeom prst="rect">
            <a:avLst/>
          </a:prstGeom>
          <a:noFill/>
        </p:spPr>
        <p:txBody>
          <a:bodyPr wrap="none" lIns="0" tIns="0" rIns="0" bIns="0" anchor="ctr" anchorCtr="1">
            <a:noAutofit/>
          </a:bodyPr>
          <a:lstStyle/>
          <a:p>
            <a:pPr algn="ctr"/>
            <a:r>
              <a:rPr lang="ru-RU" altLang="zh-CN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Отдел ЗАГС</a:t>
            </a:r>
          </a:p>
          <a:p>
            <a:pPr algn="ctr"/>
            <a:r>
              <a:rPr lang="ru-RU" altLang="zh-CN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Артемовского района, </a:t>
            </a:r>
          </a:p>
          <a:p>
            <a:pPr algn="ctr"/>
            <a:r>
              <a:rPr lang="ru-RU" altLang="zh-CN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отделение</a:t>
            </a:r>
          </a:p>
          <a:p>
            <a:pPr algn="ctr"/>
            <a:r>
              <a:rPr lang="ru-RU" altLang="zh-CN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по вопросам </a:t>
            </a:r>
          </a:p>
          <a:p>
            <a:pPr algn="ctr"/>
            <a:r>
              <a:rPr lang="ru-RU" altLang="zh-CN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миграции </a:t>
            </a:r>
          </a:p>
          <a:p>
            <a:pPr algn="ctr"/>
            <a:r>
              <a:rPr lang="ru-RU" altLang="zh-CN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ОМВД России по</a:t>
            </a:r>
          </a:p>
          <a:p>
            <a:pPr algn="ctr"/>
            <a:r>
              <a:rPr lang="ru-RU" altLang="zh-CN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Артемовскому</a:t>
            </a:r>
          </a:p>
          <a:p>
            <a:pPr algn="ctr"/>
            <a:r>
              <a:rPr lang="ru-RU" altLang="zh-CN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району</a:t>
            </a:r>
          </a:p>
        </p:txBody>
      </p:sp>
      <p:sp>
        <p:nvSpPr>
          <p:cNvPr id="54" name="TextBox 58">
            <a:extLst>
              <a:ext uri="{FF2B5EF4-FFF2-40B4-BE49-F238E27FC236}">
                <a16:creationId xmlns:a16="http://schemas.microsoft.com/office/drawing/2014/main" id="{6A3C9776-F048-A347-8734-ACABE80368DE}"/>
              </a:ext>
            </a:extLst>
          </p:cNvPr>
          <p:cNvSpPr txBox="1"/>
          <p:nvPr/>
        </p:nvSpPr>
        <p:spPr>
          <a:xfrm>
            <a:off x="4084377" y="4411153"/>
            <a:ext cx="2046659" cy="2033822"/>
          </a:xfrm>
          <a:prstGeom prst="rect">
            <a:avLst/>
          </a:prstGeom>
          <a:noFill/>
        </p:spPr>
        <p:txBody>
          <a:bodyPr wrap="none" lIns="0" tIns="0" rIns="0" bIns="0" anchor="ctr" anchorCtr="1">
            <a:normAutofit/>
          </a:bodyPr>
          <a:lstStyle/>
          <a:p>
            <a:pPr algn="ctr"/>
            <a:r>
              <a:rPr lang="ru-RU" altLang="zh-CN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Артемовская </a:t>
            </a:r>
          </a:p>
          <a:p>
            <a:pPr algn="ctr"/>
            <a:r>
              <a:rPr lang="ru-RU" altLang="zh-CN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телекомпания</a:t>
            </a:r>
          </a:p>
          <a:p>
            <a:pPr algn="ctr"/>
            <a:r>
              <a:rPr lang="ru-RU" altLang="zh-CN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«</a:t>
            </a:r>
            <a:r>
              <a:rPr lang="ru-RU" altLang="zh-CN" sz="1600" b="1" dirty="0" err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Альтекс</a:t>
            </a:r>
            <a:r>
              <a:rPr lang="ru-RU" altLang="zh-CN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-медиа»,</a:t>
            </a:r>
          </a:p>
          <a:p>
            <a:pPr algn="ctr"/>
            <a:r>
              <a:rPr lang="ru-RU" altLang="zh-CN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газеты </a:t>
            </a:r>
          </a:p>
          <a:p>
            <a:pPr algn="ctr"/>
            <a:r>
              <a:rPr lang="ru-RU" altLang="zh-CN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«Все будет»,</a:t>
            </a:r>
          </a:p>
          <a:p>
            <a:pPr algn="ctr"/>
            <a:r>
              <a:rPr lang="ru-RU" altLang="zh-CN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«Артемовский </a:t>
            </a:r>
          </a:p>
          <a:p>
            <a:pPr algn="ctr"/>
            <a:r>
              <a:rPr lang="ru-RU" altLang="zh-CN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рабочий»,</a:t>
            </a:r>
          </a:p>
          <a:p>
            <a:pPr algn="ctr"/>
            <a:r>
              <a:rPr lang="ru-RU" altLang="zh-CN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«</a:t>
            </a:r>
            <a:r>
              <a:rPr lang="ru-RU" altLang="zh-CN" sz="1600" b="1" dirty="0" err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Егоршинские</a:t>
            </a:r>
            <a:r>
              <a:rPr lang="ru-RU" altLang="zh-CN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вести»</a:t>
            </a:r>
            <a:endParaRPr lang="zh-CN" altLang="en-US" sz="1600" b="1" dirty="0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7" name="TextBox 61">
            <a:extLst>
              <a:ext uri="{FF2B5EF4-FFF2-40B4-BE49-F238E27FC236}">
                <a16:creationId xmlns:a16="http://schemas.microsoft.com/office/drawing/2014/main" id="{6376FAB9-E5FA-8349-B718-276D0FF70620}"/>
              </a:ext>
            </a:extLst>
          </p:cNvPr>
          <p:cNvSpPr txBox="1"/>
          <p:nvPr/>
        </p:nvSpPr>
        <p:spPr>
          <a:xfrm>
            <a:off x="353991" y="4474835"/>
            <a:ext cx="2215236" cy="1925965"/>
          </a:xfrm>
          <a:prstGeom prst="rect">
            <a:avLst/>
          </a:prstGeom>
          <a:noFill/>
        </p:spPr>
        <p:txBody>
          <a:bodyPr wrap="none" lIns="0" tIns="0" rIns="0" bIns="0" anchor="ctr" anchorCtr="1">
            <a:normAutofit fontScale="92500" lnSpcReduction="20000"/>
          </a:bodyPr>
          <a:lstStyle/>
          <a:p>
            <a:pPr algn="ctr"/>
            <a:r>
              <a:rPr lang="ru-RU" altLang="zh-CN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Артемовское</a:t>
            </a:r>
          </a:p>
          <a:p>
            <a:pPr algn="ctr"/>
            <a:r>
              <a:rPr lang="ru-RU" altLang="zh-CN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отделение</a:t>
            </a:r>
          </a:p>
          <a:p>
            <a:pPr algn="ctr"/>
            <a:r>
              <a:rPr lang="ru-RU" altLang="zh-CN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Свердловской</a:t>
            </a:r>
          </a:p>
          <a:p>
            <a:pPr algn="ctr"/>
            <a:r>
              <a:rPr lang="ru-RU" altLang="zh-CN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региональной </a:t>
            </a:r>
          </a:p>
          <a:p>
            <a:pPr algn="ctr"/>
            <a:r>
              <a:rPr lang="ru-RU" altLang="zh-CN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общественной</a:t>
            </a:r>
          </a:p>
          <a:p>
            <a:pPr algn="ctr"/>
            <a:r>
              <a:rPr lang="ru-RU" altLang="zh-CN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организации </a:t>
            </a:r>
          </a:p>
          <a:p>
            <a:pPr algn="ctr"/>
            <a:r>
              <a:rPr lang="ru-RU" altLang="zh-CN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содействия</a:t>
            </a:r>
          </a:p>
          <a:p>
            <a:pPr algn="ctr"/>
            <a:r>
              <a:rPr lang="ru-RU" altLang="zh-CN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ветеранов</a:t>
            </a:r>
          </a:p>
          <a:p>
            <a:pPr algn="ctr"/>
            <a:r>
              <a:rPr lang="ru-RU" altLang="zh-CN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боевых действий</a:t>
            </a:r>
          </a:p>
          <a:p>
            <a:pPr algn="ctr"/>
            <a:r>
              <a:rPr lang="ru-RU" altLang="zh-CN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и военных конфликтов</a:t>
            </a:r>
            <a:endParaRPr lang="zh-CN" altLang="en-US" sz="1600" b="1" dirty="0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63" name="Group 8">
            <a:extLst>
              <a:ext uri="{FF2B5EF4-FFF2-40B4-BE49-F238E27FC236}">
                <a16:creationId xmlns:a16="http://schemas.microsoft.com/office/drawing/2014/main" id="{49D8D569-4EC5-6C4A-A35E-06390A90692E}"/>
              </a:ext>
            </a:extLst>
          </p:cNvPr>
          <p:cNvGrpSpPr/>
          <p:nvPr/>
        </p:nvGrpSpPr>
        <p:grpSpPr>
          <a:xfrm>
            <a:off x="9899476" y="2403724"/>
            <a:ext cx="1547259" cy="1949967"/>
            <a:chOff x="3171825" y="2459015"/>
            <a:chExt cx="1219200" cy="1536522"/>
          </a:xfrm>
        </p:grpSpPr>
        <p:sp>
          <p:nvSpPr>
            <p:cNvPr id="64" name="Freeform: Shape 9">
              <a:extLst>
                <a:ext uri="{FF2B5EF4-FFF2-40B4-BE49-F238E27FC236}">
                  <a16:creationId xmlns:a16="http://schemas.microsoft.com/office/drawing/2014/main" id="{21680980-D510-A845-B3FC-D53E820940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825" y="2459015"/>
              <a:ext cx="1219200" cy="1536522"/>
            </a:xfrm>
            <a:custGeom>
              <a:avLst/>
              <a:gdLst>
                <a:gd name="T0" fmla="*/ 3360 w 3360"/>
                <a:gd name="T1" fmla="*/ 2115 h 2115"/>
                <a:gd name="T2" fmla="*/ 1680 w 3360"/>
                <a:gd name="T3" fmla="*/ 0 h 2115"/>
                <a:gd name="T4" fmla="*/ 0 w 3360"/>
                <a:gd name="T5" fmla="*/ 2115 h 2115"/>
                <a:gd name="T6" fmla="*/ 3360 w 3360"/>
                <a:gd name="T7" fmla="*/ 2115 h 2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0" h="2115">
                  <a:moveTo>
                    <a:pt x="3360" y="2115"/>
                  </a:moveTo>
                  <a:cubicBezTo>
                    <a:pt x="3360" y="2115"/>
                    <a:pt x="1956" y="1734"/>
                    <a:pt x="1680" y="0"/>
                  </a:cubicBezTo>
                  <a:cubicBezTo>
                    <a:pt x="1404" y="1734"/>
                    <a:pt x="0" y="2115"/>
                    <a:pt x="0" y="2115"/>
                  </a:cubicBezTo>
                  <a:lnTo>
                    <a:pt x="3360" y="2115"/>
                  </a:lnTo>
                  <a:close/>
                </a:path>
              </a:pathLst>
            </a:custGeom>
            <a:solidFill>
              <a:schemeClr val="accent1">
                <a:alpha val="9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5" name="Freeform: Shape 10">
              <a:extLst>
                <a:ext uri="{FF2B5EF4-FFF2-40B4-BE49-F238E27FC236}">
                  <a16:creationId xmlns:a16="http://schemas.microsoft.com/office/drawing/2014/main" id="{64D77168-8F0F-184C-8202-F38C587F2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5225" y="3738983"/>
              <a:ext cx="193039" cy="153943"/>
            </a:xfrm>
            <a:custGeom>
              <a:avLst/>
              <a:gdLst/>
              <a:ahLst/>
              <a:cxnLst>
                <a:cxn ang="0">
                  <a:pos x="73" y="52"/>
                </a:cxn>
                <a:cxn ang="0">
                  <a:pos x="67" y="58"/>
                </a:cxn>
                <a:cxn ang="0">
                  <a:pos x="7" y="58"/>
                </a:cxn>
                <a:cxn ang="0">
                  <a:pos x="0" y="52"/>
                </a:cxn>
                <a:cxn ang="0">
                  <a:pos x="0" y="6"/>
                </a:cxn>
                <a:cxn ang="0">
                  <a:pos x="7" y="0"/>
                </a:cxn>
                <a:cxn ang="0">
                  <a:pos x="67" y="0"/>
                </a:cxn>
                <a:cxn ang="0">
                  <a:pos x="73" y="6"/>
                </a:cxn>
                <a:cxn ang="0">
                  <a:pos x="73" y="52"/>
                </a:cxn>
                <a:cxn ang="0">
                  <a:pos x="7" y="4"/>
                </a:cxn>
                <a:cxn ang="0">
                  <a:pos x="5" y="6"/>
                </a:cxn>
                <a:cxn ang="0">
                  <a:pos x="5" y="52"/>
                </a:cxn>
                <a:cxn ang="0">
                  <a:pos x="7" y="53"/>
                </a:cxn>
                <a:cxn ang="0">
                  <a:pos x="67" y="53"/>
                </a:cxn>
                <a:cxn ang="0">
                  <a:pos x="68" y="52"/>
                </a:cxn>
                <a:cxn ang="0">
                  <a:pos x="68" y="6"/>
                </a:cxn>
                <a:cxn ang="0">
                  <a:pos x="67" y="4"/>
                </a:cxn>
                <a:cxn ang="0">
                  <a:pos x="7" y="4"/>
                </a:cxn>
                <a:cxn ang="0">
                  <a:pos x="17" y="24"/>
                </a:cxn>
                <a:cxn ang="0">
                  <a:pos x="10" y="17"/>
                </a:cxn>
                <a:cxn ang="0">
                  <a:pos x="17" y="9"/>
                </a:cxn>
                <a:cxn ang="0">
                  <a:pos x="25" y="17"/>
                </a:cxn>
                <a:cxn ang="0">
                  <a:pos x="17" y="24"/>
                </a:cxn>
                <a:cxn ang="0">
                  <a:pos x="64" y="48"/>
                </a:cxn>
                <a:cxn ang="0">
                  <a:pos x="10" y="48"/>
                </a:cxn>
                <a:cxn ang="0">
                  <a:pos x="10" y="41"/>
                </a:cxn>
                <a:cxn ang="0">
                  <a:pos x="22" y="29"/>
                </a:cxn>
                <a:cxn ang="0">
                  <a:pos x="28" y="35"/>
                </a:cxn>
                <a:cxn ang="0">
                  <a:pos x="48" y="15"/>
                </a:cxn>
                <a:cxn ang="0">
                  <a:pos x="64" y="31"/>
                </a:cxn>
                <a:cxn ang="0">
                  <a:pos x="64" y="48"/>
                </a:cxn>
              </a:cxnLst>
              <a:rect l="0" t="0" r="r" b="b"/>
              <a:pathLst>
                <a:path w="73" h="58">
                  <a:moveTo>
                    <a:pt x="73" y="52"/>
                  </a:moveTo>
                  <a:cubicBezTo>
                    <a:pt x="73" y="55"/>
                    <a:pt x="71" y="58"/>
                    <a:pt x="67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3" y="58"/>
                    <a:pt x="0" y="55"/>
                    <a:pt x="0" y="5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1" y="0"/>
                    <a:pt x="73" y="2"/>
                    <a:pt x="73" y="6"/>
                  </a:cubicBezTo>
                  <a:lnTo>
                    <a:pt x="73" y="52"/>
                  </a:lnTo>
                  <a:close/>
                  <a:moveTo>
                    <a:pt x="7" y="4"/>
                  </a:moveTo>
                  <a:cubicBezTo>
                    <a:pt x="6" y="4"/>
                    <a:pt x="5" y="5"/>
                    <a:pt x="5" y="6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2"/>
                    <a:pt x="6" y="53"/>
                    <a:pt x="7" y="53"/>
                  </a:cubicBezTo>
                  <a:cubicBezTo>
                    <a:pt x="67" y="53"/>
                    <a:pt x="67" y="53"/>
                    <a:pt x="67" y="53"/>
                  </a:cubicBezTo>
                  <a:cubicBezTo>
                    <a:pt x="68" y="53"/>
                    <a:pt x="68" y="52"/>
                    <a:pt x="68" y="52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5"/>
                    <a:pt x="68" y="4"/>
                    <a:pt x="67" y="4"/>
                  </a:cubicBezTo>
                  <a:lnTo>
                    <a:pt x="7" y="4"/>
                  </a:lnTo>
                  <a:close/>
                  <a:moveTo>
                    <a:pt x="17" y="24"/>
                  </a:moveTo>
                  <a:cubicBezTo>
                    <a:pt x="13" y="24"/>
                    <a:pt x="10" y="21"/>
                    <a:pt x="10" y="17"/>
                  </a:cubicBezTo>
                  <a:cubicBezTo>
                    <a:pt x="10" y="13"/>
                    <a:pt x="13" y="9"/>
                    <a:pt x="17" y="9"/>
                  </a:cubicBezTo>
                  <a:cubicBezTo>
                    <a:pt x="21" y="9"/>
                    <a:pt x="25" y="13"/>
                    <a:pt x="25" y="17"/>
                  </a:cubicBezTo>
                  <a:cubicBezTo>
                    <a:pt x="25" y="21"/>
                    <a:pt x="21" y="24"/>
                    <a:pt x="17" y="24"/>
                  </a:cubicBezTo>
                  <a:close/>
                  <a:moveTo>
                    <a:pt x="64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64" y="31"/>
                    <a:pt x="64" y="31"/>
                    <a:pt x="64" y="31"/>
                  </a:cubicBezTo>
                  <a:lnTo>
                    <a:pt x="64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pic>
        <p:nvPicPr>
          <p:cNvPr id="66" name="Рисунок 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2708" y="1357954"/>
            <a:ext cx="1060796" cy="1054699"/>
          </a:xfrm>
          <a:prstGeom prst="rect">
            <a:avLst/>
          </a:prstGeom>
        </p:spPr>
      </p:pic>
      <p:sp>
        <p:nvSpPr>
          <p:cNvPr id="67" name="TextBox 49">
            <a:extLst>
              <a:ext uri="{FF2B5EF4-FFF2-40B4-BE49-F238E27FC236}">
                <a16:creationId xmlns:a16="http://schemas.microsoft.com/office/drawing/2014/main" id="{108ECC95-6066-4747-B120-A12EC72C6F10}"/>
              </a:ext>
            </a:extLst>
          </p:cNvPr>
          <p:cNvSpPr txBox="1"/>
          <p:nvPr/>
        </p:nvSpPr>
        <p:spPr>
          <a:xfrm>
            <a:off x="9797409" y="4444512"/>
            <a:ext cx="2047947" cy="649140"/>
          </a:xfrm>
          <a:prstGeom prst="rect">
            <a:avLst/>
          </a:prstGeom>
          <a:noFill/>
        </p:spPr>
        <p:txBody>
          <a:bodyPr wrap="none" lIns="0" tIns="0" rIns="0" bIns="0" anchor="ctr" anchorCtr="1">
            <a:noAutofit/>
          </a:bodyPr>
          <a:lstStyle/>
          <a:p>
            <a:pPr algn="ctr"/>
            <a:r>
              <a:rPr lang="ru-RU" altLang="zh-CN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Группа специалистов,</a:t>
            </a:r>
          </a:p>
          <a:p>
            <a:pPr algn="ctr"/>
            <a:r>
              <a:rPr lang="ru-RU" altLang="zh-CN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работающих над</a:t>
            </a:r>
          </a:p>
          <a:p>
            <a:pPr algn="ctr"/>
            <a:r>
              <a:rPr lang="ru-RU" altLang="zh-CN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созданием контента</a:t>
            </a:r>
            <a:endParaRPr lang="zh-CN" altLang="en-US" sz="1600" b="1" dirty="0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02051"/>
            <a:ext cx="10515600" cy="773112"/>
          </a:xfrm>
        </p:spPr>
        <p:txBody>
          <a:bodyPr>
            <a:noAutofit/>
          </a:bodyPr>
          <a:lstStyle/>
          <a:p>
            <a:r>
              <a:rPr lang="ru-RU" sz="6000" b="1" spc="300" dirty="0">
                <a:solidFill>
                  <a:srgbClr val="4F4C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Внешние партнеры проекта</a:t>
            </a:r>
            <a:endParaRPr lang="en-UA" sz="6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9526" y="5882252"/>
            <a:ext cx="944962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47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973691140"/>
              </p:ext>
            </p:extLst>
          </p:nvPr>
        </p:nvGraphicFramePr>
        <p:xfrm>
          <a:off x="1954530" y="1451610"/>
          <a:ext cx="8641080" cy="5292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240" y="191426"/>
            <a:ext cx="10515600" cy="1134453"/>
          </a:xfrm>
        </p:spPr>
        <p:txBody>
          <a:bodyPr>
            <a:noAutofit/>
          </a:bodyPr>
          <a:lstStyle/>
          <a:p>
            <a:r>
              <a:rPr lang="ru-RU" b="1" spc="300" dirty="0">
                <a:solidFill>
                  <a:srgbClr val="4F4C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Привлеченные финансовые средства и иные материальные и нематериальные ресурсы</a:t>
            </a:r>
            <a:endParaRPr lang="en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95610" y="5937424"/>
            <a:ext cx="944962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16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656357513"/>
              </p:ext>
            </p:extLst>
          </p:nvPr>
        </p:nvGraphicFramePr>
        <p:xfrm>
          <a:off x="1676400" y="973015"/>
          <a:ext cx="9841523" cy="5826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02051"/>
            <a:ext cx="10515600" cy="773112"/>
          </a:xfrm>
        </p:spPr>
        <p:txBody>
          <a:bodyPr>
            <a:noAutofit/>
          </a:bodyPr>
          <a:lstStyle/>
          <a:p>
            <a:r>
              <a:rPr lang="ru-RU" sz="6000" b="1" spc="300" dirty="0">
                <a:solidFill>
                  <a:srgbClr val="4F4C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Ожидаемые результаты проекта</a:t>
            </a:r>
            <a:endParaRPr lang="en-UA" sz="6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5135" y="5878809"/>
            <a:ext cx="944962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23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47770"/>
            <a:ext cx="10515600" cy="1440999"/>
          </a:xfrm>
        </p:spPr>
        <p:txBody>
          <a:bodyPr>
            <a:noAutofit/>
          </a:bodyPr>
          <a:lstStyle/>
          <a:p>
            <a:r>
              <a:rPr lang="ru-RU" sz="5400" b="1" spc="300" dirty="0">
                <a:solidFill>
                  <a:srgbClr val="4F4C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Основные трудности при реализации проекта</a:t>
            </a:r>
            <a:endParaRPr lang="en-UA" sz="54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8702228"/>
              </p:ext>
            </p:extLst>
          </p:nvPr>
        </p:nvGraphicFramePr>
        <p:xfrm>
          <a:off x="1213338" y="1682878"/>
          <a:ext cx="10181492" cy="4075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1350" y="5887758"/>
            <a:ext cx="944962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18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47770"/>
            <a:ext cx="10515600" cy="1440999"/>
          </a:xfrm>
        </p:spPr>
        <p:txBody>
          <a:bodyPr>
            <a:noAutofit/>
          </a:bodyPr>
          <a:lstStyle/>
          <a:p>
            <a:r>
              <a:rPr lang="ru-RU" sz="5400" b="1" spc="300" dirty="0">
                <a:solidFill>
                  <a:srgbClr val="4F4C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Основной опыт, приобретенный в ходе работы над проектом</a:t>
            </a:r>
            <a:endParaRPr lang="en-UA" sz="54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2643031"/>
              </p:ext>
            </p:extLst>
          </p:nvPr>
        </p:nvGraphicFramePr>
        <p:xfrm>
          <a:off x="1282534" y="1775361"/>
          <a:ext cx="10299865" cy="4031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7405" y="5854416"/>
            <a:ext cx="944962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87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337F1E8C-CCA6-A04A-BE4C-390CB0637223}"/>
              </a:ext>
            </a:extLst>
          </p:cNvPr>
          <p:cNvGrpSpPr/>
          <p:nvPr/>
        </p:nvGrpSpPr>
        <p:grpSpPr>
          <a:xfrm>
            <a:off x="3527801" y="1784013"/>
            <a:ext cx="5387600" cy="2777714"/>
            <a:chOff x="3527801" y="2484657"/>
            <a:chExt cx="5387600" cy="2777714"/>
          </a:xfrm>
        </p:grpSpPr>
        <p:sp>
          <p:nvSpPr>
            <p:cNvPr id="29" name="Pentagon 28">
              <a:extLst>
                <a:ext uri="{FF2B5EF4-FFF2-40B4-BE49-F238E27FC236}">
                  <a16:creationId xmlns:a16="http://schemas.microsoft.com/office/drawing/2014/main" id="{17F7CA73-B8BA-4347-AB3E-97AD0F58A82D}"/>
                </a:ext>
              </a:extLst>
            </p:cNvPr>
            <p:cNvSpPr/>
            <p:nvPr/>
          </p:nvSpPr>
          <p:spPr>
            <a:xfrm rot="7160031" flipH="1">
              <a:off x="7145427" y="3464265"/>
              <a:ext cx="2749581" cy="790366"/>
            </a:xfrm>
            <a:prstGeom prst="homePlate">
              <a:avLst>
                <a:gd name="adj" fmla="val 64512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30" name="Round Diagonal Corner Rectangle 2">
              <a:extLst>
                <a:ext uri="{FF2B5EF4-FFF2-40B4-BE49-F238E27FC236}">
                  <a16:creationId xmlns:a16="http://schemas.microsoft.com/office/drawing/2014/main" id="{AAD68538-27B5-DE4F-A381-677119F0AEFA}"/>
                </a:ext>
              </a:extLst>
            </p:cNvPr>
            <p:cNvSpPr/>
            <p:nvPr/>
          </p:nvSpPr>
          <p:spPr>
            <a:xfrm rot="5400000">
              <a:off x="2892063" y="3761832"/>
              <a:ext cx="2125467" cy="853991"/>
            </a:xfrm>
            <a:prstGeom prst="round2DiagRect">
              <a:avLst>
                <a:gd name="adj1" fmla="val 33219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dirty="0">
                <a:cs typeface="+mn-ea"/>
                <a:sym typeface="+mn-lt"/>
              </a:endParaRPr>
            </a:p>
          </p:txBody>
        </p:sp>
        <p:sp>
          <p:nvSpPr>
            <p:cNvPr id="31" name="Parallelogram 30">
              <a:extLst>
                <a:ext uri="{FF2B5EF4-FFF2-40B4-BE49-F238E27FC236}">
                  <a16:creationId xmlns:a16="http://schemas.microsoft.com/office/drawing/2014/main" id="{5A9DE337-FF03-7A40-A335-4A73F577294E}"/>
                </a:ext>
              </a:extLst>
            </p:cNvPr>
            <p:cNvSpPr/>
            <p:nvPr/>
          </p:nvSpPr>
          <p:spPr>
            <a:xfrm rot="5400000" flipH="1">
              <a:off x="3438139" y="3880910"/>
              <a:ext cx="2314306" cy="426997"/>
            </a:xfrm>
            <a:prstGeom prst="parallelogram">
              <a:avLst>
                <a:gd name="adj" fmla="val 217202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32" name="Round Diagonal Corner Rectangle 5">
              <a:extLst>
                <a:ext uri="{FF2B5EF4-FFF2-40B4-BE49-F238E27FC236}">
                  <a16:creationId xmlns:a16="http://schemas.microsoft.com/office/drawing/2014/main" id="{C931EF24-D658-F84F-BE78-48225041671C}"/>
                </a:ext>
              </a:extLst>
            </p:cNvPr>
            <p:cNvSpPr/>
            <p:nvPr/>
          </p:nvSpPr>
          <p:spPr>
            <a:xfrm rot="5400000">
              <a:off x="5246982" y="3572991"/>
              <a:ext cx="2503152" cy="853991"/>
            </a:xfrm>
            <a:prstGeom prst="round2DiagRect">
              <a:avLst>
                <a:gd name="adj1" fmla="val 33219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dirty="0">
                <a:cs typeface="+mn-ea"/>
                <a:sym typeface="+mn-lt"/>
              </a:endParaRPr>
            </a:p>
          </p:txBody>
        </p:sp>
        <p:sp>
          <p:nvSpPr>
            <p:cNvPr id="58" name="Round Diagonal Corner Rectangle 6">
              <a:extLst>
                <a:ext uri="{FF2B5EF4-FFF2-40B4-BE49-F238E27FC236}">
                  <a16:creationId xmlns:a16="http://schemas.microsoft.com/office/drawing/2014/main" id="{A02FBC65-27AE-2841-8143-12DE686F67B8}"/>
                </a:ext>
              </a:extLst>
            </p:cNvPr>
            <p:cNvSpPr/>
            <p:nvPr/>
          </p:nvSpPr>
          <p:spPr>
            <a:xfrm rot="5400000">
              <a:off x="6416421" y="3478569"/>
              <a:ext cx="2691992" cy="853991"/>
            </a:xfrm>
            <a:prstGeom prst="round2DiagRect">
              <a:avLst>
                <a:gd name="adj1" fmla="val 33219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dirty="0">
                <a:cs typeface="+mn-ea"/>
                <a:sym typeface="+mn-lt"/>
              </a:endParaRPr>
            </a:p>
          </p:txBody>
        </p:sp>
        <p:sp>
          <p:nvSpPr>
            <p:cNvPr id="59" name="Parallelogram 58">
              <a:extLst>
                <a:ext uri="{FF2B5EF4-FFF2-40B4-BE49-F238E27FC236}">
                  <a16:creationId xmlns:a16="http://schemas.microsoft.com/office/drawing/2014/main" id="{401C0AA7-B114-3B47-A43D-1066958201C0}"/>
                </a:ext>
              </a:extLst>
            </p:cNvPr>
            <p:cNvSpPr/>
            <p:nvPr/>
          </p:nvSpPr>
          <p:spPr>
            <a:xfrm rot="5400000" flipH="1">
              <a:off x="5781179" y="3693378"/>
              <a:ext cx="2694618" cy="426997"/>
            </a:xfrm>
            <a:prstGeom prst="parallelogram">
              <a:avLst>
                <a:gd name="adj" fmla="val 254198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60" name="Parallelogram 59">
              <a:extLst>
                <a:ext uri="{FF2B5EF4-FFF2-40B4-BE49-F238E27FC236}">
                  <a16:creationId xmlns:a16="http://schemas.microsoft.com/office/drawing/2014/main" id="{EAFC2D89-D68F-6F4B-8711-D3271EF8728F}"/>
                </a:ext>
              </a:extLst>
            </p:cNvPr>
            <p:cNvSpPr/>
            <p:nvPr/>
          </p:nvSpPr>
          <p:spPr>
            <a:xfrm rot="5400000" flipH="1">
              <a:off x="4606157" y="3791892"/>
              <a:ext cx="2513961" cy="426997"/>
            </a:xfrm>
            <a:prstGeom prst="parallelogram">
              <a:avLst>
                <a:gd name="adj" fmla="val 22141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61" name="Round Diagonal Corner Rectangle 4">
              <a:extLst>
                <a:ext uri="{FF2B5EF4-FFF2-40B4-BE49-F238E27FC236}">
                  <a16:creationId xmlns:a16="http://schemas.microsoft.com/office/drawing/2014/main" id="{EEF71901-723B-2F4A-A537-E8F8B544C460}"/>
                </a:ext>
              </a:extLst>
            </p:cNvPr>
            <p:cNvSpPr/>
            <p:nvPr/>
          </p:nvSpPr>
          <p:spPr>
            <a:xfrm rot="5400000">
              <a:off x="4078633" y="3667411"/>
              <a:ext cx="2314308" cy="853991"/>
            </a:xfrm>
            <a:prstGeom prst="round2DiagRect">
              <a:avLst>
                <a:gd name="adj1" fmla="val 33219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dirty="0">
                <a:cs typeface="+mn-ea"/>
                <a:sym typeface="+mn-lt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37DDF0E-50B8-DD44-BFA9-DAF7BF4CAAB4}"/>
                </a:ext>
              </a:extLst>
            </p:cNvPr>
            <p:cNvSpPr txBox="1"/>
            <p:nvPr/>
          </p:nvSpPr>
          <p:spPr>
            <a:xfrm>
              <a:off x="3550006" y="4503846"/>
              <a:ext cx="809580" cy="58477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accent1">
                      <a:lumMod val="20000"/>
                      <a:lumOff val="80000"/>
                    </a:schemeClr>
                  </a:solidFill>
                  <a:cs typeface="+mn-ea"/>
                  <a:sym typeface="+mn-lt"/>
                </a:rPr>
                <a:t>01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6E07405-729C-C547-AF05-9474D98885B3}"/>
                </a:ext>
              </a:extLst>
            </p:cNvPr>
            <p:cNvSpPr txBox="1"/>
            <p:nvPr/>
          </p:nvSpPr>
          <p:spPr>
            <a:xfrm>
              <a:off x="4830997" y="4503846"/>
              <a:ext cx="809580" cy="58477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accent2">
                      <a:lumMod val="20000"/>
                      <a:lumOff val="80000"/>
                    </a:schemeClr>
                  </a:solidFill>
                  <a:cs typeface="+mn-ea"/>
                  <a:sym typeface="+mn-lt"/>
                </a:rPr>
                <a:t>02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291457F-6252-3B47-BDE1-A87AFF0E8A81}"/>
                </a:ext>
              </a:extLst>
            </p:cNvPr>
            <p:cNvSpPr txBox="1"/>
            <p:nvPr/>
          </p:nvSpPr>
          <p:spPr>
            <a:xfrm>
              <a:off x="6093768" y="4503846"/>
              <a:ext cx="809580" cy="58477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accent4">
                      <a:lumMod val="20000"/>
                      <a:lumOff val="80000"/>
                    </a:schemeClr>
                  </a:solidFill>
                  <a:cs typeface="+mn-ea"/>
                  <a:sym typeface="+mn-lt"/>
                </a:rPr>
                <a:t>03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AF12843-227C-474A-9674-799694F4F4C2}"/>
                </a:ext>
              </a:extLst>
            </p:cNvPr>
            <p:cNvSpPr txBox="1"/>
            <p:nvPr/>
          </p:nvSpPr>
          <p:spPr>
            <a:xfrm>
              <a:off x="7357627" y="4503846"/>
              <a:ext cx="809580" cy="58477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accent5">
                      <a:lumMod val="20000"/>
                      <a:lumOff val="80000"/>
                    </a:schemeClr>
                  </a:solidFill>
                  <a:cs typeface="+mn-ea"/>
                  <a:sym typeface="+mn-lt"/>
                </a:rPr>
                <a:t>04</a:t>
              </a:r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87A9CB5E-AD64-E941-A4AA-EB311F601E4E}"/>
              </a:ext>
            </a:extLst>
          </p:cNvPr>
          <p:cNvSpPr/>
          <p:nvPr/>
        </p:nvSpPr>
        <p:spPr>
          <a:xfrm>
            <a:off x="724751" y="2959268"/>
            <a:ext cx="2536916" cy="1986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Начало работы цикла новых музейных культурно-просветительских программ для широкой аудитории</a:t>
            </a:r>
            <a:endParaRPr lang="id-ID" sz="1600" b="1" dirty="0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6966CF4-D219-E945-A9C2-40D166DA92D4}"/>
              </a:ext>
            </a:extLst>
          </p:cNvPr>
          <p:cNvSpPr/>
          <p:nvPr/>
        </p:nvSpPr>
        <p:spPr>
          <a:xfrm>
            <a:off x="2217420" y="5105634"/>
            <a:ext cx="3251890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Продолжение работы по выявлению новых участников событий (в Сирии, ДНР, ЛНР и т.п.)</a:t>
            </a:r>
            <a:endParaRPr lang="id-ID" sz="1600" b="1" dirty="0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AF5F710-F7E2-C740-91AE-8450D38E0E0E}"/>
              </a:ext>
            </a:extLst>
          </p:cNvPr>
          <p:cNvSpPr/>
          <p:nvPr/>
        </p:nvSpPr>
        <p:spPr>
          <a:xfrm>
            <a:off x="6071562" y="5105634"/>
            <a:ext cx="3077100" cy="1026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Пополнение фондов музея, создание новых разделов в виртуальном музейном проекте</a:t>
            </a:r>
            <a:endParaRPr lang="id-ID" sz="1600" b="1" dirty="0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ED0F6768-B879-E348-858A-02AA9FBA3D4A}"/>
              </a:ext>
            </a:extLst>
          </p:cNvPr>
          <p:cNvSpPr/>
          <p:nvPr/>
        </p:nvSpPr>
        <p:spPr>
          <a:xfrm>
            <a:off x="9065988" y="2959268"/>
            <a:ext cx="266119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Использование алгоритма работы и опыта при подготовке музейных проектов по другой тематике</a:t>
            </a:r>
            <a:endParaRPr lang="id-ID" sz="1600" b="1" dirty="0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47771"/>
            <a:ext cx="10515600" cy="1056124"/>
          </a:xfrm>
        </p:spPr>
        <p:txBody>
          <a:bodyPr>
            <a:noAutofit/>
          </a:bodyPr>
          <a:lstStyle/>
          <a:p>
            <a:r>
              <a:rPr lang="ru-RU" sz="6000" b="1" spc="300" dirty="0">
                <a:solidFill>
                  <a:srgbClr val="4F4C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Перспективы развития проекта</a:t>
            </a:r>
            <a:endParaRPr lang="en-UA" sz="6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4104" y="5887758"/>
            <a:ext cx="944962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30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47771"/>
            <a:ext cx="10515600" cy="1056124"/>
          </a:xfrm>
        </p:spPr>
        <p:txBody>
          <a:bodyPr>
            <a:noAutofit/>
          </a:bodyPr>
          <a:lstStyle/>
          <a:p>
            <a:r>
              <a:rPr lang="ru-RU" sz="6000" b="1" spc="300" dirty="0">
                <a:solidFill>
                  <a:srgbClr val="4F4C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Герои живут среди нас!</a:t>
            </a:r>
            <a:endParaRPr lang="en-UA" sz="6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498" y="1421065"/>
            <a:ext cx="6035563" cy="45297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06740" y="2846070"/>
            <a:ext cx="3383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Презентация музейного проекта 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(май 2022 г.)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9965" y="5881896"/>
            <a:ext cx="944962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77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390" y="147770"/>
            <a:ext cx="8732520" cy="1166679"/>
          </a:xfrm>
        </p:spPr>
        <p:txBody>
          <a:bodyPr>
            <a:noAutofit/>
          </a:bodyPr>
          <a:lstStyle/>
          <a:p>
            <a:r>
              <a:rPr lang="ru-RU" sz="4800" b="1" spc="300" dirty="0">
                <a:solidFill>
                  <a:srgbClr val="4F4C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Участие в проекте </a:t>
            </a:r>
            <a:br>
              <a:rPr lang="ru-RU" sz="4800" b="1" spc="300" dirty="0">
                <a:solidFill>
                  <a:srgbClr val="4F4C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</a:br>
            <a:r>
              <a:rPr lang="ru-RU" sz="4800" b="1" spc="300" dirty="0">
                <a:solidFill>
                  <a:srgbClr val="4F4C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«Мал музей-да дорогого стоит!»</a:t>
            </a:r>
            <a:endParaRPr lang="en-UA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9486159" y="3424980"/>
            <a:ext cx="2447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г. Екатеринбург, май 2022 г.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995" y="1660971"/>
            <a:ext cx="4340728" cy="43590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895" y="1478075"/>
            <a:ext cx="3353091" cy="47248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4103" y="5906220"/>
            <a:ext cx="944962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84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390" y="147770"/>
            <a:ext cx="8732520" cy="1166679"/>
          </a:xfrm>
        </p:spPr>
        <p:txBody>
          <a:bodyPr>
            <a:noAutofit/>
          </a:bodyPr>
          <a:lstStyle/>
          <a:p>
            <a:r>
              <a:rPr lang="ru-RU" sz="4800" b="1" spc="300" dirty="0">
                <a:solidFill>
                  <a:srgbClr val="4F4C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Участие в проекте </a:t>
            </a:r>
            <a:br>
              <a:rPr lang="ru-RU" sz="4800" b="1" spc="300" dirty="0">
                <a:solidFill>
                  <a:srgbClr val="4F4C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</a:br>
            <a:r>
              <a:rPr lang="ru-RU" sz="4800" b="1" spc="300" dirty="0">
                <a:solidFill>
                  <a:srgbClr val="4F4C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«Мал музей-да дорогого стоит!»</a:t>
            </a:r>
            <a:endParaRPr lang="en-UA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8839525" y="3058592"/>
            <a:ext cx="2648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Музейный форум.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г. Екатеринбург, май 2022 г.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795" y="1463040"/>
            <a:ext cx="7183105" cy="50690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1688" y="5881897"/>
            <a:ext cx="944962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89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b="1" spc="300" dirty="0">
                <a:solidFill>
                  <a:srgbClr val="4F4C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Цель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62595" y="1246909"/>
            <a:ext cx="9524505" cy="339367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dirty="0"/>
              <a:t>	Создание </a:t>
            </a:r>
            <a:r>
              <a:rPr lang="ru-RU" sz="3200" dirty="0" smtClean="0"/>
              <a:t>виртуального </a:t>
            </a:r>
            <a:r>
              <a:rPr lang="ru-RU" sz="3200" dirty="0"/>
              <a:t>музея с привлечением новых технических средств и цифровых технологий для актуализации и популяризации событий новейшей истории России и формирования у музейных посетителей чувства гордости, патриотизма и причастности к истории целой страны.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74" y="4640580"/>
            <a:ext cx="3420152" cy="19813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0304" y="5846727"/>
            <a:ext cx="944962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5706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350" y="147770"/>
            <a:ext cx="10069830" cy="1166679"/>
          </a:xfrm>
        </p:spPr>
        <p:txBody>
          <a:bodyPr>
            <a:noAutofit/>
          </a:bodyPr>
          <a:lstStyle/>
          <a:p>
            <a:r>
              <a:rPr lang="ru-RU" sz="4800" b="1" spc="300" dirty="0">
                <a:solidFill>
                  <a:srgbClr val="4F4C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Карта участников Музейного форума</a:t>
            </a:r>
            <a:endParaRPr lang="en-UA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9433885" y="3058592"/>
            <a:ext cx="2648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Музейный форум.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г. Екатеринбург, май 2022 г.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51" y="1391319"/>
            <a:ext cx="7901404" cy="49751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4796" y="5906222"/>
            <a:ext cx="944962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469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789" y="80010"/>
            <a:ext cx="10619211" cy="1268729"/>
          </a:xfrm>
        </p:spPr>
        <p:txBody>
          <a:bodyPr>
            <a:noAutofit/>
          </a:bodyPr>
          <a:lstStyle/>
          <a:p>
            <a:r>
              <a:rPr lang="ru-RU" b="1" spc="300" dirty="0">
                <a:solidFill>
                  <a:srgbClr val="4F4C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Презентация музейного проекта с участием представителей общественности</a:t>
            </a:r>
            <a:endParaRPr lang="en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3329" y="1403096"/>
            <a:ext cx="3338774" cy="25023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176" y="1403096"/>
            <a:ext cx="3338774" cy="25023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059" y="1403096"/>
            <a:ext cx="3338774" cy="25023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19211" y="1127502"/>
            <a:ext cx="1459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22.08.2022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0D0E6A-5A7D-483C-9D76-1885445A3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059" y="4202863"/>
            <a:ext cx="3338774" cy="250408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3130883-9ADA-48A7-98BC-1C16BED3F6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5176" y="4202862"/>
            <a:ext cx="3338774" cy="250408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081742C-922C-4595-8046-C11B359144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3330" y="4202863"/>
            <a:ext cx="3338774" cy="25164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66CD3F9-464C-48FA-A7F0-C7810361EBCA}"/>
              </a:ext>
            </a:extLst>
          </p:cNvPr>
          <p:cNvSpPr txBox="1"/>
          <p:nvPr/>
        </p:nvSpPr>
        <p:spPr>
          <a:xfrm>
            <a:off x="10632462" y="3905490"/>
            <a:ext cx="1459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24.08.2023</a:t>
            </a:r>
          </a:p>
        </p:txBody>
      </p:sp>
    </p:spTree>
    <p:extLst>
      <p:ext uri="{BB962C8B-B14F-4D97-AF65-F5344CB8AC3E}">
        <p14:creationId xmlns:p14="http://schemas.microsoft.com/office/powerpoint/2010/main" val="634357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b="1" spc="300" dirty="0">
                <a:solidFill>
                  <a:srgbClr val="4F4C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Задачи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2975" y="1117527"/>
            <a:ext cx="10164585" cy="61940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300" dirty="0"/>
              <a:t>   </a:t>
            </a:r>
            <a:r>
              <a:rPr lang="ru-RU" sz="2200" dirty="0"/>
              <a:t>- обобщить уже имеющийся материал по теме в фондах Артемовского музея и музеев иных форм собственности (школьных, корпоративных);</a:t>
            </a:r>
          </a:p>
          <a:p>
            <a:pPr marL="0" indent="0">
              <a:buNone/>
            </a:pPr>
            <a:r>
              <a:rPr lang="ru-RU" sz="2200" dirty="0"/>
              <a:t>   - продолжить уточнять списки участников событий – локальных конфликтов;</a:t>
            </a:r>
          </a:p>
          <a:p>
            <a:pPr marL="0" indent="0">
              <a:buNone/>
            </a:pPr>
            <a:r>
              <a:rPr lang="ru-RU" sz="2200" dirty="0"/>
              <a:t>   - оцифровать (сканировать) новые (неизученные) документы и </a:t>
            </a:r>
            <a:r>
              <a:rPr lang="ru-RU" sz="2200" dirty="0" err="1"/>
              <a:t>фотоисточники</a:t>
            </a:r>
            <a:r>
              <a:rPr lang="ru-RU" sz="2200" dirty="0"/>
              <a:t>;</a:t>
            </a:r>
          </a:p>
          <a:p>
            <a:pPr marL="0" indent="0">
              <a:buNone/>
            </a:pPr>
            <a:r>
              <a:rPr lang="ru-RU" sz="2200" dirty="0"/>
              <a:t>   - проверить биографические данные путем анкетирования;</a:t>
            </a:r>
          </a:p>
          <a:p>
            <a:pPr marL="0" indent="0">
              <a:buNone/>
            </a:pPr>
            <a:r>
              <a:rPr lang="ru-RU" sz="2200" dirty="0"/>
              <a:t>   - провести видеосъемку носителей информации или использовать уже имеющиеся видеоматериалы по теме;</a:t>
            </a:r>
          </a:p>
          <a:p>
            <a:pPr marL="0" indent="0">
              <a:buNone/>
            </a:pPr>
            <a:r>
              <a:rPr lang="ru-RU" sz="2200" dirty="0"/>
              <a:t>   - составить структуру контента и подготовить информацию для его «наполнения»;</a:t>
            </a:r>
          </a:p>
          <a:p>
            <a:pPr marL="0" indent="0">
              <a:buNone/>
            </a:pPr>
            <a:r>
              <a:rPr lang="ru-RU" sz="2200" dirty="0"/>
              <a:t>   - приобрести техническое оборудование;</a:t>
            </a:r>
          </a:p>
          <a:p>
            <a:pPr marL="0" indent="0">
              <a:buNone/>
            </a:pPr>
            <a:r>
              <a:rPr lang="ru-RU" sz="2200" dirty="0"/>
              <a:t>   - издать полиграфическую (рекламную) продукцию;</a:t>
            </a:r>
          </a:p>
          <a:p>
            <a:pPr marL="0" indent="0">
              <a:buNone/>
            </a:pPr>
            <a:r>
              <a:rPr lang="ru-RU" sz="2200" dirty="0"/>
              <a:t>   - организовать презентацию готового проекта для участников, партнеров и широкой публики, познакомив их с перспективами развития проекта.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5134" y="5852589"/>
            <a:ext cx="944962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02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b="1" spc="300" dirty="0">
                <a:solidFill>
                  <a:srgbClr val="4F4C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Актуальность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62595" y="1246909"/>
            <a:ext cx="9524505" cy="42623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/>
              <a:t>	Здание музея по техническим причинам закрыто с июля 2017 года.</a:t>
            </a:r>
          </a:p>
          <a:p>
            <a:pPr marL="0" indent="0">
              <a:buNone/>
            </a:pPr>
            <a:r>
              <a:rPr lang="ru-RU" sz="3600" dirty="0"/>
              <a:t>   	Проект должен вызвать чувство гордости за свою Родину, за соотечественников, сделать достоянием широкой публики новые, ранее неизвестные материалы из фондов Артемовского исторического музея, школьных музеев и частных коллекций.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4619" y="5846531"/>
            <a:ext cx="944962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703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b="1" spc="300" dirty="0">
                <a:solidFill>
                  <a:srgbClr val="4F4C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Инновационность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62595" y="1246909"/>
            <a:ext cx="9524505" cy="4262351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ru-RU" sz="3600" dirty="0"/>
              <a:t>	Виртуальный музей позволяет сделать общедоступным публикации о наших земляках, ветеранах и участниках различных локальных конфликтов, приобщить к героическому прошлому - представителей нового молодого поколения граждан Артемовского городского округа и других территорий России и зарубежья.</a:t>
            </a:r>
          </a:p>
          <a:p>
            <a:pPr marL="0" indent="0">
              <a:buNone/>
            </a:pP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4796" y="5846531"/>
            <a:ext cx="944962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93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b="1" spc="300" dirty="0">
                <a:solidFill>
                  <a:srgbClr val="4F4C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Содержание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62595" y="1282238"/>
            <a:ext cx="9524505" cy="4262351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ru-RU" sz="3000" dirty="0"/>
              <a:t>Музейный виртуальный проект должен показать современному зрителю, что их деды, отцы, братья, да, просто, соседи – Герои современной России.</a:t>
            </a:r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ru-RU" sz="3000" dirty="0"/>
              <a:t>Герои, которые живут рядом с нами, в нашем доме, в нашем городе, селе или поселке.</a:t>
            </a:r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ru-RU" sz="3000" dirty="0"/>
              <a:t>Современные технологии позволят приобщить  музейного посетителя к новейшей истории нашей страны.</a:t>
            </a:r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ru-RU" sz="3000" dirty="0"/>
              <a:t>Данный виртуальный проект смогут посмотреть жители любого региона России и зарубежья.</a:t>
            </a:r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endParaRPr lang="ru-RU" sz="3600" dirty="0"/>
          </a:p>
          <a:p>
            <a:pPr marL="0" indent="0">
              <a:buNone/>
            </a:pP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4619" y="5870173"/>
            <a:ext cx="944962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60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b="1" spc="300" dirty="0">
                <a:solidFill>
                  <a:srgbClr val="4F4C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Основные разделы проекта</a:t>
            </a:r>
            <a:endParaRPr lang="en-UA" sz="6000" dirty="0"/>
          </a:p>
        </p:txBody>
      </p:sp>
      <p:grpSp>
        <p:nvGrpSpPr>
          <p:cNvPr id="4" name="组合 1">
            <a:extLst>
              <a:ext uri="{FF2B5EF4-FFF2-40B4-BE49-F238E27FC236}">
                <a16:creationId xmlns:a16="http://schemas.microsoft.com/office/drawing/2014/main" id="{2CF13DF9-9D71-FE42-AF70-897C1C1DDA1C}"/>
              </a:ext>
            </a:extLst>
          </p:cNvPr>
          <p:cNvGrpSpPr/>
          <p:nvPr/>
        </p:nvGrpSpPr>
        <p:grpSpPr>
          <a:xfrm>
            <a:off x="5186310" y="1734460"/>
            <a:ext cx="1819380" cy="3776112"/>
            <a:chOff x="4923304" y="1684213"/>
            <a:chExt cx="2229277" cy="4626854"/>
          </a:xfrm>
        </p:grpSpPr>
        <p:sp>
          <p:nvSpPr>
            <p:cNvPr id="5" name="Freeform 4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:a16="http://schemas.microsoft.com/office/drawing/2014/main" id="{71CEFFB3-47C7-9F42-940E-4532F34282FE}"/>
                </a:ext>
              </a:extLst>
            </p:cNvPr>
            <p:cNvSpPr/>
            <p:nvPr/>
          </p:nvSpPr>
          <p:spPr>
            <a:xfrm>
              <a:off x="5793154" y="2315778"/>
              <a:ext cx="973591" cy="486745"/>
            </a:xfrm>
            <a:custGeom>
              <a:avLst/>
              <a:gdLst>
                <a:gd name="connsiteX0" fmla="*/ 0 w 973591"/>
                <a:gd name="connsiteY0" fmla="*/ 0 h 486745"/>
                <a:gd name="connsiteX1" fmla="*/ 973591 w 973591"/>
                <a:gd name="connsiteY1" fmla="*/ 0 h 486745"/>
                <a:gd name="connsiteX2" fmla="*/ 973591 w 973591"/>
                <a:gd name="connsiteY2" fmla="*/ 486745 h 486745"/>
                <a:gd name="connsiteX3" fmla="*/ 0 w 973591"/>
                <a:gd name="connsiteY3" fmla="*/ 486745 h 486745"/>
                <a:gd name="connsiteX4" fmla="*/ 0 w 973591"/>
                <a:gd name="connsiteY4" fmla="*/ 0 h 48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591" h="486745">
                  <a:moveTo>
                    <a:pt x="0" y="0"/>
                  </a:moveTo>
                  <a:lnTo>
                    <a:pt x="973591" y="0"/>
                  </a:lnTo>
                  <a:lnTo>
                    <a:pt x="973591" y="486745"/>
                  </a:lnTo>
                  <a:lnTo>
                    <a:pt x="0" y="48674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100" b="1" kern="1200" dirty="0">
                  <a:solidFill>
                    <a:srgbClr val="595959">
                      <a:hueOff val="0"/>
                      <a:satOff val="0"/>
                      <a:lumOff val="0"/>
                      <a:alphaOff val="0"/>
                    </a:srgbClr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 </a:t>
              </a:r>
            </a:p>
          </p:txBody>
        </p:sp>
        <p:sp>
          <p:nvSpPr>
            <p:cNvPr id="6" name="Freeform 5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:a16="http://schemas.microsoft.com/office/drawing/2014/main" id="{4923B1A9-4BDE-6945-AA3B-2466172733B1}"/>
                </a:ext>
              </a:extLst>
            </p:cNvPr>
            <p:cNvSpPr/>
            <p:nvPr/>
          </p:nvSpPr>
          <p:spPr>
            <a:xfrm>
              <a:off x="5306522" y="3320269"/>
              <a:ext cx="973591" cy="486745"/>
            </a:xfrm>
            <a:custGeom>
              <a:avLst/>
              <a:gdLst>
                <a:gd name="connsiteX0" fmla="*/ 0 w 973591"/>
                <a:gd name="connsiteY0" fmla="*/ 0 h 486745"/>
                <a:gd name="connsiteX1" fmla="*/ 973591 w 973591"/>
                <a:gd name="connsiteY1" fmla="*/ 0 h 486745"/>
                <a:gd name="connsiteX2" fmla="*/ 973591 w 973591"/>
                <a:gd name="connsiteY2" fmla="*/ 486745 h 486745"/>
                <a:gd name="connsiteX3" fmla="*/ 0 w 973591"/>
                <a:gd name="connsiteY3" fmla="*/ 486745 h 486745"/>
                <a:gd name="connsiteX4" fmla="*/ 0 w 973591"/>
                <a:gd name="connsiteY4" fmla="*/ 0 h 48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591" h="486745">
                  <a:moveTo>
                    <a:pt x="0" y="0"/>
                  </a:moveTo>
                  <a:lnTo>
                    <a:pt x="973591" y="0"/>
                  </a:lnTo>
                  <a:lnTo>
                    <a:pt x="973591" y="486745"/>
                  </a:lnTo>
                  <a:lnTo>
                    <a:pt x="0" y="48674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100" b="1" kern="1200" dirty="0">
                  <a:solidFill>
                    <a:srgbClr val="595959">
                      <a:hueOff val="0"/>
                      <a:satOff val="0"/>
                      <a:lumOff val="0"/>
                      <a:alphaOff val="0"/>
                    </a:srgbClr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 </a:t>
              </a:r>
            </a:p>
          </p:txBody>
        </p:sp>
        <p:sp>
          <p:nvSpPr>
            <p:cNvPr id="7" name="Freeform 6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:a16="http://schemas.microsoft.com/office/drawing/2014/main" id="{EC874660-1513-6B4C-A80F-AD05AC09EF91}"/>
                </a:ext>
              </a:extLst>
            </p:cNvPr>
            <p:cNvSpPr/>
            <p:nvPr/>
          </p:nvSpPr>
          <p:spPr>
            <a:xfrm>
              <a:off x="5793154" y="4299283"/>
              <a:ext cx="973591" cy="486745"/>
            </a:xfrm>
            <a:custGeom>
              <a:avLst/>
              <a:gdLst>
                <a:gd name="connsiteX0" fmla="*/ 0 w 973591"/>
                <a:gd name="connsiteY0" fmla="*/ 0 h 486745"/>
                <a:gd name="connsiteX1" fmla="*/ 973591 w 973591"/>
                <a:gd name="connsiteY1" fmla="*/ 0 h 486745"/>
                <a:gd name="connsiteX2" fmla="*/ 973591 w 973591"/>
                <a:gd name="connsiteY2" fmla="*/ 486745 h 486745"/>
                <a:gd name="connsiteX3" fmla="*/ 0 w 973591"/>
                <a:gd name="connsiteY3" fmla="*/ 486745 h 486745"/>
                <a:gd name="connsiteX4" fmla="*/ 0 w 973591"/>
                <a:gd name="connsiteY4" fmla="*/ 0 h 48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591" h="486745">
                  <a:moveTo>
                    <a:pt x="0" y="0"/>
                  </a:moveTo>
                  <a:lnTo>
                    <a:pt x="973591" y="0"/>
                  </a:lnTo>
                  <a:lnTo>
                    <a:pt x="973591" y="486745"/>
                  </a:lnTo>
                  <a:lnTo>
                    <a:pt x="0" y="48674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100" b="1" kern="1200">
                <a:solidFill>
                  <a:srgbClr val="595959">
                    <a:hueOff val="0"/>
                    <a:satOff val="0"/>
                    <a:lumOff val="0"/>
                    <a:alphaOff val="0"/>
                  </a:srgbClr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Freeform 7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:a16="http://schemas.microsoft.com/office/drawing/2014/main" id="{3508B5E7-F1C4-5840-B4ED-8A32086E06B6}"/>
                </a:ext>
              </a:extLst>
            </p:cNvPr>
            <p:cNvSpPr/>
            <p:nvPr/>
          </p:nvSpPr>
          <p:spPr>
            <a:xfrm>
              <a:off x="5306522" y="5329250"/>
              <a:ext cx="973591" cy="486745"/>
            </a:xfrm>
            <a:custGeom>
              <a:avLst/>
              <a:gdLst>
                <a:gd name="connsiteX0" fmla="*/ 0 w 973591"/>
                <a:gd name="connsiteY0" fmla="*/ 0 h 486745"/>
                <a:gd name="connsiteX1" fmla="*/ 973591 w 973591"/>
                <a:gd name="connsiteY1" fmla="*/ 0 h 486745"/>
                <a:gd name="connsiteX2" fmla="*/ 973591 w 973591"/>
                <a:gd name="connsiteY2" fmla="*/ 486745 h 486745"/>
                <a:gd name="connsiteX3" fmla="*/ 0 w 973591"/>
                <a:gd name="connsiteY3" fmla="*/ 486745 h 486745"/>
                <a:gd name="connsiteX4" fmla="*/ 0 w 973591"/>
                <a:gd name="connsiteY4" fmla="*/ 0 h 48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591" h="486745">
                  <a:moveTo>
                    <a:pt x="0" y="0"/>
                  </a:moveTo>
                  <a:lnTo>
                    <a:pt x="973591" y="0"/>
                  </a:lnTo>
                  <a:lnTo>
                    <a:pt x="973591" y="486745"/>
                  </a:lnTo>
                  <a:lnTo>
                    <a:pt x="0" y="48674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100" b="1" kern="1200" dirty="0">
                  <a:solidFill>
                    <a:srgbClr val="595959">
                      <a:hueOff val="0"/>
                      <a:satOff val="0"/>
                      <a:lumOff val="0"/>
                      <a:alphaOff val="0"/>
                    </a:srgbClr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 </a:t>
              </a:r>
            </a:p>
          </p:txBody>
        </p:sp>
        <p:grpSp>
          <p:nvGrpSpPr>
            <p:cNvPr id="9" name="Group 8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:a16="http://schemas.microsoft.com/office/drawing/2014/main" id="{6078E9E7-6F42-AA41-B27E-49151C597E61}"/>
                </a:ext>
              </a:extLst>
            </p:cNvPr>
            <p:cNvGrpSpPr/>
            <p:nvPr/>
          </p:nvGrpSpPr>
          <p:grpSpPr>
            <a:xfrm>
              <a:off x="5407972" y="3693193"/>
              <a:ext cx="1744609" cy="1744787"/>
              <a:chOff x="5466028" y="3573608"/>
              <a:chExt cx="1744609" cy="1744787"/>
            </a:xfrm>
          </p:grpSpPr>
          <p:sp>
            <p:nvSpPr>
              <p:cNvPr id="19" name="Circular Arrow 18">
                <a:extLst>
                  <a:ext uri="{FF2B5EF4-FFF2-40B4-BE49-F238E27FC236}">
                    <a16:creationId xmlns:a16="http://schemas.microsoft.com/office/drawing/2014/main" id="{5902EFAC-1100-0B4D-B407-081ABAE3A1BA}"/>
                  </a:ext>
                </a:extLst>
              </p:cNvPr>
              <p:cNvSpPr/>
              <p:nvPr/>
            </p:nvSpPr>
            <p:spPr>
              <a:xfrm>
                <a:off x="5466028" y="3573608"/>
                <a:ext cx="1744609" cy="1744787"/>
              </a:xfrm>
              <a:prstGeom prst="circularArrow">
                <a:avLst>
                  <a:gd name="adj1" fmla="val 10980"/>
                  <a:gd name="adj2" fmla="val 1142322"/>
                  <a:gd name="adj3" fmla="val 4500000"/>
                  <a:gd name="adj4" fmla="val 13500000"/>
                  <a:gd name="adj5" fmla="val 12500"/>
                </a:avLst>
              </a:prstGeom>
              <a:solidFill>
                <a:schemeClr val="accent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071EED87-77EF-6F44-B9CE-7EA034B2AE80}"/>
                  </a:ext>
                </a:extLst>
              </p:cNvPr>
              <p:cNvSpPr/>
              <p:nvPr/>
            </p:nvSpPr>
            <p:spPr>
              <a:xfrm>
                <a:off x="6018081" y="4121528"/>
                <a:ext cx="584388" cy="584388"/>
              </a:xfrm>
              <a:prstGeom prst="ellipse">
                <a:avLst/>
              </a:prstGeom>
              <a:solidFill>
                <a:schemeClr val="accent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371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10" name="Group 9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:a16="http://schemas.microsoft.com/office/drawing/2014/main" id="{EC07C967-B5E6-C74E-AD2A-BD40C8779A11}"/>
                </a:ext>
              </a:extLst>
            </p:cNvPr>
            <p:cNvGrpSpPr/>
            <p:nvPr/>
          </p:nvGrpSpPr>
          <p:grpSpPr>
            <a:xfrm>
              <a:off x="5047662" y="4811504"/>
              <a:ext cx="1498839" cy="1499563"/>
              <a:chOff x="5105718" y="4691919"/>
              <a:chExt cx="1498839" cy="1499563"/>
            </a:xfrm>
          </p:grpSpPr>
          <p:sp>
            <p:nvSpPr>
              <p:cNvPr id="17" name="Block Arc 16">
                <a:extLst>
                  <a:ext uri="{FF2B5EF4-FFF2-40B4-BE49-F238E27FC236}">
                    <a16:creationId xmlns:a16="http://schemas.microsoft.com/office/drawing/2014/main" id="{08140BC7-A757-D249-BBA3-C76DDE88ECC3}"/>
                  </a:ext>
                </a:extLst>
              </p:cNvPr>
              <p:cNvSpPr/>
              <p:nvPr/>
            </p:nvSpPr>
            <p:spPr>
              <a:xfrm>
                <a:off x="5105718" y="4691919"/>
                <a:ext cx="1498839" cy="1499563"/>
              </a:xfrm>
              <a:prstGeom prst="blockArc">
                <a:avLst>
                  <a:gd name="adj1" fmla="val 0"/>
                  <a:gd name="adj2" fmla="val 18900000"/>
                  <a:gd name="adj3" fmla="val 12740"/>
                </a:avLst>
              </a:prstGeom>
              <a:solidFill>
                <a:schemeClr val="accent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86143A44-E28B-A447-93A8-496C9D0434CE}"/>
                  </a:ext>
                </a:extLst>
              </p:cNvPr>
              <p:cNvSpPr/>
              <p:nvPr/>
            </p:nvSpPr>
            <p:spPr>
              <a:xfrm>
                <a:off x="5576543" y="5163711"/>
                <a:ext cx="584388" cy="584388"/>
              </a:xfrm>
              <a:prstGeom prst="ellipse">
                <a:avLst/>
              </a:prstGeom>
              <a:solidFill>
                <a:schemeClr val="accent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371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11" name="Group 10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:a16="http://schemas.microsoft.com/office/drawing/2014/main" id="{BF41C622-7D5B-1F47-A66C-11A27984D68B}"/>
                </a:ext>
              </a:extLst>
            </p:cNvPr>
            <p:cNvGrpSpPr/>
            <p:nvPr/>
          </p:nvGrpSpPr>
          <p:grpSpPr>
            <a:xfrm>
              <a:off x="4923304" y="2686852"/>
              <a:ext cx="1744609" cy="1744787"/>
              <a:chOff x="4981360" y="2567267"/>
              <a:chExt cx="1744609" cy="1744787"/>
            </a:xfrm>
          </p:grpSpPr>
          <p:sp>
            <p:nvSpPr>
              <p:cNvPr id="15" name="Shape 14">
                <a:extLst>
                  <a:ext uri="{FF2B5EF4-FFF2-40B4-BE49-F238E27FC236}">
                    <a16:creationId xmlns:a16="http://schemas.microsoft.com/office/drawing/2014/main" id="{E6D6344C-31DC-3946-8046-46F889444BA7}"/>
                  </a:ext>
                </a:extLst>
              </p:cNvPr>
              <p:cNvSpPr/>
              <p:nvPr/>
            </p:nvSpPr>
            <p:spPr>
              <a:xfrm>
                <a:off x="4981360" y="2567267"/>
                <a:ext cx="1744609" cy="1744787"/>
              </a:xfrm>
              <a:prstGeom prst="leftCircularArrow">
                <a:avLst>
                  <a:gd name="adj1" fmla="val 10980"/>
                  <a:gd name="adj2" fmla="val 1142322"/>
                  <a:gd name="adj3" fmla="val 6300000"/>
                  <a:gd name="adj4" fmla="val 18900000"/>
                  <a:gd name="adj5" fmla="val 12500"/>
                </a:avLst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2BAE6471-CFF3-B945-8CF5-5C02EB1795E7}"/>
                  </a:ext>
                </a:extLst>
              </p:cNvPr>
              <p:cNvSpPr/>
              <p:nvPr/>
            </p:nvSpPr>
            <p:spPr>
              <a:xfrm>
                <a:off x="5576543" y="3163803"/>
                <a:ext cx="584388" cy="584388"/>
              </a:xfrm>
              <a:prstGeom prst="ellipse">
                <a:avLst/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371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12" name="Group 11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:a16="http://schemas.microsoft.com/office/drawing/2014/main" id="{163EDCB4-DCC1-3045-92AB-BF51E47552F4}"/>
                </a:ext>
              </a:extLst>
            </p:cNvPr>
            <p:cNvGrpSpPr/>
            <p:nvPr/>
          </p:nvGrpSpPr>
          <p:grpSpPr>
            <a:xfrm>
              <a:off x="5407972" y="1684213"/>
              <a:ext cx="1744609" cy="1744787"/>
              <a:chOff x="5466028" y="1564628"/>
              <a:chExt cx="1744609" cy="1744787"/>
            </a:xfrm>
          </p:grpSpPr>
          <p:sp>
            <p:nvSpPr>
              <p:cNvPr id="13" name="Circular Arrow 12">
                <a:extLst>
                  <a:ext uri="{FF2B5EF4-FFF2-40B4-BE49-F238E27FC236}">
                    <a16:creationId xmlns:a16="http://schemas.microsoft.com/office/drawing/2014/main" id="{83C2A2E4-05E2-EB4D-8DD5-4DC8E18C862B}"/>
                  </a:ext>
                </a:extLst>
              </p:cNvPr>
              <p:cNvSpPr/>
              <p:nvPr/>
            </p:nvSpPr>
            <p:spPr>
              <a:xfrm>
                <a:off x="5466028" y="1564628"/>
                <a:ext cx="1744609" cy="1744787"/>
              </a:xfrm>
              <a:prstGeom prst="circularArrow">
                <a:avLst>
                  <a:gd name="adj1" fmla="val 10980"/>
                  <a:gd name="adj2" fmla="val 1142322"/>
                  <a:gd name="adj3" fmla="val 4500000"/>
                  <a:gd name="adj4" fmla="val 10800000"/>
                  <a:gd name="adj5" fmla="val 125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595AE00-7FD9-3E42-893F-83785B60F62B}"/>
                  </a:ext>
                </a:extLst>
              </p:cNvPr>
              <p:cNvSpPr/>
              <p:nvPr/>
            </p:nvSpPr>
            <p:spPr>
              <a:xfrm>
                <a:off x="6050547" y="2147096"/>
                <a:ext cx="584388" cy="584388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371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21" name="组合 33">
            <a:extLst>
              <a:ext uri="{FF2B5EF4-FFF2-40B4-BE49-F238E27FC236}">
                <a16:creationId xmlns:a16="http://schemas.microsoft.com/office/drawing/2014/main" id="{AB3F148F-6E87-5B42-BA04-3BC69914313D}"/>
              </a:ext>
            </a:extLst>
          </p:cNvPr>
          <p:cNvGrpSpPr/>
          <p:nvPr/>
        </p:nvGrpSpPr>
        <p:grpSpPr>
          <a:xfrm>
            <a:off x="7150967" y="1382749"/>
            <a:ext cx="4707381" cy="1886045"/>
            <a:chOff x="874711" y="3311279"/>
            <a:chExt cx="3167111" cy="1362160"/>
          </a:xfrm>
        </p:grpSpPr>
        <p:sp>
          <p:nvSpPr>
            <p:cNvPr id="22" name="矩形 34">
              <a:extLst>
                <a:ext uri="{FF2B5EF4-FFF2-40B4-BE49-F238E27FC236}">
                  <a16:creationId xmlns:a16="http://schemas.microsoft.com/office/drawing/2014/main" id="{E89AE25D-A166-8C47-9C23-5F94FB141FA3}"/>
                </a:ext>
              </a:extLst>
            </p:cNvPr>
            <p:cNvSpPr/>
            <p:nvPr/>
          </p:nvSpPr>
          <p:spPr>
            <a:xfrm>
              <a:off x="886064" y="3593130"/>
              <a:ext cx="3155758" cy="108030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ru-RU" altLang="zh-CN" sz="1600" b="1" dirty="0">
                  <a:latin typeface="Bahnschrift SemiBold" panose="020B0502040204020203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Раздел посвящен артемовцам, выполнявшим свой интернациональный долг в Демократической республике Афганистан в 1979-1989 </a:t>
              </a:r>
              <a:r>
                <a:rPr lang="ru-RU" altLang="zh-CN" sz="1600" dirty="0">
                  <a:latin typeface="Bahnschrift SemiBold" panose="020B0502040204020203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годах</a:t>
              </a:r>
              <a:r>
                <a:rPr lang="ru-RU" altLang="zh-CN" sz="1200" dirty="0">
                  <a:latin typeface="Bahnschrift SemiBold" panose="020B0502040204020203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/>
              </a:r>
              <a:br>
                <a:rPr lang="ru-RU" altLang="zh-CN" sz="1200" dirty="0">
                  <a:latin typeface="Bahnschrift SemiBold" panose="020B0502040204020203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</a:br>
              <a:endParaRPr lang="zh-CN" altLang="en-US" sz="1200" dirty="0">
                <a:latin typeface="Bahnschrift SemiBold" panose="020B0502040204020203" pitchFamily="34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3" name="矩形 35">
              <a:extLst>
                <a:ext uri="{FF2B5EF4-FFF2-40B4-BE49-F238E27FC236}">
                  <a16:creationId xmlns:a16="http://schemas.microsoft.com/office/drawing/2014/main" id="{39A755D7-D049-4F44-8DD1-7C70AB604316}"/>
                </a:ext>
              </a:extLst>
            </p:cNvPr>
            <p:cNvSpPr/>
            <p:nvPr/>
          </p:nvSpPr>
          <p:spPr>
            <a:xfrm>
              <a:off x="874711" y="3311279"/>
              <a:ext cx="3155761" cy="33342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ru-RU" altLang="zh-CN" sz="2400" b="1" dirty="0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«Боль моя – Афганистан…»</a:t>
              </a:r>
              <a:endParaRPr lang="zh-CN" altLang="en-US" sz="2400" b="1" dirty="0">
                <a:solidFill>
                  <a:srgbClr val="00206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3" name="组合 33">
            <a:extLst>
              <a:ext uri="{FF2B5EF4-FFF2-40B4-BE49-F238E27FC236}">
                <a16:creationId xmlns:a16="http://schemas.microsoft.com/office/drawing/2014/main" id="{AB3F148F-6E87-5B42-BA04-3BC69914313D}"/>
              </a:ext>
            </a:extLst>
          </p:cNvPr>
          <p:cNvGrpSpPr/>
          <p:nvPr/>
        </p:nvGrpSpPr>
        <p:grpSpPr>
          <a:xfrm>
            <a:off x="1003598" y="2048422"/>
            <a:ext cx="4745593" cy="1982344"/>
            <a:chOff x="874711" y="3311279"/>
            <a:chExt cx="3192820" cy="1431710"/>
          </a:xfrm>
        </p:grpSpPr>
        <p:sp>
          <p:nvSpPr>
            <p:cNvPr id="34" name="矩形 34">
              <a:extLst>
                <a:ext uri="{FF2B5EF4-FFF2-40B4-BE49-F238E27FC236}">
                  <a16:creationId xmlns:a16="http://schemas.microsoft.com/office/drawing/2014/main" id="{E89AE25D-A166-8C47-9C23-5F94FB141FA3}"/>
                </a:ext>
              </a:extLst>
            </p:cNvPr>
            <p:cNvSpPr/>
            <p:nvPr/>
          </p:nvSpPr>
          <p:spPr>
            <a:xfrm>
              <a:off x="895442" y="3876074"/>
              <a:ext cx="3172089" cy="86691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ru-RU" altLang="zh-CN" sz="1600" b="1" dirty="0">
                  <a:latin typeface="Bahnschrift SemiBold" panose="020B0502040204020203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Раздел посвящен воинам, </a:t>
              </a:r>
              <a:br>
                <a:rPr lang="ru-RU" altLang="zh-CN" sz="1600" b="1" dirty="0">
                  <a:latin typeface="Bahnschrift SemiBold" panose="020B0502040204020203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</a:br>
              <a:r>
                <a:rPr lang="ru-RU" altLang="zh-CN" sz="1600" b="1" dirty="0">
                  <a:latin typeface="Bahnschrift SemiBold" panose="020B0502040204020203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выполнявшим служебный и воинский долг </a:t>
              </a:r>
              <a:br>
                <a:rPr lang="ru-RU" altLang="zh-CN" sz="1600" b="1" dirty="0">
                  <a:latin typeface="Bahnschrift SemiBold" panose="020B0502040204020203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</a:br>
              <a:r>
                <a:rPr lang="ru-RU" altLang="zh-CN" sz="1600" b="1" dirty="0">
                  <a:latin typeface="Bahnschrift SemiBold" panose="020B0502040204020203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в «горячих точках» на Северном Кавказе</a:t>
              </a:r>
              <a:r>
                <a:rPr lang="ru-RU" altLang="zh-CN" sz="1200" dirty="0">
                  <a:latin typeface="Bahnschrift SemiBold" panose="020B0502040204020203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/>
              </a:r>
              <a:br>
                <a:rPr lang="ru-RU" altLang="zh-CN" sz="1200" dirty="0">
                  <a:latin typeface="Bahnschrift SemiBold" panose="020B0502040204020203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</a:br>
              <a:endParaRPr lang="zh-CN" altLang="en-US" sz="1200" dirty="0">
                <a:latin typeface="Bahnschrift SemiBold" panose="020B0502040204020203" pitchFamily="34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5" name="矩形 35">
              <a:extLst>
                <a:ext uri="{FF2B5EF4-FFF2-40B4-BE49-F238E27FC236}">
                  <a16:creationId xmlns:a16="http://schemas.microsoft.com/office/drawing/2014/main" id="{39A755D7-D049-4F44-8DD1-7C70AB604316}"/>
                </a:ext>
              </a:extLst>
            </p:cNvPr>
            <p:cNvSpPr/>
            <p:nvPr/>
          </p:nvSpPr>
          <p:spPr>
            <a:xfrm>
              <a:off x="874711" y="3311279"/>
              <a:ext cx="3155761" cy="60017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ru-RU" altLang="zh-CN" sz="2400" b="1" dirty="0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«С орденом мужества на груди»</a:t>
              </a:r>
              <a:endParaRPr lang="zh-CN" altLang="en-US" sz="2400" b="1" dirty="0">
                <a:solidFill>
                  <a:srgbClr val="00206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6" name="组合 33">
            <a:extLst>
              <a:ext uri="{FF2B5EF4-FFF2-40B4-BE49-F238E27FC236}">
                <a16:creationId xmlns:a16="http://schemas.microsoft.com/office/drawing/2014/main" id="{AB3F148F-6E87-5B42-BA04-3BC69914313D}"/>
              </a:ext>
            </a:extLst>
          </p:cNvPr>
          <p:cNvGrpSpPr/>
          <p:nvPr/>
        </p:nvGrpSpPr>
        <p:grpSpPr>
          <a:xfrm>
            <a:off x="6722314" y="4873508"/>
            <a:ext cx="4765404" cy="995530"/>
            <a:chOff x="874711" y="3311279"/>
            <a:chExt cx="3206149" cy="719003"/>
          </a:xfrm>
        </p:grpSpPr>
        <p:sp>
          <p:nvSpPr>
            <p:cNvPr id="37" name="矩形 34">
              <a:extLst>
                <a:ext uri="{FF2B5EF4-FFF2-40B4-BE49-F238E27FC236}">
                  <a16:creationId xmlns:a16="http://schemas.microsoft.com/office/drawing/2014/main" id="{E89AE25D-A166-8C47-9C23-5F94FB141FA3}"/>
                </a:ext>
              </a:extLst>
            </p:cNvPr>
            <p:cNvSpPr/>
            <p:nvPr/>
          </p:nvSpPr>
          <p:spPr>
            <a:xfrm>
              <a:off x="908771" y="3590156"/>
              <a:ext cx="3172089" cy="44012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ru-RU" altLang="zh-CN" sz="1600" b="1" dirty="0">
                  <a:latin typeface="Bahnschrift SemiBold" panose="020B0502040204020203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Раздел посвящен артемовцам, участникам СВО </a:t>
              </a:r>
              <a:r>
                <a:rPr lang="ru-RU" altLang="zh-CN" sz="1200" dirty="0">
                  <a:latin typeface="Bahnschrift SemiBold" panose="020B0502040204020203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/>
              </a:r>
              <a:br>
                <a:rPr lang="ru-RU" altLang="zh-CN" sz="1200" dirty="0">
                  <a:latin typeface="Bahnschrift SemiBold" panose="020B0502040204020203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</a:br>
              <a:endParaRPr lang="zh-CN" altLang="en-US" sz="1200" dirty="0">
                <a:latin typeface="Bahnschrift SemiBold" panose="020B0502040204020203" pitchFamily="34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8" name="矩形 35">
              <a:extLst>
                <a:ext uri="{FF2B5EF4-FFF2-40B4-BE49-F238E27FC236}">
                  <a16:creationId xmlns:a16="http://schemas.microsoft.com/office/drawing/2014/main" id="{39A755D7-D049-4F44-8DD1-7C70AB604316}"/>
                </a:ext>
              </a:extLst>
            </p:cNvPr>
            <p:cNvSpPr/>
            <p:nvPr/>
          </p:nvSpPr>
          <p:spPr>
            <a:xfrm>
              <a:off x="874711" y="3311279"/>
              <a:ext cx="3155761" cy="33342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ru-RU" altLang="zh-CN" sz="2400" b="1" dirty="0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«Дорогами прадедов»</a:t>
              </a:r>
              <a:endParaRPr lang="zh-CN" altLang="en-US" sz="2400" b="1" dirty="0">
                <a:solidFill>
                  <a:srgbClr val="00206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9" name="组合 33">
            <a:extLst>
              <a:ext uri="{FF2B5EF4-FFF2-40B4-BE49-F238E27FC236}">
                <a16:creationId xmlns:a16="http://schemas.microsoft.com/office/drawing/2014/main" id="{AB3F148F-6E87-5B42-BA04-3BC69914313D}"/>
              </a:ext>
            </a:extLst>
          </p:cNvPr>
          <p:cNvGrpSpPr/>
          <p:nvPr/>
        </p:nvGrpSpPr>
        <p:grpSpPr>
          <a:xfrm>
            <a:off x="1077113" y="4042510"/>
            <a:ext cx="4745593" cy="2024599"/>
            <a:chOff x="874711" y="3311279"/>
            <a:chExt cx="3192820" cy="1462228"/>
          </a:xfrm>
        </p:grpSpPr>
        <p:sp>
          <p:nvSpPr>
            <p:cNvPr id="40" name="矩形 34">
              <a:extLst>
                <a:ext uri="{FF2B5EF4-FFF2-40B4-BE49-F238E27FC236}">
                  <a16:creationId xmlns:a16="http://schemas.microsoft.com/office/drawing/2014/main" id="{E89AE25D-A166-8C47-9C23-5F94FB141FA3}"/>
                </a:ext>
              </a:extLst>
            </p:cNvPr>
            <p:cNvSpPr/>
            <p:nvPr/>
          </p:nvSpPr>
          <p:spPr>
            <a:xfrm>
              <a:off x="895442" y="3876074"/>
              <a:ext cx="3172089" cy="89743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ru-RU" altLang="zh-CN" sz="1600" b="1" dirty="0">
                  <a:latin typeface="Bahnschrift SemiBold" panose="020B0502040204020203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Раздел о сотрудниках ОМВД России по Артемовскому району, исполнявших служебный долг на территории</a:t>
              </a:r>
              <a:br>
                <a:rPr lang="ru-RU" altLang="zh-CN" sz="1600" b="1" dirty="0">
                  <a:latin typeface="Bahnschrift SemiBold" panose="020B0502040204020203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</a:br>
              <a:r>
                <a:rPr lang="ru-RU" altLang="zh-CN" sz="1600" b="1" dirty="0">
                  <a:latin typeface="Bahnschrift SemiBold" panose="020B0502040204020203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 Северо-Кавказского региона</a:t>
              </a:r>
              <a:endParaRPr lang="zh-CN" altLang="en-US" sz="1200" dirty="0">
                <a:latin typeface="Bahnschrift SemiBold" panose="020B0502040204020203" pitchFamily="34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1" name="矩形 35">
              <a:extLst>
                <a:ext uri="{FF2B5EF4-FFF2-40B4-BE49-F238E27FC236}">
                  <a16:creationId xmlns:a16="http://schemas.microsoft.com/office/drawing/2014/main" id="{39A755D7-D049-4F44-8DD1-7C70AB604316}"/>
                </a:ext>
              </a:extLst>
            </p:cNvPr>
            <p:cNvSpPr/>
            <p:nvPr/>
          </p:nvSpPr>
          <p:spPr>
            <a:xfrm>
              <a:off x="874711" y="3311279"/>
              <a:ext cx="3155761" cy="60017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ru-RU" altLang="zh-CN" sz="2400" b="1" dirty="0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«На страже общественного порядка»</a:t>
              </a:r>
              <a:endParaRPr lang="zh-CN" altLang="en-US" sz="2400" b="1" dirty="0">
                <a:solidFill>
                  <a:srgbClr val="00206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6519" y="5870174"/>
            <a:ext cx="944962" cy="920576"/>
          </a:xfrm>
          <a:prstGeom prst="rect">
            <a:avLst/>
          </a:prstGeom>
        </p:spPr>
      </p:pic>
      <p:grpSp>
        <p:nvGrpSpPr>
          <p:cNvPr id="42" name="组合 33">
            <a:extLst>
              <a:ext uri="{FF2B5EF4-FFF2-40B4-BE49-F238E27FC236}">
                <a16:creationId xmlns:a16="http://schemas.microsoft.com/office/drawing/2014/main" id="{AB3F148F-6E87-5B42-BA04-3BC69914313D}"/>
              </a:ext>
            </a:extLst>
          </p:cNvPr>
          <p:cNvGrpSpPr/>
          <p:nvPr/>
        </p:nvGrpSpPr>
        <p:grpSpPr>
          <a:xfrm>
            <a:off x="7162461" y="3510432"/>
            <a:ext cx="4765404" cy="1290996"/>
            <a:chOff x="874711" y="3311279"/>
            <a:chExt cx="3206149" cy="932398"/>
          </a:xfrm>
        </p:grpSpPr>
        <p:sp>
          <p:nvSpPr>
            <p:cNvPr id="43" name="矩形 34">
              <a:extLst>
                <a:ext uri="{FF2B5EF4-FFF2-40B4-BE49-F238E27FC236}">
                  <a16:creationId xmlns:a16="http://schemas.microsoft.com/office/drawing/2014/main" id="{E89AE25D-A166-8C47-9C23-5F94FB141FA3}"/>
                </a:ext>
              </a:extLst>
            </p:cNvPr>
            <p:cNvSpPr/>
            <p:nvPr/>
          </p:nvSpPr>
          <p:spPr>
            <a:xfrm>
              <a:off x="908771" y="3590156"/>
              <a:ext cx="3172089" cy="65352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ru-RU" altLang="zh-CN" sz="1600" b="1" dirty="0">
                  <a:latin typeface="Bahnschrift SemiBold" panose="020B0502040204020203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Раздел об артемовцах, получивших высокое звание «Герой Российской Федерации»</a:t>
              </a:r>
              <a:r>
                <a:rPr lang="ru-RU" altLang="zh-CN" sz="1200" dirty="0">
                  <a:latin typeface="Bahnschrift SemiBold" panose="020B0502040204020203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/>
              </a:r>
              <a:br>
                <a:rPr lang="ru-RU" altLang="zh-CN" sz="1200" dirty="0">
                  <a:latin typeface="Bahnschrift SemiBold" panose="020B0502040204020203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</a:br>
              <a:endParaRPr lang="zh-CN" altLang="en-US" sz="1200" dirty="0">
                <a:latin typeface="Bahnschrift SemiBold" panose="020B0502040204020203" pitchFamily="34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4" name="矩形 35">
              <a:extLst>
                <a:ext uri="{FF2B5EF4-FFF2-40B4-BE49-F238E27FC236}">
                  <a16:creationId xmlns:a16="http://schemas.microsoft.com/office/drawing/2014/main" id="{39A755D7-D049-4F44-8DD1-7C70AB604316}"/>
                </a:ext>
              </a:extLst>
            </p:cNvPr>
            <p:cNvSpPr/>
            <p:nvPr/>
          </p:nvSpPr>
          <p:spPr>
            <a:xfrm>
              <a:off x="874711" y="3311279"/>
              <a:ext cx="3155761" cy="33342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ru-RU" altLang="zh-CN" sz="2400" b="1" dirty="0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«Герои России моей»</a:t>
              </a:r>
              <a:endParaRPr lang="zh-CN" altLang="en-US" sz="2400" b="1" dirty="0">
                <a:solidFill>
                  <a:srgbClr val="00206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160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b="1" spc="300" dirty="0">
                <a:solidFill>
                  <a:srgbClr val="4F4C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Целевая аудитория</a:t>
            </a:r>
            <a:endParaRPr lang="en-UA" sz="6000" dirty="0"/>
          </a:p>
        </p:txBody>
      </p:sp>
      <p:graphicFrame>
        <p:nvGraphicFramePr>
          <p:cNvPr id="24" name="Схема 23"/>
          <p:cNvGraphicFramePr/>
          <p:nvPr>
            <p:extLst>
              <p:ext uri="{D42A27DB-BD31-4B8C-83A1-F6EECF244321}">
                <p14:modId xmlns:p14="http://schemas.microsoft.com/office/powerpoint/2010/main" val="3639142032"/>
              </p:ext>
            </p:extLst>
          </p:nvPr>
        </p:nvGraphicFramePr>
        <p:xfrm>
          <a:off x="2032000" y="1169613"/>
          <a:ext cx="8808278" cy="452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5" name="Рисунок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29405" y="5870173"/>
            <a:ext cx="944962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67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02051"/>
            <a:ext cx="10515600" cy="773112"/>
          </a:xfrm>
        </p:spPr>
        <p:txBody>
          <a:bodyPr>
            <a:noAutofit/>
          </a:bodyPr>
          <a:lstStyle/>
          <a:p>
            <a:r>
              <a:rPr lang="ru-RU" sz="6000" b="1" spc="300" dirty="0">
                <a:solidFill>
                  <a:srgbClr val="4F4C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Благополучатели проекта</a:t>
            </a:r>
            <a:endParaRPr lang="en-UA" sz="6000" dirty="0"/>
          </a:p>
        </p:txBody>
      </p:sp>
      <p:graphicFrame>
        <p:nvGraphicFramePr>
          <p:cNvPr id="49" name="Схема 48"/>
          <p:cNvGraphicFramePr/>
          <p:nvPr>
            <p:extLst>
              <p:ext uri="{D42A27DB-BD31-4B8C-83A1-F6EECF244321}">
                <p14:modId xmlns:p14="http://schemas.microsoft.com/office/powerpoint/2010/main" val="2194666367"/>
              </p:ext>
            </p:extLst>
          </p:nvPr>
        </p:nvGraphicFramePr>
        <p:xfrm>
          <a:off x="1676400" y="86330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0" name="Рисунок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2381" y="5821688"/>
            <a:ext cx="944962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11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7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14DDF"/>
      </a:accent1>
      <a:accent2>
        <a:srgbClr val="02BAE2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928</Words>
  <Application>Microsoft Office PowerPoint</Application>
  <PresentationFormat>Широкоэкранный</PresentationFormat>
  <Paragraphs>144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Arial</vt:lpstr>
      <vt:lpstr>Bahnschrift SemiBold</vt:lpstr>
      <vt:lpstr>Bahnschrift SemiBold Condensed</vt:lpstr>
      <vt:lpstr>Calibri</vt:lpstr>
      <vt:lpstr>Calibri Light</vt:lpstr>
      <vt:lpstr>等线</vt:lpstr>
      <vt:lpstr>inpin heiti</vt:lpstr>
      <vt:lpstr>Wingdings</vt:lpstr>
      <vt:lpstr>Office Theme</vt:lpstr>
      <vt:lpstr>Герои живут среди нас!</vt:lpstr>
      <vt:lpstr>Цель проекта</vt:lpstr>
      <vt:lpstr>Задачи проекта</vt:lpstr>
      <vt:lpstr>Актуальность проекта</vt:lpstr>
      <vt:lpstr>Инновационность проекта</vt:lpstr>
      <vt:lpstr>Содержание проекта</vt:lpstr>
      <vt:lpstr>Основные разделы проекта</vt:lpstr>
      <vt:lpstr>Целевая аудитория</vt:lpstr>
      <vt:lpstr>Благополучатели проекта</vt:lpstr>
      <vt:lpstr>Основные этапы проекта</vt:lpstr>
      <vt:lpstr>Внешние партнеры проекта</vt:lpstr>
      <vt:lpstr>Привлеченные финансовые средства и иные материальные и нематериальные ресурсы</vt:lpstr>
      <vt:lpstr>Ожидаемые результаты проекта</vt:lpstr>
      <vt:lpstr>Основные трудности при реализации проекта</vt:lpstr>
      <vt:lpstr>Основной опыт, приобретенный в ходе работы над проектом</vt:lpstr>
      <vt:lpstr>Перспективы развития проекта</vt:lpstr>
      <vt:lpstr>Герои живут среди нас!</vt:lpstr>
      <vt:lpstr>Участие в проекте  «Мал музей-да дорогого стоит!»</vt:lpstr>
      <vt:lpstr>Участие в проекте  «Мал музей-да дорогого стоит!»</vt:lpstr>
      <vt:lpstr>Карта участников Музейного форума</vt:lpstr>
      <vt:lpstr>Презентация музейного проекта с участием представителей общественности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Пользователь</cp:lastModifiedBy>
  <cp:revision>27</cp:revision>
  <dcterms:created xsi:type="dcterms:W3CDTF">2023-02-12T09:15:40Z</dcterms:created>
  <dcterms:modified xsi:type="dcterms:W3CDTF">2024-09-04T06:01:57Z</dcterms:modified>
</cp:coreProperties>
</file>