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4" r:id="rId5"/>
    <p:sldId id="259" r:id="rId6"/>
    <p:sldId id="265" r:id="rId7"/>
    <p:sldId id="267" r:id="rId8"/>
    <p:sldId id="272" r:id="rId9"/>
    <p:sldId id="268" r:id="rId10"/>
    <p:sldId id="260" r:id="rId11"/>
    <p:sldId id="261" r:id="rId12"/>
    <p:sldId id="270" r:id="rId13"/>
    <p:sldId id="262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37092-C18C-4F13-AE92-7D86C57D63D8}" type="doc">
      <dgm:prSet loTypeId="urn:microsoft.com/office/officeart/2005/8/layout/hProcess9" loCatId="process" qsTypeId="urn:microsoft.com/office/officeart/2005/8/quickstyle/3d5" qsCatId="3D" csTypeId="urn:microsoft.com/office/officeart/2005/8/colors/colorful5" csCatId="colorful" phldr="1"/>
      <dgm:spPr/>
    </dgm:pt>
    <dgm:pt modelId="{35ECE3BD-EDF7-4EC3-A12C-5981E8056515}">
      <dgm:prSet phldrT="[Текст]" custT="1"/>
      <dgm:spPr/>
      <dgm:t>
        <a:bodyPr/>
        <a:lstStyle/>
        <a:p>
          <a:r>
            <a:rPr lang="ru-RU" sz="2800" b="1" dirty="0"/>
            <a:t>ДЕТИ</a:t>
          </a:r>
        </a:p>
      </dgm:t>
    </dgm:pt>
    <dgm:pt modelId="{3B8BDDD1-3611-4893-BFE0-3A649E9D4FDC}" type="parTrans" cxnId="{DB5F6ACA-A23A-41D8-9F05-65C91FF0D36E}">
      <dgm:prSet/>
      <dgm:spPr/>
      <dgm:t>
        <a:bodyPr/>
        <a:lstStyle/>
        <a:p>
          <a:endParaRPr lang="ru-RU"/>
        </a:p>
      </dgm:t>
    </dgm:pt>
    <dgm:pt modelId="{F9A1937A-9FE2-45DB-BA83-9600FEC4D9B1}" type="sibTrans" cxnId="{DB5F6ACA-A23A-41D8-9F05-65C91FF0D36E}">
      <dgm:prSet/>
      <dgm:spPr/>
      <dgm:t>
        <a:bodyPr/>
        <a:lstStyle/>
        <a:p>
          <a:endParaRPr lang="ru-RU"/>
        </a:p>
      </dgm:t>
    </dgm:pt>
    <dgm:pt modelId="{52C317AB-BCE6-42D4-9D28-373AEEB3FE6B}">
      <dgm:prSet phldrT="[Текст]" custT="1"/>
      <dgm:spPr/>
      <dgm:t>
        <a:bodyPr/>
        <a:lstStyle/>
        <a:p>
          <a:r>
            <a:rPr lang="ru-RU" sz="2800" b="1" dirty="0"/>
            <a:t>Родители</a:t>
          </a:r>
        </a:p>
      </dgm:t>
    </dgm:pt>
    <dgm:pt modelId="{B1C77A23-C49B-45C6-BE77-10D45AA48D66}" type="parTrans" cxnId="{4053AD60-177D-49FF-A3A6-8CC2D6985E31}">
      <dgm:prSet/>
      <dgm:spPr/>
      <dgm:t>
        <a:bodyPr/>
        <a:lstStyle/>
        <a:p>
          <a:endParaRPr lang="ru-RU"/>
        </a:p>
      </dgm:t>
    </dgm:pt>
    <dgm:pt modelId="{89484F9E-B15C-4101-B864-9D9A424FAA01}" type="sibTrans" cxnId="{4053AD60-177D-49FF-A3A6-8CC2D6985E31}">
      <dgm:prSet/>
      <dgm:spPr/>
      <dgm:t>
        <a:bodyPr/>
        <a:lstStyle/>
        <a:p>
          <a:endParaRPr lang="ru-RU"/>
        </a:p>
      </dgm:t>
    </dgm:pt>
    <dgm:pt modelId="{1504813E-AE83-44C7-9B16-D22422FDE6A2}">
      <dgm:prSet phldrT="[Текст]" custT="1"/>
      <dgm:spPr/>
      <dgm:t>
        <a:bodyPr/>
        <a:lstStyle/>
        <a:p>
          <a:r>
            <a:rPr lang="ru-RU" sz="2800" b="1" dirty="0"/>
            <a:t>Педагоги ДОУ</a:t>
          </a:r>
        </a:p>
      </dgm:t>
    </dgm:pt>
    <dgm:pt modelId="{BFCF9768-DD15-4936-AAD1-D6BD502E3DE2}" type="parTrans" cxnId="{534ADA99-C0E9-4436-BC05-53BCC53A3A1F}">
      <dgm:prSet/>
      <dgm:spPr/>
      <dgm:t>
        <a:bodyPr/>
        <a:lstStyle/>
        <a:p>
          <a:endParaRPr lang="ru-RU"/>
        </a:p>
      </dgm:t>
    </dgm:pt>
    <dgm:pt modelId="{B0DF3D85-C16D-4B66-816D-5624E93F9FC7}" type="sibTrans" cxnId="{534ADA99-C0E9-4436-BC05-53BCC53A3A1F}">
      <dgm:prSet/>
      <dgm:spPr/>
      <dgm:t>
        <a:bodyPr/>
        <a:lstStyle/>
        <a:p>
          <a:endParaRPr lang="ru-RU"/>
        </a:p>
      </dgm:t>
    </dgm:pt>
    <dgm:pt modelId="{663202CB-FB14-4BF6-864A-34D0C0EDF079}">
      <dgm:prSet phldrT="[Текст]" custT="1"/>
      <dgm:spPr/>
      <dgm:t>
        <a:bodyPr/>
        <a:lstStyle/>
        <a:p>
          <a:r>
            <a:rPr lang="ru-RU" sz="2000" b="1" dirty="0"/>
            <a:t>Педагогическое сообщество АГО</a:t>
          </a:r>
        </a:p>
      </dgm:t>
    </dgm:pt>
    <dgm:pt modelId="{B39BF3BA-405F-4725-82B7-5843987C01A6}" type="parTrans" cxnId="{E0D9CEEB-B606-4B42-99CA-1E088A61B6D2}">
      <dgm:prSet/>
      <dgm:spPr/>
      <dgm:t>
        <a:bodyPr/>
        <a:lstStyle/>
        <a:p>
          <a:endParaRPr lang="ru-RU"/>
        </a:p>
      </dgm:t>
    </dgm:pt>
    <dgm:pt modelId="{3C927547-81F3-444F-BCE0-921BD57942D9}" type="sibTrans" cxnId="{E0D9CEEB-B606-4B42-99CA-1E088A61B6D2}">
      <dgm:prSet/>
      <dgm:spPr/>
      <dgm:t>
        <a:bodyPr/>
        <a:lstStyle/>
        <a:p>
          <a:endParaRPr lang="ru-RU"/>
        </a:p>
      </dgm:t>
    </dgm:pt>
    <dgm:pt modelId="{5D175A42-F5D9-4D25-BCE8-3D964743BCCC}" type="pres">
      <dgm:prSet presAssocID="{6E237092-C18C-4F13-AE92-7D86C57D63D8}" presName="CompostProcess" presStyleCnt="0">
        <dgm:presLayoutVars>
          <dgm:dir/>
          <dgm:resizeHandles val="exact"/>
        </dgm:presLayoutVars>
      </dgm:prSet>
      <dgm:spPr/>
    </dgm:pt>
    <dgm:pt modelId="{286673D2-C016-4975-B6A8-D2DA3BC01B6F}" type="pres">
      <dgm:prSet presAssocID="{6E237092-C18C-4F13-AE92-7D86C57D63D8}" presName="arrow" presStyleLbl="bgShp" presStyleIdx="0" presStyleCnt="1" custLinFactNeighborX="-47"/>
      <dgm:spPr/>
    </dgm:pt>
    <dgm:pt modelId="{C3588801-C621-4CBA-B6C1-A568801F32C1}" type="pres">
      <dgm:prSet presAssocID="{6E237092-C18C-4F13-AE92-7D86C57D63D8}" presName="linearProcess" presStyleCnt="0"/>
      <dgm:spPr/>
    </dgm:pt>
    <dgm:pt modelId="{CB176082-1D2A-4F68-BBE5-4AAD3CBE953D}" type="pres">
      <dgm:prSet presAssocID="{35ECE3BD-EDF7-4EC3-A12C-5981E805651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6D92C-3870-47C9-A3C3-B1EDDC20D3BE}" type="pres">
      <dgm:prSet presAssocID="{F9A1937A-9FE2-45DB-BA83-9600FEC4D9B1}" presName="sibTrans" presStyleCnt="0"/>
      <dgm:spPr/>
    </dgm:pt>
    <dgm:pt modelId="{7E6D0035-F849-4CC4-9604-A9D43B3AF348}" type="pres">
      <dgm:prSet presAssocID="{52C317AB-BCE6-42D4-9D28-373AEEB3FE6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262A-32E2-4B65-B7F1-A525506775B3}" type="pres">
      <dgm:prSet presAssocID="{89484F9E-B15C-4101-B864-9D9A424FAA01}" presName="sibTrans" presStyleCnt="0"/>
      <dgm:spPr/>
    </dgm:pt>
    <dgm:pt modelId="{ECA50D9C-6605-4A1B-B5EC-68B73ADFAE18}" type="pres">
      <dgm:prSet presAssocID="{1504813E-AE83-44C7-9B16-D22422FDE6A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F3AD9-B97A-4C36-A8E6-44248DB57A4F}" type="pres">
      <dgm:prSet presAssocID="{B0DF3D85-C16D-4B66-816D-5624E93F9FC7}" presName="sibTrans" presStyleCnt="0"/>
      <dgm:spPr/>
    </dgm:pt>
    <dgm:pt modelId="{61A2EC31-F25A-4C3F-8147-DE82F4095A90}" type="pres">
      <dgm:prSet presAssocID="{663202CB-FB14-4BF6-864A-34D0C0EDF07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10DF3-3953-4E1A-A094-4345D4C9FEC9}" type="presOf" srcId="{52C317AB-BCE6-42D4-9D28-373AEEB3FE6B}" destId="{7E6D0035-F849-4CC4-9604-A9D43B3AF348}" srcOrd="0" destOrd="0" presId="urn:microsoft.com/office/officeart/2005/8/layout/hProcess9"/>
    <dgm:cxn modelId="{4053AD60-177D-49FF-A3A6-8CC2D6985E31}" srcId="{6E237092-C18C-4F13-AE92-7D86C57D63D8}" destId="{52C317AB-BCE6-42D4-9D28-373AEEB3FE6B}" srcOrd="1" destOrd="0" parTransId="{B1C77A23-C49B-45C6-BE77-10D45AA48D66}" sibTransId="{89484F9E-B15C-4101-B864-9D9A424FAA01}"/>
    <dgm:cxn modelId="{E12ECCDD-0D89-468D-896A-D81A3C720722}" type="presOf" srcId="{35ECE3BD-EDF7-4EC3-A12C-5981E8056515}" destId="{CB176082-1D2A-4F68-BBE5-4AAD3CBE953D}" srcOrd="0" destOrd="0" presId="urn:microsoft.com/office/officeart/2005/8/layout/hProcess9"/>
    <dgm:cxn modelId="{4772C276-4B1A-4373-9383-36A27E5CB9EE}" type="presOf" srcId="{6E237092-C18C-4F13-AE92-7D86C57D63D8}" destId="{5D175A42-F5D9-4D25-BCE8-3D964743BCCC}" srcOrd="0" destOrd="0" presId="urn:microsoft.com/office/officeart/2005/8/layout/hProcess9"/>
    <dgm:cxn modelId="{534ADA99-C0E9-4436-BC05-53BCC53A3A1F}" srcId="{6E237092-C18C-4F13-AE92-7D86C57D63D8}" destId="{1504813E-AE83-44C7-9B16-D22422FDE6A2}" srcOrd="2" destOrd="0" parTransId="{BFCF9768-DD15-4936-AAD1-D6BD502E3DE2}" sibTransId="{B0DF3D85-C16D-4B66-816D-5624E93F9FC7}"/>
    <dgm:cxn modelId="{5B6DB4E0-DAF3-448D-8194-7DB69EE5C4E7}" type="presOf" srcId="{663202CB-FB14-4BF6-864A-34D0C0EDF079}" destId="{61A2EC31-F25A-4C3F-8147-DE82F4095A90}" srcOrd="0" destOrd="0" presId="urn:microsoft.com/office/officeart/2005/8/layout/hProcess9"/>
    <dgm:cxn modelId="{DB5F6ACA-A23A-41D8-9F05-65C91FF0D36E}" srcId="{6E237092-C18C-4F13-AE92-7D86C57D63D8}" destId="{35ECE3BD-EDF7-4EC3-A12C-5981E8056515}" srcOrd="0" destOrd="0" parTransId="{3B8BDDD1-3611-4893-BFE0-3A649E9D4FDC}" sibTransId="{F9A1937A-9FE2-45DB-BA83-9600FEC4D9B1}"/>
    <dgm:cxn modelId="{5B5D1995-8361-4979-BD4F-7A32C09D8046}" type="presOf" srcId="{1504813E-AE83-44C7-9B16-D22422FDE6A2}" destId="{ECA50D9C-6605-4A1B-B5EC-68B73ADFAE18}" srcOrd="0" destOrd="0" presId="urn:microsoft.com/office/officeart/2005/8/layout/hProcess9"/>
    <dgm:cxn modelId="{E0D9CEEB-B606-4B42-99CA-1E088A61B6D2}" srcId="{6E237092-C18C-4F13-AE92-7D86C57D63D8}" destId="{663202CB-FB14-4BF6-864A-34D0C0EDF079}" srcOrd="3" destOrd="0" parTransId="{B39BF3BA-405F-4725-82B7-5843987C01A6}" sibTransId="{3C927547-81F3-444F-BCE0-921BD57942D9}"/>
    <dgm:cxn modelId="{A1287A55-86D6-4836-A1DF-94034BAC7332}" type="presParOf" srcId="{5D175A42-F5D9-4D25-BCE8-3D964743BCCC}" destId="{286673D2-C016-4975-B6A8-D2DA3BC01B6F}" srcOrd="0" destOrd="0" presId="urn:microsoft.com/office/officeart/2005/8/layout/hProcess9"/>
    <dgm:cxn modelId="{7AD950D2-11D4-463A-8E81-200D49FDB3BD}" type="presParOf" srcId="{5D175A42-F5D9-4D25-BCE8-3D964743BCCC}" destId="{C3588801-C621-4CBA-B6C1-A568801F32C1}" srcOrd="1" destOrd="0" presId="urn:microsoft.com/office/officeart/2005/8/layout/hProcess9"/>
    <dgm:cxn modelId="{C315556B-B827-484A-A320-A47F707FD3EF}" type="presParOf" srcId="{C3588801-C621-4CBA-B6C1-A568801F32C1}" destId="{CB176082-1D2A-4F68-BBE5-4AAD3CBE953D}" srcOrd="0" destOrd="0" presId="urn:microsoft.com/office/officeart/2005/8/layout/hProcess9"/>
    <dgm:cxn modelId="{EBEE1BC4-86B6-4A9D-BD4F-3CDE4BD9B51E}" type="presParOf" srcId="{C3588801-C621-4CBA-B6C1-A568801F32C1}" destId="{03A6D92C-3870-47C9-A3C3-B1EDDC20D3BE}" srcOrd="1" destOrd="0" presId="urn:microsoft.com/office/officeart/2005/8/layout/hProcess9"/>
    <dgm:cxn modelId="{06F2D8E1-33B7-4022-BCD2-C0A9BA185979}" type="presParOf" srcId="{C3588801-C621-4CBA-B6C1-A568801F32C1}" destId="{7E6D0035-F849-4CC4-9604-A9D43B3AF348}" srcOrd="2" destOrd="0" presId="urn:microsoft.com/office/officeart/2005/8/layout/hProcess9"/>
    <dgm:cxn modelId="{778D9063-CD33-456A-9006-57EC8617BDE0}" type="presParOf" srcId="{C3588801-C621-4CBA-B6C1-A568801F32C1}" destId="{95F6262A-32E2-4B65-B7F1-A525506775B3}" srcOrd="3" destOrd="0" presId="urn:microsoft.com/office/officeart/2005/8/layout/hProcess9"/>
    <dgm:cxn modelId="{7150969A-8A6A-4B30-BD12-B59F0EB35D56}" type="presParOf" srcId="{C3588801-C621-4CBA-B6C1-A568801F32C1}" destId="{ECA50D9C-6605-4A1B-B5EC-68B73ADFAE18}" srcOrd="4" destOrd="0" presId="urn:microsoft.com/office/officeart/2005/8/layout/hProcess9"/>
    <dgm:cxn modelId="{778B67FC-EE5C-44E7-9D6F-895F0A88814F}" type="presParOf" srcId="{C3588801-C621-4CBA-B6C1-A568801F32C1}" destId="{2CFF3AD9-B97A-4C36-A8E6-44248DB57A4F}" srcOrd="5" destOrd="0" presId="urn:microsoft.com/office/officeart/2005/8/layout/hProcess9"/>
    <dgm:cxn modelId="{5193DB6F-72F9-4CBF-9A28-5094B6AB1F58}" type="presParOf" srcId="{C3588801-C621-4CBA-B6C1-A568801F32C1}" destId="{61A2EC31-F25A-4C3F-8147-DE82F4095A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6673D2-C016-4975-B6A8-D2DA3BC01B6F}">
      <dsp:nvSpPr>
        <dsp:cNvPr id="0" name=""/>
        <dsp:cNvSpPr/>
      </dsp:nvSpPr>
      <dsp:spPr>
        <a:xfrm>
          <a:off x="648039" y="0"/>
          <a:ext cx="7383780" cy="528945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6082-1D2A-4F68-BBE5-4AAD3CBE953D}">
      <dsp:nvSpPr>
        <dsp:cNvPr id="0" name=""/>
        <dsp:cNvSpPr/>
      </dsp:nvSpPr>
      <dsp:spPr>
        <a:xfrm>
          <a:off x="2969" y="1586835"/>
          <a:ext cx="1929080" cy="2115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ДЕТИ</a:t>
          </a:r>
        </a:p>
      </dsp:txBody>
      <dsp:txXfrm>
        <a:off x="2969" y="1586835"/>
        <a:ext cx="1929080" cy="2115780"/>
      </dsp:txXfrm>
    </dsp:sp>
    <dsp:sp modelId="{7E6D0035-F849-4CC4-9604-A9D43B3AF348}">
      <dsp:nvSpPr>
        <dsp:cNvPr id="0" name=""/>
        <dsp:cNvSpPr/>
      </dsp:nvSpPr>
      <dsp:spPr>
        <a:xfrm>
          <a:off x="2253562" y="1586835"/>
          <a:ext cx="1929080" cy="21157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Родители</a:t>
          </a:r>
        </a:p>
      </dsp:txBody>
      <dsp:txXfrm>
        <a:off x="2253562" y="1586835"/>
        <a:ext cx="1929080" cy="2115780"/>
      </dsp:txXfrm>
    </dsp:sp>
    <dsp:sp modelId="{ECA50D9C-6605-4A1B-B5EC-68B73ADFAE18}">
      <dsp:nvSpPr>
        <dsp:cNvPr id="0" name=""/>
        <dsp:cNvSpPr/>
      </dsp:nvSpPr>
      <dsp:spPr>
        <a:xfrm>
          <a:off x="4504156" y="1586835"/>
          <a:ext cx="1929080" cy="21157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Педагоги ДОУ</a:t>
          </a:r>
        </a:p>
      </dsp:txBody>
      <dsp:txXfrm>
        <a:off x="4504156" y="1586835"/>
        <a:ext cx="1929080" cy="2115780"/>
      </dsp:txXfrm>
    </dsp:sp>
    <dsp:sp modelId="{61A2EC31-F25A-4C3F-8147-DE82F4095A90}">
      <dsp:nvSpPr>
        <dsp:cNvPr id="0" name=""/>
        <dsp:cNvSpPr/>
      </dsp:nvSpPr>
      <dsp:spPr>
        <a:xfrm>
          <a:off x="6754750" y="1586835"/>
          <a:ext cx="1929080" cy="21157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Педагогическое сообщество АГО</a:t>
          </a:r>
        </a:p>
      </dsp:txBody>
      <dsp:txXfrm>
        <a:off x="6754750" y="1586835"/>
        <a:ext cx="1929080" cy="211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A0F657-656E-1F74-75C0-D40AAD204F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14" y="304868"/>
            <a:ext cx="8827822" cy="6248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Взаимодействие логопеда и психолога в рамках коррекционно-развивающей работы с детьми дошкольного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5548" y="4100456"/>
            <a:ext cx="4032448" cy="1944216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Презентацию подготовили: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Лебедева Н.А. учитель-логопед, высшая кв.к.</a:t>
            </a:r>
          </a:p>
          <a:p>
            <a:pPr algn="r"/>
            <a:r>
              <a:rPr lang="ru-RU" sz="2000" dirty="0" err="1">
                <a:solidFill>
                  <a:schemeClr val="tx1"/>
                </a:solidFill>
              </a:rPr>
              <a:t>Вострецова</a:t>
            </a:r>
            <a:r>
              <a:rPr lang="ru-RU" sz="2000" dirty="0">
                <a:solidFill>
                  <a:schemeClr val="tx1"/>
                </a:solidFill>
              </a:rPr>
              <a:t> М.А., педагог-психолог, высшая кв.к.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BAFC71-16A7-E2F2-CFD9-3B53E9A2D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1453"/>
          <a:stretch/>
        </p:blipFill>
        <p:spPr>
          <a:xfrm>
            <a:off x="262492" y="304868"/>
            <a:ext cx="8415407" cy="10973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2581" y="6360012"/>
            <a:ext cx="209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Артемовский 2026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9B8399-3C0F-D3EE-C97C-000A4BF6E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72201"/>
            <a:ext cx="400265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5D96D3B-599D-CA31-8E0A-C654561C2C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349" y="438652"/>
            <a:ext cx="8623123" cy="6086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2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Работа </a:t>
            </a:r>
            <a:r>
              <a:rPr lang="ru-RU" sz="3100" dirty="0"/>
              <a:t>с </a:t>
            </a:r>
            <a:r>
              <a:rPr lang="ru-RU" sz="3100" dirty="0" smtClean="0"/>
              <a:t>родителями и  социальными партнерами: </a:t>
            </a:r>
            <a:br>
              <a:rPr lang="ru-RU" sz="3100" dirty="0" smtClean="0"/>
            </a:br>
            <a:r>
              <a:rPr lang="ru-RU" sz="3100" dirty="0" smtClean="0"/>
              <a:t>единый </a:t>
            </a:r>
            <a:r>
              <a:rPr lang="ru-RU" sz="3100" dirty="0"/>
              <a:t>фронт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A40DA2C1-1611-3A05-9D5D-1E9CB8822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24744"/>
            <a:ext cx="2833623" cy="1580289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6B5AFBA-37D9-8EB9-32A3-A89D33EDA9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517232"/>
            <a:ext cx="1787691" cy="1340768"/>
          </a:xfrm>
          <a:prstGeom prst="rect">
            <a:avLst/>
          </a:prstGeom>
        </p:spPr>
      </p:pic>
      <p:pic>
        <p:nvPicPr>
          <p:cNvPr id="6" name="Рисунок 5" descr="IMG_20260422_140349_616.jpg"/>
          <p:cNvPicPr>
            <a:picLocks noChangeAspect="1"/>
          </p:cNvPicPr>
          <p:nvPr/>
        </p:nvPicPr>
        <p:blipFill>
          <a:blip r:embed="rId5" cstate="print"/>
          <a:srcRect l="5640" t="13884" r="16261" b="6282"/>
          <a:stretch>
            <a:fillRect/>
          </a:stretch>
        </p:blipFill>
        <p:spPr>
          <a:xfrm>
            <a:off x="395536" y="1196752"/>
            <a:ext cx="2535934" cy="1944216"/>
          </a:xfrm>
          <a:prstGeom prst="rect">
            <a:avLst/>
          </a:prstGeom>
        </p:spPr>
      </p:pic>
      <p:pic>
        <p:nvPicPr>
          <p:cNvPr id="7" name="Рисунок 6" descr="IMG_20260422_140353_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268760"/>
            <a:ext cx="2520280" cy="1890210"/>
          </a:xfrm>
          <a:prstGeom prst="rect">
            <a:avLst/>
          </a:prstGeom>
        </p:spPr>
      </p:pic>
      <p:pic>
        <p:nvPicPr>
          <p:cNvPr id="8" name="Рисунок 7" descr="CR6sXjiHt1GGtp3g0rk6i_mrpWFywYzWRuZTBG20hhZkgVt25ApEzFRqpi6LyuoPKRLR_P6CkkYBW-1NT5ow8Rz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212976"/>
            <a:ext cx="2954173" cy="1656184"/>
          </a:xfrm>
          <a:prstGeom prst="rect">
            <a:avLst/>
          </a:prstGeom>
        </p:spPr>
      </p:pic>
      <p:pic>
        <p:nvPicPr>
          <p:cNvPr id="12" name="Рисунок 11" descr="Dcn01JtYGc9d3nIHpt35T4E2F_R2rxlXzlpnoknQ4FbcJjZi0CVQgqKTQ48hoKwQhmXS97HH2dBuPEtYhzoVlsu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501008"/>
            <a:ext cx="2603781" cy="1952836"/>
          </a:xfrm>
          <a:prstGeom prst="rect">
            <a:avLst/>
          </a:prstGeom>
        </p:spPr>
      </p:pic>
      <p:pic>
        <p:nvPicPr>
          <p:cNvPr id="13" name="Рисунок 12" descr="BONVdNUaIylHuH8Dx8zRGHcx78GKT4GnOpdCJgyujjoTxi-xnDztdcUETHf3gMJsbrYkXWYI5Ufn62743ILpC6yc.jpg"/>
          <p:cNvPicPr>
            <a:picLocks noChangeAspect="1"/>
          </p:cNvPicPr>
          <p:nvPr/>
        </p:nvPicPr>
        <p:blipFill>
          <a:blip r:embed="rId9" cstate="print"/>
          <a:srcRect t="37400"/>
          <a:stretch>
            <a:fillRect/>
          </a:stretch>
        </p:blipFill>
        <p:spPr>
          <a:xfrm>
            <a:off x="6444208" y="3501008"/>
            <a:ext cx="2296530" cy="1916832"/>
          </a:xfrm>
          <a:prstGeom prst="rect">
            <a:avLst/>
          </a:prstGeom>
        </p:spPr>
      </p:pic>
      <p:pic>
        <p:nvPicPr>
          <p:cNvPr id="14" name="Рисунок 13" descr="o3tF-3LmLC3s3CNtS1h7q4wfCniNLVQCiFxWz8TJ-jmoH5FwKYPI0MtmVBXoCEtrGmEvX_1KabwQAeJa5h5iBqoE.jpg"/>
          <p:cNvPicPr>
            <a:picLocks noChangeAspect="1"/>
          </p:cNvPicPr>
          <p:nvPr/>
        </p:nvPicPr>
        <p:blipFill>
          <a:blip r:embed="rId10" cstate="print"/>
          <a:srcRect t="41241"/>
          <a:stretch>
            <a:fillRect/>
          </a:stretch>
        </p:blipFill>
        <p:spPr>
          <a:xfrm>
            <a:off x="3419872" y="4941168"/>
            <a:ext cx="2262812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42C04D4-4B56-E854-E384-2FBA7F67F7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85740"/>
            <a:ext cx="8720441" cy="6172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Разработка методической базы: пособия, игры, задания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9B39A40-87B0-49D9-BC5E-CB3201F85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325264" cy="1854474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0C1D1A-4D40-1747-65B2-4D23F69391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1995861" cy="1494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9FCE41-9404-DC6D-8E34-F1CA7E5C39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1996265" cy="14947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ADEC07-3110-AA2F-8B3A-CBA4232FE5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077072"/>
            <a:ext cx="2498803" cy="24988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26028D-CAD4-409E-1AC7-8DA32FD27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7232"/>
            <a:ext cx="1199580" cy="10252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C146A24-705D-3884-41CB-2AF935763C9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5517232"/>
            <a:ext cx="1231499" cy="10546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DE0D736-E3B2-3E4B-19CD-D7E286F6DF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86"/>
          <a:stretch/>
        </p:blipFill>
        <p:spPr>
          <a:xfrm rot="5400000">
            <a:off x="3635295" y="4437713"/>
            <a:ext cx="2241077" cy="1951844"/>
          </a:xfrm>
          <a:prstGeom prst="rect">
            <a:avLst/>
          </a:prstGeom>
        </p:spPr>
      </p:pic>
      <p:pic>
        <p:nvPicPr>
          <p:cNvPr id="2050" name="Picture 2" descr="D:\Сканы грамот\20260423_1104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258743" y="1853825"/>
            <a:ext cx="2376265" cy="1782199"/>
          </a:xfrm>
          <a:prstGeom prst="rect">
            <a:avLst/>
          </a:prstGeom>
          <a:noFill/>
        </p:spPr>
      </p:pic>
      <p:pic>
        <p:nvPicPr>
          <p:cNvPr id="2051" name="Picture 3" descr="D:\Сканы грамот\20260423_1104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4143545" y="1913239"/>
            <a:ext cx="2275512" cy="170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94A7E9-E946-7F16-5D98-5CFDA3995B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6645"/>
            <a:ext cx="8817146" cy="6240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Трансляция, обмен опытом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3933056"/>
            <a:ext cx="1954560" cy="21931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20260415_144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1556792"/>
            <a:ext cx="2771800" cy="2078850"/>
          </a:xfrm>
          <a:prstGeom prst="rect">
            <a:avLst/>
          </a:prstGeom>
        </p:spPr>
      </p:pic>
      <p:pic>
        <p:nvPicPr>
          <p:cNvPr id="7" name="Рисунок 6" descr="IMG_20260422_145438_623.jpg"/>
          <p:cNvPicPr>
            <a:picLocks noChangeAspect="1"/>
          </p:cNvPicPr>
          <p:nvPr/>
        </p:nvPicPr>
        <p:blipFill>
          <a:blip r:embed="rId4" cstate="print"/>
          <a:srcRect l="18054" t="13303" b="6879"/>
          <a:stretch>
            <a:fillRect/>
          </a:stretch>
        </p:blipFill>
        <p:spPr>
          <a:xfrm>
            <a:off x="5724128" y="1340768"/>
            <a:ext cx="2858537" cy="2088232"/>
          </a:xfrm>
          <a:prstGeom prst="rect">
            <a:avLst/>
          </a:prstGeom>
        </p:spPr>
      </p:pic>
      <p:pic>
        <p:nvPicPr>
          <p:cNvPr id="8" name="Рисунок 7" descr="20260217_1417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95536" y="4077072"/>
            <a:ext cx="2747797" cy="2060848"/>
          </a:xfrm>
          <a:prstGeom prst="rect">
            <a:avLst/>
          </a:prstGeom>
        </p:spPr>
      </p:pic>
      <p:pic>
        <p:nvPicPr>
          <p:cNvPr id="9" name="Рисунок 8" descr="20260326_1207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264188" y="4041068"/>
            <a:ext cx="2592288" cy="1944216"/>
          </a:xfrm>
          <a:prstGeom prst="rect">
            <a:avLst/>
          </a:prstGeom>
        </p:spPr>
      </p:pic>
      <p:pic>
        <p:nvPicPr>
          <p:cNvPr id="10" name="Рисунок 9" descr="hpRPbb-LdGfcGtQN1WO0-vSkhOc7xO-512MxpjiOI3FtjKiwWA2vC10PSvb7uYiMi2biRpkdLc0z8ldh0JPoVrft.jpg"/>
          <p:cNvPicPr>
            <a:picLocks noChangeAspect="1"/>
          </p:cNvPicPr>
          <p:nvPr/>
        </p:nvPicPr>
        <p:blipFill>
          <a:blip r:embed="rId7" cstate="print"/>
          <a:srcRect t="6532" r="4442" b="15087"/>
          <a:stretch>
            <a:fillRect/>
          </a:stretch>
        </p:blipFill>
        <p:spPr>
          <a:xfrm>
            <a:off x="3131840" y="1988840"/>
            <a:ext cx="2808312" cy="1728192"/>
          </a:xfrm>
          <a:prstGeom prst="rect">
            <a:avLst/>
          </a:prstGeom>
        </p:spPr>
      </p:pic>
      <p:pic>
        <p:nvPicPr>
          <p:cNvPr id="11" name="Рисунок 10" descr="Hpb0HSJUhsKCNUQEZgUxxlJdvRkXTmqlbdLesdZyQY_BV6Rpmy042jTs2yhsZinhw5GqdxoWkjluFFNrA4Vos5N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4077072"/>
            <a:ext cx="2675790" cy="200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700895-A345-C1C9-05DF-DE6A66254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06" y="438653"/>
            <a:ext cx="8449788" cy="5980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Профессиональное развитие специалистов: сотрудничество как ресурс роста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Расширение профессиональных горизонтов </a:t>
            </a:r>
          </a:p>
          <a:p>
            <a:pPr>
              <a:buNone/>
            </a:pPr>
            <a:r>
              <a:rPr lang="ru-RU" dirty="0"/>
              <a:t>Совместная работа формирует у обоих специалистов уникальный набор </a:t>
            </a:r>
            <a:r>
              <a:rPr lang="ru-RU" b="1" dirty="0" err="1"/>
              <a:t>Soft</a:t>
            </a:r>
            <a:r>
              <a:rPr lang="ru-RU" b="1" dirty="0"/>
              <a:t> </a:t>
            </a:r>
            <a:r>
              <a:rPr lang="ru-RU" b="1" dirty="0" err="1"/>
              <a:t>Skills</a:t>
            </a:r>
            <a:r>
              <a:rPr lang="ru-RU" dirty="0"/>
              <a:t> (гибких навыков):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</a:rPr>
              <a:t>Навык командной игры</a:t>
            </a:r>
            <a:endParaRPr lang="ru-RU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Проектное мышление</a:t>
            </a:r>
            <a:endParaRPr lang="ru-RU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Рефлексивная культура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Эмоциональная поддержка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C8758D6-F18E-4544-D7BC-755A56F4C0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78" y="274638"/>
            <a:ext cx="8681516" cy="61447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8158"/>
            <a:ext cx="8291264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</a:t>
            </a:r>
            <a:r>
              <a:rPr lang="ru-RU" sz="2000" dirty="0"/>
              <a:t>Взаимодействие логопеда и психолога — это не дань моде и не строчка в отчете. Это </a:t>
            </a:r>
            <a:r>
              <a:rPr lang="ru-RU" sz="2000" b="1" dirty="0">
                <a:solidFill>
                  <a:srgbClr val="C00000"/>
                </a:solidFill>
              </a:rPr>
              <a:t>высший пилотаж педагогического мастерства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2000" dirty="0"/>
              <a:t>       Объединившись, мы перестаем быть просто «корректорами дефектов». Мы становимся </a:t>
            </a:r>
            <a:r>
              <a:rPr lang="ru-RU" sz="2000" b="1" dirty="0">
                <a:solidFill>
                  <a:srgbClr val="00B050"/>
                </a:solidFill>
              </a:rPr>
              <a:t>садовниками человеческих душ</a:t>
            </a:r>
            <a:r>
              <a:rPr lang="ru-RU" sz="2000" dirty="0">
                <a:solidFill>
                  <a:srgbClr val="00B050"/>
                </a:solidFill>
              </a:rPr>
              <a:t>. </a:t>
            </a:r>
            <a:r>
              <a:rPr lang="ru-RU" sz="2000" dirty="0"/>
              <a:t>Логопед поливает корни (речь), психолог следит за солнцем и воздухом (эмоциями). И только вместе мы можем вырастить крепкое, цветущее дерево — Личность.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51C058-D494-2190-79F2-A5A324CBA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76" y="3429000"/>
            <a:ext cx="5706060" cy="318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06FF1A9-B0DA-1E54-EE98-6ACAF370AB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264" y="399785"/>
            <a:ext cx="8447216" cy="598154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внимание, </a:t>
            </a:r>
            <a:br>
              <a:rPr lang="ru-RU" dirty="0"/>
            </a:br>
            <a:r>
              <a:rPr lang="ru-RU" dirty="0"/>
              <a:t>приглашаем к сотрудничеству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968342ED-6A9E-0CE2-6125-5C0B42C12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43808"/>
            <a:ext cx="5146278" cy="2574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5C6188-8E78-9B9B-C880-86B3C30D50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06" y="438653"/>
            <a:ext cx="8449788" cy="5980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FF0000"/>
                </a:solidFill>
              </a:rPr>
              <a:t>Актуальность  тандема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логопед+психолог</a:t>
            </a:r>
            <a:r>
              <a:rPr lang="ru-RU" sz="3600" b="1" dirty="0">
                <a:solidFill>
                  <a:srgbClr val="FF0000"/>
                </a:solidFill>
              </a:rPr>
              <a:t> обусловлена тремя глобальными вызовами: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100" b="1" dirty="0" err="1"/>
              <a:t>Холистический</a:t>
            </a:r>
            <a:r>
              <a:rPr lang="ru-RU" sz="3100" b="1" dirty="0"/>
              <a:t> подход (целостность):</a:t>
            </a:r>
            <a:r>
              <a:rPr lang="ru-RU" sz="3100" dirty="0"/>
              <a:t> Ребенок не состоит из отдельных «функций». Он целостен. Нельзя исправить речь, не затронув эмоционально-волевую сферу.</a:t>
            </a:r>
          </a:p>
          <a:p>
            <a:pPr lvl="0" algn="just"/>
            <a:r>
              <a:rPr lang="ru-RU" sz="3100" b="1" dirty="0"/>
              <a:t>Дефицит времени и ресурсов:</a:t>
            </a:r>
            <a:r>
              <a:rPr lang="ru-RU" sz="3100" dirty="0"/>
              <a:t> Родители хотят получить результат «здесь и сейчас». Разрозненные рекомендации сбивают их с толку. Единая система работы специалистов экономит время семьи и повышает уровень доверия.</a:t>
            </a:r>
          </a:p>
          <a:p>
            <a:pPr lvl="0" algn="just"/>
            <a:r>
              <a:rPr lang="ru-RU" sz="3100" b="1" dirty="0"/>
              <a:t>Требования ФГОС ДО:</a:t>
            </a:r>
            <a:r>
              <a:rPr lang="ru-RU" sz="3100" dirty="0"/>
              <a:t> Стандарт ориентирует нас на индивидуализацию и поддержку инициативы ребенка. Это невозможно без глубокого понимания его внутреннего мира, которое дает только союз психологии и логопедии.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BABA338-4471-EDBC-8E15-18D6475D5C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06" y="438653"/>
            <a:ext cx="8449788" cy="5980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работы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261121"/>
              </p:ext>
            </p:extLst>
          </p:nvPr>
        </p:nvGraphicFramePr>
        <p:xfrm>
          <a:off x="179512" y="908720"/>
          <a:ext cx="86868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6E69F2-4AF2-C056-6EEE-F9484BC47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056" b="31643"/>
          <a:stretch/>
        </p:blipFill>
        <p:spPr>
          <a:xfrm>
            <a:off x="395536" y="5520494"/>
            <a:ext cx="4355976" cy="85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3CC3351-3842-68A3-A996-AEA85D9EAA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06" y="438653"/>
            <a:ext cx="8449788" cy="5980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Предполагаемые результаты: от теории к практике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067128" cy="500141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400" b="1" dirty="0"/>
              <a:t>Уровень 1: Ребенок (главный бенефициар)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Качественная трансформация речи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Расцвет </a:t>
            </a:r>
            <a:r>
              <a:rPr lang="ru-RU" sz="3400" dirty="0" err="1"/>
              <a:t>коммуникативности</a:t>
            </a:r>
            <a:endParaRPr lang="ru-RU" sz="3400" dirty="0"/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Уверенность в себе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/>
              <a:t>Готовность к школе</a:t>
            </a:r>
          </a:p>
          <a:p>
            <a:pPr>
              <a:buNone/>
            </a:pPr>
            <a:r>
              <a:rPr lang="ru-RU" sz="3400" b="1" dirty="0"/>
              <a:t>Уровень 2: Специалисты (мы с вами)</a:t>
            </a:r>
            <a:endParaRPr lang="ru-RU" sz="3400" dirty="0"/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Повышение профессиональной компетентности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Снижение эмоционального выгорания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Авторитет</a:t>
            </a:r>
          </a:p>
          <a:p>
            <a:pPr>
              <a:buNone/>
            </a:pPr>
            <a:r>
              <a:rPr lang="ru-RU" sz="3400" b="1" dirty="0"/>
              <a:t>Уровень 3: Родители (наши партнеры)</a:t>
            </a:r>
            <a:endParaRPr lang="ru-RU" sz="3400" dirty="0"/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Снижение тревожности 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Единый вектор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Вовлеченность</a:t>
            </a:r>
          </a:p>
          <a:p>
            <a:pPr>
              <a:buNone/>
            </a:pPr>
            <a:r>
              <a:rPr lang="ru-RU" sz="3400" b="1" dirty="0"/>
              <a:t>Уровень 4: образовательная организация (детский сад)</a:t>
            </a:r>
            <a:endParaRPr lang="ru-RU" sz="3400" dirty="0"/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Инновационный имидж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Повышение качества образовательных услуг </a:t>
            </a:r>
          </a:p>
          <a:p>
            <a:pPr lvl="0">
              <a:buFont typeface="Wingdings" pitchFamily="2" charset="2"/>
              <a:buChar char="Ø"/>
            </a:pPr>
            <a:r>
              <a:rPr lang="ru-RU" sz="3400" dirty="0"/>
              <a:t>Здоровая атмосфера в коллективе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560117-3100-05A2-A6A7-7BAF0556E5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06" y="438653"/>
            <a:ext cx="8449788" cy="59806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77152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      1</a:t>
            </a:r>
            <a:r>
              <a:rPr lang="ru-RU" sz="2000" dirty="0">
                <a:latin typeface="+mj-lt"/>
              </a:rPr>
              <a:t>. </a:t>
            </a:r>
            <a:r>
              <a:rPr lang="ru-RU" sz="2000" b="1" dirty="0">
                <a:latin typeface="+mj-lt"/>
              </a:rPr>
              <a:t>Музейная педагогика </a:t>
            </a:r>
            <a:r>
              <a:rPr lang="ru-RU" sz="2000" dirty="0">
                <a:latin typeface="+mj-lt"/>
              </a:rPr>
              <a:t>— мощный инструмент для развития речи, сенсорного восприятия, эмоционального интеллекта и познавательной активности.</a:t>
            </a:r>
          </a:p>
          <a:p>
            <a:pPr>
              <a:buNone/>
            </a:pPr>
            <a:r>
              <a:rPr lang="ru-RU" sz="2000" dirty="0">
                <a:latin typeface="+mj-lt"/>
              </a:rPr>
              <a:t>      2. </a:t>
            </a:r>
            <a:r>
              <a:rPr lang="ru-RU" sz="2000" b="1" dirty="0" err="1"/>
              <a:t>Нейротехнологии</a:t>
            </a:r>
            <a:r>
              <a:rPr lang="ru-RU" sz="2000" dirty="0"/>
              <a:t> направлены на развитие межполушарного взаимодействия, что критически важно для детей с ЗПР, ТНР, РАС.</a:t>
            </a:r>
            <a:endParaRPr lang="ru-RU" sz="2000" dirty="0">
              <a:latin typeface="+mj-lt"/>
            </a:endParaRPr>
          </a:p>
          <a:p>
            <a:pPr>
              <a:buNone/>
            </a:pPr>
            <a:r>
              <a:rPr lang="ru-RU" sz="2000" dirty="0">
                <a:latin typeface="+mj-lt"/>
              </a:rPr>
              <a:t>      3</a:t>
            </a:r>
            <a:r>
              <a:rPr lang="ru-RU" sz="2000" b="1" dirty="0">
                <a:latin typeface="+mj-lt"/>
              </a:rPr>
              <a:t>.«</a:t>
            </a:r>
            <a:r>
              <a:rPr lang="ru-RU" sz="2000" b="1" dirty="0" err="1">
                <a:latin typeface="+mj-lt"/>
              </a:rPr>
              <a:t>Квест-технология</a:t>
            </a:r>
            <a:r>
              <a:rPr lang="ru-RU" sz="2000" b="1" dirty="0">
                <a:latin typeface="+mj-lt"/>
              </a:rPr>
              <a:t>»</a:t>
            </a:r>
            <a:r>
              <a:rPr lang="ru-RU" sz="2000" b="1" dirty="0"/>
              <a:t> + </a:t>
            </a:r>
            <a:r>
              <a:rPr lang="ru-RU" sz="2000" b="1" dirty="0" err="1"/>
              <a:t>Ко-тичинг</a:t>
            </a:r>
            <a:r>
              <a:rPr lang="ru-RU" sz="2000" b="1" dirty="0"/>
              <a:t> (</a:t>
            </a:r>
            <a:r>
              <a:rPr lang="ru-RU" sz="2000" b="1" dirty="0" err="1"/>
              <a:t>Co-teaching</a:t>
            </a:r>
            <a:r>
              <a:rPr lang="ru-RU" sz="2000" b="1" dirty="0"/>
              <a:t>):</a:t>
            </a:r>
            <a:r>
              <a:rPr lang="ru-RU" sz="2000" dirty="0"/>
              <a:t> - идеальная форма для интеграции задач, так как требует решения разноплановых проблем в сюжете.</a:t>
            </a:r>
            <a:endParaRPr lang="ru-RU" sz="2000" dirty="0">
              <a:latin typeface="+mj-lt"/>
            </a:endParaRPr>
          </a:p>
          <a:p>
            <a:pPr lvl="0">
              <a:buNone/>
            </a:pPr>
            <a:r>
              <a:rPr lang="ru-RU" sz="2000" dirty="0">
                <a:latin typeface="+mj-lt"/>
              </a:rPr>
              <a:t>      4.</a:t>
            </a:r>
            <a:r>
              <a:rPr lang="ru-RU" sz="2000" dirty="0"/>
              <a:t> </a:t>
            </a:r>
            <a:r>
              <a:rPr lang="ru-RU" sz="2000" b="1" dirty="0" err="1"/>
              <a:t>Арт-терапия</a:t>
            </a:r>
            <a:r>
              <a:rPr lang="ru-RU" sz="2000" b="1" dirty="0"/>
              <a:t> </a:t>
            </a:r>
            <a:r>
              <a:rPr lang="ru-RU" sz="2000" dirty="0"/>
              <a:t>позволяют работать с подсознанием, страхами и блоками, которые мешают речевому развитию </a:t>
            </a:r>
            <a:endParaRPr lang="ru-RU" sz="20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22C4345-7098-EC5A-F2B1-5C7A2CEB1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13176"/>
            <a:ext cx="2840592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Инновации в тандеме: современные технологии в совместной работе логопеда и психолога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FA4D92-A0ED-00E1-CCD3-CAE2BAE71D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09" y="269776"/>
            <a:ext cx="8688385" cy="61495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9D5F82-2160-FE35-9447-3A0BF8E68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3356"/>
            <a:ext cx="3255826" cy="1815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072" y="-91311"/>
            <a:ext cx="8229600" cy="1143000"/>
          </a:xfrm>
        </p:spPr>
        <p:txBody>
          <a:bodyPr/>
          <a:lstStyle/>
          <a:p>
            <a:pPr algn="l"/>
            <a:r>
              <a:rPr lang="ru-RU" dirty="0"/>
              <a:t>Музейная педагогика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2D7169-5CA6-EFD5-8363-C1DCD2BF4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20888"/>
            <a:ext cx="2365995" cy="3154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D76C161-460F-7775-0BD6-E0CC48738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908720"/>
            <a:ext cx="2535746" cy="1901810"/>
          </a:xfrm>
          <a:prstGeom prst="rect">
            <a:avLst/>
          </a:prstGeom>
        </p:spPr>
      </p:pic>
      <p:pic>
        <p:nvPicPr>
          <p:cNvPr id="7" name="Рисунок 6" descr="20260226_0958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31948" y="3496444"/>
            <a:ext cx="3419872" cy="2564904"/>
          </a:xfrm>
          <a:prstGeom prst="rect">
            <a:avLst/>
          </a:prstGeom>
        </p:spPr>
      </p:pic>
      <p:pic>
        <p:nvPicPr>
          <p:cNvPr id="10241" name="Picture 1" descr="C:\Users\USER\Desktop\для гмо психологов логопедов\20260210_144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131840" y="3789040"/>
            <a:ext cx="2984099" cy="2238074"/>
          </a:xfrm>
          <a:prstGeom prst="rect">
            <a:avLst/>
          </a:prstGeom>
          <a:noFill/>
        </p:spPr>
      </p:pic>
      <p:pic>
        <p:nvPicPr>
          <p:cNvPr id="10242" name="Picture 2" descr="C:\Users\USER\Desktop\для гмо психологов логопедов\IMG_20260319_145414_6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268760"/>
            <a:ext cx="2736304" cy="2052228"/>
          </a:xfrm>
          <a:prstGeom prst="rect">
            <a:avLst/>
          </a:prstGeom>
          <a:noFill/>
        </p:spPr>
      </p:pic>
      <p:pic>
        <p:nvPicPr>
          <p:cNvPr id="10243" name="Picture 3" descr="C:\Users\USER\Desktop\для гмо психологов логопедов\Лебедева Н.А. Вострецова М.А. Музейная педагогика. Сертификат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60648"/>
            <a:ext cx="1476874" cy="1053572"/>
          </a:xfrm>
          <a:prstGeom prst="rect">
            <a:avLst/>
          </a:prstGeom>
          <a:noFill/>
        </p:spPr>
      </p:pic>
      <p:pic>
        <p:nvPicPr>
          <p:cNvPr id="1026" name="Picture 2" descr="D:\Сканы грамот\20260423_1104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 flipH="1" flipV="1">
            <a:off x="6024584" y="5216776"/>
            <a:ext cx="1628800" cy="122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E809A0-DBF2-C0C7-4E85-2511C6A4AA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114" y="438652"/>
            <a:ext cx="8630780" cy="610879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F41906D-A587-72AF-96BE-34241553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4386"/>
            <a:ext cx="3227946" cy="180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23" y="116632"/>
            <a:ext cx="8229600" cy="778098"/>
          </a:xfrm>
        </p:spPr>
        <p:txBody>
          <a:bodyPr/>
          <a:lstStyle/>
          <a:p>
            <a:r>
              <a:rPr lang="ru-RU" dirty="0" err="1"/>
              <a:t>Арт-терапия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A50FEA-6DD4-9699-5AD0-E6CE9D72D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69160"/>
            <a:ext cx="3240360" cy="1807123"/>
          </a:xfrm>
          <a:prstGeom prst="rect">
            <a:avLst/>
          </a:prstGeom>
        </p:spPr>
      </p:pic>
      <p:pic>
        <p:nvPicPr>
          <p:cNvPr id="6" name="Рисунок 5" descr="IMG_20260422_141133_220.jpg"/>
          <p:cNvPicPr>
            <a:picLocks noChangeAspect="1"/>
          </p:cNvPicPr>
          <p:nvPr/>
        </p:nvPicPr>
        <p:blipFill>
          <a:blip r:embed="rId5" cstate="print"/>
          <a:srcRect l="10621" r="11493" b="17984"/>
          <a:stretch>
            <a:fillRect/>
          </a:stretch>
        </p:blipFill>
        <p:spPr>
          <a:xfrm>
            <a:off x="251520" y="2420888"/>
            <a:ext cx="3168352" cy="2502278"/>
          </a:xfrm>
          <a:prstGeom prst="rect">
            <a:avLst/>
          </a:prstGeom>
        </p:spPr>
      </p:pic>
      <p:pic>
        <p:nvPicPr>
          <p:cNvPr id="9" name="Рисунок 8" descr="IMG_20260412_145248_4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548680"/>
            <a:ext cx="1890210" cy="2520280"/>
          </a:xfrm>
          <a:prstGeom prst="rect">
            <a:avLst/>
          </a:prstGeom>
        </p:spPr>
      </p:pic>
      <p:pic>
        <p:nvPicPr>
          <p:cNvPr id="10" name="Рисунок 9" descr="20220708_1127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3779912" y="980728"/>
            <a:ext cx="2627784" cy="1970838"/>
          </a:xfrm>
          <a:prstGeom prst="rect">
            <a:avLst/>
          </a:prstGeom>
        </p:spPr>
      </p:pic>
      <p:pic>
        <p:nvPicPr>
          <p:cNvPr id="11" name="Рисунок 10" descr="20220708_1047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 flipV="1">
            <a:off x="3189270" y="3515587"/>
            <a:ext cx="2996950" cy="2247713"/>
          </a:xfrm>
          <a:prstGeom prst="rect">
            <a:avLst/>
          </a:prstGeom>
        </p:spPr>
      </p:pic>
      <p:pic>
        <p:nvPicPr>
          <p:cNvPr id="12" name="Рисунок 11" descr="IMG_20260422_140205_7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5013176"/>
            <a:ext cx="2267744" cy="1700808"/>
          </a:xfrm>
          <a:prstGeom prst="rect">
            <a:avLst/>
          </a:prstGeom>
        </p:spPr>
      </p:pic>
      <p:pic>
        <p:nvPicPr>
          <p:cNvPr id="13" name="Рисунок 12" descr="20260416_16262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3140968"/>
            <a:ext cx="2363755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/>
          <a:lstStyle/>
          <a:p>
            <a:r>
              <a:rPr lang="ru-RU" dirty="0" smtClean="0"/>
              <a:t>Калейдоскоп событий</a:t>
            </a:r>
            <a:endParaRPr lang="ru-RU" dirty="0"/>
          </a:p>
        </p:txBody>
      </p:sp>
      <p:pic>
        <p:nvPicPr>
          <p:cNvPr id="4" name="Содержимое 3" descr="20220923_104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375" y="3926177"/>
            <a:ext cx="2825287" cy="2118965"/>
          </a:xfrm>
        </p:spPr>
      </p:pic>
      <p:pic>
        <p:nvPicPr>
          <p:cNvPr id="5" name="Рисунок 4" descr="IMG_20260412_190226_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05064"/>
            <a:ext cx="3035829" cy="2276872"/>
          </a:xfrm>
          <a:prstGeom prst="rect">
            <a:avLst/>
          </a:prstGeom>
        </p:spPr>
      </p:pic>
      <p:pic>
        <p:nvPicPr>
          <p:cNvPr id="6" name="Рисунок 5" descr="IMG_20260422_140802_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24744"/>
            <a:ext cx="1905675" cy="2540900"/>
          </a:xfrm>
          <a:prstGeom prst="rect">
            <a:avLst/>
          </a:prstGeom>
        </p:spPr>
      </p:pic>
      <p:pic>
        <p:nvPicPr>
          <p:cNvPr id="7" name="Рисунок 6" descr="IMG_20260422_140443_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2592288" cy="1944216"/>
          </a:xfrm>
          <a:prstGeom prst="rect">
            <a:avLst/>
          </a:prstGeom>
        </p:spPr>
      </p:pic>
      <p:pic>
        <p:nvPicPr>
          <p:cNvPr id="8" name="Рисунок 7" descr="0e02juyQKDf4r7rxkk8bGQA2UQLbcGQkym-Q5ZxLavIL_IA5KzLka96EwzhpWIkFW0d_zMU2-FY2bunGtoY4VZ7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268760"/>
            <a:ext cx="2603781" cy="1952836"/>
          </a:xfrm>
          <a:prstGeom prst="rect">
            <a:avLst/>
          </a:prstGeom>
        </p:spPr>
      </p:pic>
      <p:pic>
        <p:nvPicPr>
          <p:cNvPr id="9" name="Рисунок 8" descr="kcE7FWLzvwJVgdrAD3qot6eBRT-uueGjH8MmNoDhwYtaLFtMTRM3lIFd8K-G-lUDWtk7ZOHeHVTYWGFDWYVVmNMa.jpg"/>
          <p:cNvPicPr>
            <a:picLocks noChangeAspect="1"/>
          </p:cNvPicPr>
          <p:nvPr/>
        </p:nvPicPr>
        <p:blipFill>
          <a:blip r:embed="rId7" cstate="print"/>
          <a:srcRect t="11190"/>
          <a:stretch>
            <a:fillRect/>
          </a:stretch>
        </p:blipFill>
        <p:spPr>
          <a:xfrm>
            <a:off x="6732240" y="4005064"/>
            <a:ext cx="1917991" cy="227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A1268B-8138-4D71-A443-2A9603460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085" y="404664"/>
            <a:ext cx="8497809" cy="6014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«</a:t>
            </a:r>
            <a:r>
              <a:rPr lang="ru-RU" sz="3200" dirty="0" err="1"/>
              <a:t>Квест-технология</a:t>
            </a:r>
            <a:r>
              <a:rPr lang="ru-RU" sz="3200" dirty="0"/>
              <a:t>» + </a:t>
            </a:r>
            <a:r>
              <a:rPr lang="ru-RU" sz="3200" dirty="0" err="1"/>
              <a:t>Ко-тичинг</a:t>
            </a:r>
            <a:r>
              <a:rPr lang="ru-RU" sz="3200" dirty="0"/>
              <a:t> (</a:t>
            </a:r>
            <a:r>
              <a:rPr lang="ru-RU" sz="3200" dirty="0" err="1"/>
              <a:t>Co-teaching</a:t>
            </a:r>
            <a:r>
              <a:rPr lang="ru-RU" sz="3200" dirty="0"/>
              <a:t>):</a:t>
            </a:r>
          </a:p>
        </p:txBody>
      </p:sp>
      <p:pic>
        <p:nvPicPr>
          <p:cNvPr id="5" name="Содержимое 4" descr="IMG_20260422_140924_5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2314352" cy="3085803"/>
          </a:xfrm>
        </p:spPr>
      </p:pic>
      <p:pic>
        <p:nvPicPr>
          <p:cNvPr id="6" name="Рисунок 5" descr="20251017_100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3275856" y="1628800"/>
            <a:ext cx="2939818" cy="2204864"/>
          </a:xfrm>
          <a:prstGeom prst="rect">
            <a:avLst/>
          </a:prstGeom>
        </p:spPr>
      </p:pic>
      <p:pic>
        <p:nvPicPr>
          <p:cNvPr id="8" name="Рисунок 7" descr="20260410_0957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251520" y="4581128"/>
            <a:ext cx="2651786" cy="1988840"/>
          </a:xfrm>
          <a:prstGeom prst="rect">
            <a:avLst/>
          </a:prstGeom>
        </p:spPr>
      </p:pic>
      <p:pic>
        <p:nvPicPr>
          <p:cNvPr id="9" name="Рисунок 8" descr="IMG_20260422_140605_5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437112"/>
            <a:ext cx="2843808" cy="2132856"/>
          </a:xfrm>
          <a:prstGeom prst="rect">
            <a:avLst/>
          </a:prstGeom>
        </p:spPr>
      </p:pic>
      <p:pic>
        <p:nvPicPr>
          <p:cNvPr id="11" name="Рисунок 10" descr="4RpbJ4XtPPaIdN14aRHUJmqCJ33gAd45RALOEbuGhUCFvCT_DGr5YDyJo1tANTG82bZkovvDsbjNuO_NGv9Klud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340768"/>
            <a:ext cx="1707654" cy="2276872"/>
          </a:xfrm>
          <a:prstGeom prst="rect">
            <a:avLst/>
          </a:prstGeom>
        </p:spPr>
      </p:pic>
      <p:pic>
        <p:nvPicPr>
          <p:cNvPr id="12" name="Рисунок 11" descr="RSLFLq6I8ZejcjJRHNWl-4v0dmu7wNXJ6uKcoeSwfr-idXUqV9_m3WhoRT3pqd8I7bE_s7Q5xu7OPJbKO-PLEd7k.jpg"/>
          <p:cNvPicPr>
            <a:picLocks noChangeAspect="1"/>
          </p:cNvPicPr>
          <p:nvPr/>
        </p:nvPicPr>
        <p:blipFill>
          <a:blip r:embed="rId8" cstate="print"/>
          <a:srcRect l="7054" t="6046" r="3768"/>
          <a:stretch>
            <a:fillRect/>
          </a:stretch>
        </p:blipFill>
        <p:spPr>
          <a:xfrm>
            <a:off x="6372200" y="4149080"/>
            <a:ext cx="251699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346</TotalTime>
  <Words>426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Взаимодействие логопеда и психолога в рамках коррекционно-развивающей работы с детьми дошкольного возраста</vt:lpstr>
      <vt:lpstr> Актуальность  тандема  логопед+психолог обусловлена тремя глобальными вызовами: </vt:lpstr>
      <vt:lpstr>Направления работы</vt:lpstr>
      <vt:lpstr>Предполагаемые результаты: от теории к практике </vt:lpstr>
      <vt:lpstr>Инновации в тандеме: современные технологии в совместной работе логопеда и психолога</vt:lpstr>
      <vt:lpstr>Музейная педагогика</vt:lpstr>
      <vt:lpstr>Арт-терапия</vt:lpstr>
      <vt:lpstr>Калейдоскоп событий</vt:lpstr>
      <vt:lpstr>«Квест-технология» + Ко-тичинг (Co-teaching):</vt:lpstr>
      <vt:lpstr> Работа с родителями и  социальными партнерами:  единый фронт </vt:lpstr>
      <vt:lpstr> Разработка методической базы: пособия, игры, задания </vt:lpstr>
      <vt:lpstr>Трансляция, обмен опытом</vt:lpstr>
      <vt:lpstr>Профессиональное развитие специалистов: сотрудничество как ресурс роста</vt:lpstr>
      <vt:lpstr>Вывод</vt:lpstr>
      <vt:lpstr>Спасибо за внимание,  приглашаем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2026-04-21T05:25:13Z</dcterms:created>
  <dcterms:modified xsi:type="dcterms:W3CDTF">2026-04-23T06:37:47Z</dcterms:modified>
</cp:coreProperties>
</file>