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-64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755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0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29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285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161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85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691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978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823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51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522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4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124" y="1825625"/>
            <a:ext cx="6305752" cy="4351338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52114" y="3187337"/>
            <a:ext cx="270401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Liberation Serif" panose="02020603050405020304" pitchFamily="18" charset="0"/>
              </a:rPr>
              <a:t>Шабуров Андрей Сергеевич, Руководитель ММО учителей химии Артемовского муниципального округа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6572" y="5923181"/>
            <a:ext cx="803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Публичный отчет за  2024-2025 гг</a:t>
            </a:r>
            <a:r>
              <a:rPr lang="ru-RU" dirty="0"/>
              <a:t>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F962A7B-31CE-3325-3D3C-A5FC9BC9252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7" r="8080"/>
          <a:stretch/>
        </p:blipFill>
        <p:spPr>
          <a:xfrm>
            <a:off x="326572" y="350044"/>
            <a:ext cx="7050428" cy="501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99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0"/>
            <a:ext cx="12192000" cy="7261500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17520E67-C480-2EE7-E705-727DA9377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057" y="1391478"/>
            <a:ext cx="8744778" cy="5870023"/>
          </a:xfrm>
        </p:spPr>
        <p:txBody>
          <a:bodyPr anchor="t">
            <a:normAutofit fontScale="90000"/>
          </a:bodyPr>
          <a:lstStyle/>
          <a:p>
            <a:pPr marL="342900" lvl="0" indent="-342900">
              <a:lnSpc>
                <a:spcPct val="115000"/>
              </a:lnSpc>
              <a:buFont typeface="Times New Roman" panose="02020603050405020304" pitchFamily="18" charset="0"/>
              <a:buAutoNum type="arabicPeriod"/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Цель: развитие инноваций в образовании в условиях внедрения профессионального стандарта педагога и формирования национальной системы учительского роста, повышения квалификации педагогических работников в вопросах реализации ФГОС-2021 ООО и ФГОС-2021 СОО.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Индивидуальный образовательный маршрут педагога, вопросы аттестации.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Преемственность в содержании, формах и методах работы между уровнями образования.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3. </a:t>
            </a: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Содержание деятельности ОО (педагогов) по работе с одаренными детьми.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 </a:t>
            </a: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Использование современных образовательных технологий в условиях реализации ФГОС.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5. </a:t>
            </a: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Дополнительное образование детей.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xmlns="" id="{34DB0144-F7A1-ECF6-7EF8-FEE9D4BD81F7}"/>
              </a:ext>
            </a:extLst>
          </p:cNvPr>
          <p:cNvSpPr txBox="1">
            <a:spLocks/>
          </p:cNvSpPr>
          <p:nvPr/>
        </p:nvSpPr>
        <p:spPr>
          <a:xfrm>
            <a:off x="990600" y="63679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7200" dirty="0"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1.Цели и задачи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5970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AEA3BE4-E510-8D2A-294E-FCBA83D74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C4A79661-8E70-D10A-C705-C95A64B817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0"/>
            <a:ext cx="12192000" cy="7261500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B94E24AB-4282-75A0-30E3-E2364A9C4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394"/>
            <a:ext cx="105156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8000" dirty="0"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7200" dirty="0">
                <a:effectLst/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800" dirty="0">
                <a:effectLst/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effectLst/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Посещаемость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399317"/>
              </p:ext>
            </p:extLst>
          </p:nvPr>
        </p:nvGraphicFramePr>
        <p:xfrm>
          <a:off x="572026" y="1613528"/>
          <a:ext cx="7370970" cy="19485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1921"/>
                <a:gridCol w="1343424"/>
                <a:gridCol w="1549711"/>
                <a:gridCol w="1549711"/>
                <a:gridCol w="1446203"/>
              </a:tblGrid>
              <a:tr h="47965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Даты заседаний ММО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96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28.10.2024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10.01.2024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15.02.2025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05.04.2025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9892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Посещаемость, 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72,7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18,2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72,7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81,8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5682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C46893A-220E-A5BC-DB17-85B5CED2E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FA42BD1B-043B-280B-1F4C-6FDE0A8E42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150126" y="109182"/>
            <a:ext cx="12192000" cy="7261500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31611044-EBB1-5393-833D-F092CD9C1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9287"/>
            <a:ext cx="10515600" cy="60670"/>
          </a:xfrm>
        </p:spPr>
        <p:txBody>
          <a:bodyPr>
            <a:normAutofit fontScale="90000"/>
          </a:bodyPr>
          <a:lstStyle/>
          <a:p>
            <a:r>
              <a:rPr lang="ru-RU" sz="6000" dirty="0">
                <a:effectLst/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3. Основные направления и мероприятия, формы и их </a:t>
            </a:r>
            <a:r>
              <a:rPr lang="ru-RU" sz="6000" dirty="0" smtClean="0">
                <a:effectLst/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эффективность</a:t>
            </a:r>
            <a:r>
              <a:rPr lang="ru-RU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1100869"/>
              </p:ext>
            </p:extLst>
          </p:nvPr>
        </p:nvGraphicFramePr>
        <p:xfrm>
          <a:off x="953828" y="3558400"/>
          <a:ext cx="8128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/>
                <a:gridCol w="1625600"/>
                <a:gridCol w="1625600"/>
                <a:gridCol w="1625600"/>
                <a:gridCol w="1625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Семинары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Круглые столы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Открытые уроки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Мероприятия</a:t>
                      </a:r>
                      <a:r>
                        <a:rPr lang="ru-RU" baseline="0" dirty="0" smtClean="0"/>
                        <a:t> ВД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Пед</a:t>
                      </a:r>
                      <a:r>
                        <a:rPr lang="ru-RU" dirty="0" smtClean="0"/>
                        <a:t>. чтения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194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76B4F6E-02C4-91C4-2320-6847B9A7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A4D42929-5B00-65D8-5EFF-81BCCE4F08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0"/>
            <a:ext cx="12192000" cy="7261500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D362A3E6-FFB2-03AC-0E99-E08F99931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39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7200" dirty="0">
                <a:effectLst/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4.Проблемы</a:t>
            </a:r>
            <a:r>
              <a:rPr lang="ru-RU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584097"/>
              </p:ext>
            </p:extLst>
          </p:nvPr>
        </p:nvGraphicFramePr>
        <p:xfrm>
          <a:off x="639928" y="1797839"/>
          <a:ext cx="81280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 Отсутствие</a:t>
                      </a:r>
                      <a:r>
                        <a:rPr lang="ru-RU" baseline="0" dirty="0" smtClean="0"/>
                        <a:t> анализа эффективности форм и методов у большинства педагогов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2.  Усложнение уровня муниципального этапа </a:t>
                      </a:r>
                      <a:r>
                        <a:rPr lang="ru-RU" dirty="0" err="1" smtClean="0"/>
                        <a:t>ВсОШ</a:t>
                      </a:r>
                      <a:r>
                        <a:rPr lang="ru-RU" dirty="0" smtClean="0"/>
                        <a:t> по химии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3. Отсутствие возможности поделиться</a:t>
                      </a:r>
                      <a:r>
                        <a:rPr lang="ru-RU" baseline="0" dirty="0" smtClean="0"/>
                        <a:t> опытом у некоторых педагогов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4. Дефицит педагогических работников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973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B6E3BA1-CFC2-A0D9-CC1C-03726E1B9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CC59DBD2-EFEC-3299-135C-E309DEBAA3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0"/>
            <a:ext cx="12192000" cy="7261500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81C4A675-2A9D-085B-789C-9793BB737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2" y="463826"/>
            <a:ext cx="10667999" cy="1346131"/>
          </a:xfrm>
        </p:spPr>
        <p:txBody>
          <a:bodyPr>
            <a:normAutofit fontScale="90000"/>
          </a:bodyPr>
          <a:lstStyle/>
          <a:p>
            <a:r>
              <a:rPr lang="ru-RU" sz="7200" dirty="0">
                <a:effectLst/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5.Перспективы, планирование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879263"/>
              </p:ext>
            </p:extLst>
          </p:nvPr>
        </p:nvGraphicFramePr>
        <p:xfrm>
          <a:off x="177422" y="1869743"/>
          <a:ext cx="9416955" cy="49882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38985"/>
                <a:gridCol w="3138985"/>
                <a:gridCol w="3138985"/>
              </a:tblGrid>
              <a:tr h="4275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effectLst/>
                        </a:rPr>
                        <a:t>Время проведения</a:t>
                      </a:r>
                      <a:endParaRPr lang="ru-RU" sz="90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08" marR="571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</a:rPr>
                        <a:t>Тема заседания ММО</a:t>
                      </a:r>
                      <a:endParaRPr lang="ru-RU" sz="900" kern="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08" marR="571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</a:rPr>
                        <a:t>Ответственные организаторы</a:t>
                      </a:r>
                      <a:endParaRPr lang="ru-RU" sz="900" kern="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08" marR="57108" marT="0" marB="0"/>
                </a:tc>
              </a:tr>
              <a:tr h="14155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effectLst/>
                        </a:rPr>
                        <a:t>Октябрь </a:t>
                      </a:r>
                      <a:r>
                        <a:rPr lang="ru-RU" sz="1200" kern="100" dirty="0" smtClean="0">
                          <a:effectLst/>
                        </a:rPr>
                        <a:t>2025</a:t>
                      </a:r>
                      <a:endParaRPr lang="ru-RU" sz="90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08" marR="57108" marT="0" marB="0"/>
                </a:tc>
                <a:tc>
                  <a:txBody>
                    <a:bodyPr/>
                    <a:lstStyle/>
                    <a:p>
                      <a:pPr marL="11303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</a:rPr>
                        <a:t>Анализ итогов </a:t>
                      </a:r>
                      <a:r>
                        <a:rPr lang="ru-RU" sz="1200" kern="100" dirty="0" smtClean="0">
                          <a:effectLst/>
                        </a:rPr>
                        <a:t>2024-2025 </a:t>
                      </a:r>
                      <a:r>
                        <a:rPr lang="ru-RU" sz="1200" kern="100" dirty="0" err="1">
                          <a:effectLst/>
                        </a:rPr>
                        <a:t>г.г</a:t>
                      </a:r>
                      <a:r>
                        <a:rPr lang="ru-RU" sz="1200" kern="100" dirty="0">
                          <a:effectLst/>
                        </a:rPr>
                        <a:t>. Обсуждение результатов </a:t>
                      </a:r>
                      <a:r>
                        <a:rPr lang="ru-RU" sz="1200" kern="100" dirty="0" smtClean="0">
                          <a:effectLst/>
                        </a:rPr>
                        <a:t>ГИА-2025, </a:t>
                      </a:r>
                      <a:r>
                        <a:rPr lang="ru-RU" sz="1200" kern="100" dirty="0" err="1">
                          <a:effectLst/>
                        </a:rPr>
                        <a:t>ВсОШ</a:t>
                      </a:r>
                      <a:r>
                        <a:rPr lang="ru-RU" sz="1200" kern="100" dirty="0">
                          <a:effectLst/>
                        </a:rPr>
                        <a:t> по химии 2024-2025.</a:t>
                      </a:r>
                      <a:endParaRPr lang="ru-RU" sz="900" kern="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effectLst/>
                        </a:rPr>
                        <a:t> </a:t>
                      </a:r>
                      <a:endParaRPr lang="ru-RU" sz="90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08" marR="571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 err="1">
                          <a:effectLst/>
                        </a:rPr>
                        <a:t>Шабуров</a:t>
                      </a:r>
                      <a:r>
                        <a:rPr lang="ru-RU" sz="1200" kern="100" dirty="0">
                          <a:effectLst/>
                        </a:rPr>
                        <a:t> А.С., </a:t>
                      </a:r>
                      <a:r>
                        <a:rPr lang="ru-RU" sz="1200" kern="100" dirty="0" smtClean="0">
                          <a:effectLst/>
                        </a:rPr>
                        <a:t>Колесникова Е.А.</a:t>
                      </a:r>
                      <a:endParaRPr lang="ru-RU" sz="90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08" marR="57108" marT="0" marB="0"/>
                </a:tc>
              </a:tr>
              <a:tr h="15206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effectLst/>
                        </a:rPr>
                        <a:t>Ноябрь </a:t>
                      </a:r>
                      <a:r>
                        <a:rPr lang="ru-RU" sz="1200" kern="100" dirty="0" smtClean="0">
                          <a:effectLst/>
                        </a:rPr>
                        <a:t>2025</a:t>
                      </a:r>
                      <a:endParaRPr lang="ru-RU" sz="90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08" marR="57108" marT="0" marB="0"/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</a:rPr>
                        <a:t>Участие педагогов в профессиональных конкурсах. Вовлеченность детей во ВД по химии. Предметные конкурсы и турниры.</a:t>
                      </a:r>
                      <a:endParaRPr lang="ru-RU" sz="900" kern="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08" marR="571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</a:rPr>
                        <a:t>Чернобровкина С.В., Деева Ю.А.</a:t>
                      </a:r>
                      <a:endParaRPr lang="ru-RU" sz="900" kern="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08" marR="57108" marT="0" marB="0"/>
                </a:tc>
              </a:tr>
              <a:tr h="4275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effectLst/>
                        </a:rPr>
                        <a:t>Март </a:t>
                      </a:r>
                      <a:r>
                        <a:rPr lang="ru-RU" sz="1200" kern="100" dirty="0" smtClean="0">
                          <a:effectLst/>
                        </a:rPr>
                        <a:t>2026</a:t>
                      </a:r>
                      <a:endParaRPr lang="ru-RU" sz="90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08" marR="57108" marT="0" marB="0"/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</a:rPr>
                        <a:t>Пед. чтения(по желанию).</a:t>
                      </a:r>
                      <a:endParaRPr lang="ru-RU" sz="900" kern="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08" marR="571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</a:rPr>
                        <a:t>Шабуров А.С., другие</a:t>
                      </a:r>
                      <a:endParaRPr lang="ru-RU" sz="900" kern="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08" marR="57108" marT="0" marB="0"/>
                </a:tc>
              </a:tr>
              <a:tr h="11969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effectLst/>
                        </a:rPr>
                        <a:t>Апрель </a:t>
                      </a:r>
                      <a:r>
                        <a:rPr lang="ru-RU" sz="1200" kern="100" dirty="0" smtClean="0">
                          <a:effectLst/>
                        </a:rPr>
                        <a:t>2026</a:t>
                      </a:r>
                      <a:endParaRPr lang="ru-RU" sz="90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08" marR="57108" marT="0" marB="0"/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effectLst/>
                        </a:rPr>
                        <a:t>Муниципальная игра для учащихся 8-х классов «Волшебный эксперимент»</a:t>
                      </a:r>
                      <a:endParaRPr lang="ru-RU" sz="900" kern="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</a:rPr>
                        <a:t> </a:t>
                      </a:r>
                      <a:endParaRPr lang="ru-RU" sz="900" kern="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08" marR="571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 err="1">
                          <a:effectLst/>
                        </a:rPr>
                        <a:t>Червоногородская</a:t>
                      </a:r>
                      <a:r>
                        <a:rPr lang="ru-RU" sz="1200" kern="100" dirty="0">
                          <a:effectLst/>
                        </a:rPr>
                        <a:t> Н.А., </a:t>
                      </a:r>
                      <a:r>
                        <a:rPr lang="ru-RU" sz="1200" kern="100" dirty="0" err="1">
                          <a:effectLst/>
                        </a:rPr>
                        <a:t>Шабуров</a:t>
                      </a:r>
                      <a:r>
                        <a:rPr lang="ru-RU" sz="1200" kern="100" dirty="0">
                          <a:effectLst/>
                        </a:rPr>
                        <a:t> А.С</a:t>
                      </a:r>
                      <a:r>
                        <a:rPr lang="ru-RU" sz="1200" kern="100" dirty="0" smtClean="0">
                          <a:effectLst/>
                        </a:rPr>
                        <a:t>.., </a:t>
                      </a:r>
                      <a:r>
                        <a:rPr lang="ru-RU" sz="1200" kern="100" dirty="0" err="1">
                          <a:effectLst/>
                        </a:rPr>
                        <a:t>Чернобровкина</a:t>
                      </a:r>
                      <a:r>
                        <a:rPr lang="ru-RU" sz="1200" kern="100" dirty="0">
                          <a:effectLst/>
                        </a:rPr>
                        <a:t> С.В.</a:t>
                      </a:r>
                      <a:endParaRPr lang="ru-RU" sz="90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08" marR="5710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76257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221</Words>
  <Application>Microsoft Office PowerPoint</Application>
  <PresentationFormat>Произвольный</PresentationFormat>
  <Paragraphs>49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Цель: развитие инноваций в образовании в условиях внедрения профессионального стандарта педагога и формирования национальной системы учительского роста, повышения квалификации педагогических работников в вопросах реализации ФГОС-2021 ООО и ФГОС-2021 СОО.  1. Индивидуальный образовательный маршрут педагога, вопросы аттестации. 2. Преемственность в содержании, формах и методах работы между уровнями образования. 3. Содержание деятельности ОО (педагогов) по работе с одаренными детьми. 4. Использование современных образовательных технологий в условиях реализации ФГОС. 5. Дополнительное образование детей. </vt:lpstr>
      <vt:lpstr>2. Посещаемость  </vt:lpstr>
      <vt:lpstr>3. Основные направления и мероприятия, формы и их эффективность  </vt:lpstr>
      <vt:lpstr>4.Проблемы  </vt:lpstr>
      <vt:lpstr>5.Перспективы, планирование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Ученик13</cp:lastModifiedBy>
  <cp:revision>12</cp:revision>
  <dcterms:created xsi:type="dcterms:W3CDTF">2022-01-21T11:27:25Z</dcterms:created>
  <dcterms:modified xsi:type="dcterms:W3CDTF">2025-04-28T06:18:44Z</dcterms:modified>
</cp:coreProperties>
</file>