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1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13" autoAdjust="0"/>
    <p:restoredTop sz="94660"/>
  </p:normalViewPr>
  <p:slideViewPr>
    <p:cSldViewPr snapToGrid="0">
      <p:cViewPr varScale="1">
        <p:scale>
          <a:sx n="55" d="100"/>
          <a:sy n="55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78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19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43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89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59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443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77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469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48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52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10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6E67D-0557-4D1C-B059-B10908FE032E}" type="datetimeFigureOut">
              <a:rPr lang="ru-RU" smtClean="0"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9C727-9216-4FE9-9D99-CF1298BB9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468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1692" y="246186"/>
            <a:ext cx="11605846" cy="16002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Мастер </a:t>
            </a:r>
            <a:r>
              <a:rPr lang="ru-RU" b="1" dirty="0">
                <a:solidFill>
                  <a:srgbClr val="C00000"/>
                </a:solidFill>
              </a:rPr>
              <a:t>– класс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092" y="1987062"/>
            <a:ext cx="11834445" cy="45895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«Создание социально-педагогических условий для развития личности несовершеннолетнего в социуме и его ближайшем окружении»</a:t>
            </a:r>
            <a:br>
              <a:rPr lang="ru-RU" sz="6000" b="1" dirty="0" smtClean="0">
                <a:solidFill>
                  <a:srgbClr val="7030A0"/>
                </a:solidFill>
              </a:rPr>
            </a:br>
            <a:endParaRPr lang="ru-RU" sz="6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99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08" y="365125"/>
            <a:ext cx="11500338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b="1" i="1" dirty="0">
                <a:solidFill>
                  <a:srgbClr val="C00000"/>
                </a:solidFill>
              </a:rPr>
              <a:t>Практическая часть.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108" y="1825625"/>
            <a:ext cx="11500338" cy="47861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800" b="1" u="sng" dirty="0">
                <a:solidFill>
                  <a:srgbClr val="002060"/>
                </a:solidFill>
              </a:rPr>
              <a:t>Китайская пословица гласит: </a:t>
            </a:r>
            <a:endParaRPr lang="ru-RU" sz="4800" b="1" u="sng" dirty="0" smtClean="0">
              <a:solidFill>
                <a:srgbClr val="002060"/>
              </a:solidFill>
            </a:endParaRPr>
          </a:p>
          <a:p>
            <a:r>
              <a:rPr lang="ru-RU" sz="5400" b="1" i="1" dirty="0" smtClean="0">
                <a:solidFill>
                  <a:srgbClr val="002060"/>
                </a:solidFill>
              </a:rPr>
              <a:t>Расскажи </a:t>
            </a:r>
            <a:r>
              <a:rPr lang="ru-RU" sz="5400" b="1" i="1" dirty="0">
                <a:solidFill>
                  <a:srgbClr val="002060"/>
                </a:solidFill>
              </a:rPr>
              <a:t>мне — и я забуду, </a:t>
            </a:r>
            <a:endParaRPr lang="ru-RU" sz="5400" b="1" i="1" dirty="0" smtClean="0">
              <a:solidFill>
                <a:srgbClr val="002060"/>
              </a:solidFill>
            </a:endParaRPr>
          </a:p>
          <a:p>
            <a:r>
              <a:rPr lang="ru-RU" sz="5400" b="1" i="1" dirty="0" smtClean="0">
                <a:solidFill>
                  <a:srgbClr val="002060"/>
                </a:solidFill>
              </a:rPr>
              <a:t>Покажи </a:t>
            </a:r>
            <a:r>
              <a:rPr lang="ru-RU" sz="5400" b="1" i="1" dirty="0">
                <a:solidFill>
                  <a:srgbClr val="002060"/>
                </a:solidFill>
              </a:rPr>
              <a:t>мне — и я запомню, </a:t>
            </a:r>
            <a:endParaRPr lang="ru-RU" sz="5400" b="1" i="1" dirty="0" smtClean="0">
              <a:solidFill>
                <a:srgbClr val="002060"/>
              </a:solidFill>
            </a:endParaRPr>
          </a:p>
          <a:p>
            <a:r>
              <a:rPr lang="ru-RU" sz="5400" b="1" i="1" dirty="0" smtClean="0">
                <a:solidFill>
                  <a:srgbClr val="002060"/>
                </a:solidFill>
              </a:rPr>
              <a:t>Вовлеки </a:t>
            </a:r>
            <a:r>
              <a:rPr lang="ru-RU" sz="5400" b="1" i="1" dirty="0">
                <a:solidFill>
                  <a:srgbClr val="002060"/>
                </a:solidFill>
              </a:rPr>
              <a:t>меня — и я пойму, </a:t>
            </a:r>
            <a:endParaRPr lang="ru-RU" sz="5400" b="1" i="1" dirty="0" smtClean="0">
              <a:solidFill>
                <a:srgbClr val="002060"/>
              </a:solidFill>
            </a:endParaRPr>
          </a:p>
          <a:p>
            <a:r>
              <a:rPr lang="ru-RU" sz="5400" b="1" i="1" dirty="0" smtClean="0">
                <a:solidFill>
                  <a:srgbClr val="002060"/>
                </a:solidFill>
              </a:rPr>
              <a:t>и </a:t>
            </a:r>
            <a:r>
              <a:rPr lang="ru-RU" sz="5400" b="1" i="1" dirty="0">
                <a:solidFill>
                  <a:srgbClr val="002060"/>
                </a:solidFill>
              </a:rPr>
              <a:t>чему — то научусь.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194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615" y="365125"/>
            <a:ext cx="11394831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b="1" i="1" dirty="0">
                <a:solidFill>
                  <a:srgbClr val="C00000"/>
                </a:solidFill>
              </a:rPr>
              <a:t>1. Упражнение «Приветствие»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4" y="1825625"/>
            <a:ext cx="11553092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Здравствуй, солнышко родное! </a:t>
            </a:r>
            <a:r>
              <a:rPr lang="ru-RU" sz="4400" b="1" i="1" dirty="0">
                <a:solidFill>
                  <a:srgbClr val="002060"/>
                </a:solidFill>
              </a:rPr>
              <a:t>(руки вверх) </a:t>
            </a:r>
            <a:endParaRPr lang="ru-RU" sz="4400" b="1" dirty="0">
              <a:solidFill>
                <a:srgbClr val="002060"/>
              </a:solidFill>
            </a:endParaRPr>
          </a:p>
          <a:p>
            <a:r>
              <a:rPr lang="ru-RU" sz="4400" b="1" dirty="0">
                <a:solidFill>
                  <a:srgbClr val="002060"/>
                </a:solidFill>
              </a:rPr>
              <a:t>Здравствуй, небо голубое! </a:t>
            </a:r>
            <a:r>
              <a:rPr lang="ru-RU" sz="4400" b="1" i="1" dirty="0">
                <a:solidFill>
                  <a:srgbClr val="002060"/>
                </a:solidFill>
              </a:rPr>
              <a:t>(руки в стороны) </a:t>
            </a:r>
            <a:endParaRPr lang="ru-RU" sz="4400" b="1" dirty="0">
              <a:solidFill>
                <a:srgbClr val="002060"/>
              </a:solidFill>
            </a:endParaRPr>
          </a:p>
          <a:p>
            <a:r>
              <a:rPr lang="ru-RU" sz="4400" b="1" dirty="0">
                <a:solidFill>
                  <a:srgbClr val="002060"/>
                </a:solidFill>
              </a:rPr>
              <a:t>Мы навстречу вам откроем </a:t>
            </a:r>
            <a:r>
              <a:rPr lang="ru-RU" sz="4400" b="1" i="1" dirty="0">
                <a:solidFill>
                  <a:srgbClr val="002060"/>
                </a:solidFill>
              </a:rPr>
              <a:t>(руки вперёд) </a:t>
            </a:r>
            <a:endParaRPr lang="ru-RU" sz="4400" b="1" dirty="0">
              <a:solidFill>
                <a:srgbClr val="002060"/>
              </a:solidFill>
            </a:endParaRPr>
          </a:p>
          <a:p>
            <a:r>
              <a:rPr lang="ru-RU" sz="4400" b="1" dirty="0">
                <a:solidFill>
                  <a:srgbClr val="002060"/>
                </a:solidFill>
              </a:rPr>
              <a:t>И ладони, и сердца. </a:t>
            </a:r>
          </a:p>
          <a:p>
            <a:r>
              <a:rPr lang="ru-RU" sz="4400" b="1" dirty="0">
                <a:solidFill>
                  <a:srgbClr val="002060"/>
                </a:solidFill>
              </a:rPr>
              <a:t>Пусть тепло всем в мире будет</a:t>
            </a:r>
            <a:r>
              <a:rPr lang="ru-RU" sz="4400" b="1" i="1" dirty="0">
                <a:solidFill>
                  <a:srgbClr val="002060"/>
                </a:solidFill>
              </a:rPr>
              <a:t>, (руками обнять себя) </a:t>
            </a:r>
            <a:endParaRPr lang="ru-RU" sz="4400" b="1" dirty="0">
              <a:solidFill>
                <a:srgbClr val="002060"/>
              </a:solidFill>
            </a:endParaRPr>
          </a:p>
          <a:p>
            <a:r>
              <a:rPr lang="ru-RU" sz="4400" b="1" dirty="0">
                <a:solidFill>
                  <a:srgbClr val="002060"/>
                </a:solidFill>
              </a:rPr>
              <a:t>Мир пусть будет без конца! </a:t>
            </a:r>
            <a:r>
              <a:rPr lang="ru-RU" sz="4400" b="1" i="1" dirty="0">
                <a:solidFill>
                  <a:srgbClr val="002060"/>
                </a:solidFill>
              </a:rPr>
              <a:t>(руки вверх)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184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6908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i="1" dirty="0"/>
              <a:t>2</a:t>
            </a:r>
            <a:r>
              <a:rPr lang="ru-RU" sz="5400" b="1" i="1" dirty="0" smtClean="0">
                <a:solidFill>
                  <a:srgbClr val="C00000"/>
                </a:solidFill>
              </a:rPr>
              <a:t>. </a:t>
            </a:r>
            <a:r>
              <a:rPr lang="ru-RU" sz="5400" b="1" i="1" dirty="0">
                <a:solidFill>
                  <a:srgbClr val="C00000"/>
                </a:solidFill>
              </a:rPr>
              <a:t>Упражнение « Знакомство</a:t>
            </a:r>
            <a:r>
              <a:rPr lang="ru-RU" sz="5400" b="1" i="1" dirty="0" smtClean="0">
                <a:solidFill>
                  <a:srgbClr val="C00000"/>
                </a:solidFill>
              </a:rPr>
              <a:t>»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25625"/>
            <a:ext cx="11306908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4000" b="1" i="1" dirty="0">
                <a:solidFill>
                  <a:srgbClr val="002060"/>
                </a:solidFill>
              </a:rPr>
              <a:t>Цель: </a:t>
            </a:r>
            <a:r>
              <a:rPr lang="ru-RU" sz="4000" b="1" dirty="0">
                <a:solidFill>
                  <a:srgbClr val="002060"/>
                </a:solidFill>
              </a:rPr>
              <a:t>сокращение эмоциональной дистанции в общении, нахождение положительных достойных качеств в себе и других</a:t>
            </a:r>
            <a:r>
              <a:rPr lang="ru-RU" sz="40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4000" b="1" i="1" dirty="0" smtClean="0">
                <a:solidFill>
                  <a:srgbClr val="002060"/>
                </a:solidFill>
              </a:rPr>
              <a:t>Инструкция</a:t>
            </a:r>
            <a:r>
              <a:rPr lang="ru-RU" sz="4000" b="1" i="1" dirty="0">
                <a:solidFill>
                  <a:srgbClr val="002060"/>
                </a:solidFill>
              </a:rPr>
              <a:t>: </a:t>
            </a:r>
            <a:r>
              <a:rPr lang="ru-RU" sz="4000" b="1" dirty="0">
                <a:solidFill>
                  <a:srgbClr val="002060"/>
                </a:solidFill>
              </a:rPr>
              <a:t>Предлагаю познакомиться друг с другом поближе и назвать свои достойные качества. И поможет нам в этом мяч. Тот участник игры, который поймает мяч, называет свое лучшее качество и передает мяч любому другому педагогу</a:t>
            </a:r>
          </a:p>
        </p:txBody>
      </p:sp>
    </p:spTree>
    <p:extLst>
      <p:ext uri="{BB962C8B-B14F-4D97-AF65-F5344CB8AC3E}">
        <p14:creationId xmlns:p14="http://schemas.microsoft.com/office/powerpoint/2010/main" val="940288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365125"/>
            <a:ext cx="11500338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3. Упражнение </a:t>
            </a:r>
            <a:r>
              <a:rPr lang="ru-RU" sz="5400" b="1" i="1" dirty="0">
                <a:solidFill>
                  <a:srgbClr val="C00000"/>
                </a:solidFill>
              </a:rPr>
              <a:t>«Подарок»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277" y="1825625"/>
            <a:ext cx="11500338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4400" b="1" i="1" dirty="0">
                <a:solidFill>
                  <a:srgbClr val="002060"/>
                </a:solidFill>
              </a:rPr>
              <a:t>Цель: </a:t>
            </a:r>
            <a:r>
              <a:rPr lang="ru-RU" sz="4400" b="1" dirty="0">
                <a:solidFill>
                  <a:srgbClr val="002060"/>
                </a:solidFill>
              </a:rPr>
              <a:t>создание положительного настроя 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b="1" i="1" dirty="0" smtClean="0">
                <a:solidFill>
                  <a:srgbClr val="002060"/>
                </a:solidFill>
              </a:rPr>
              <a:t>Инструкция</a:t>
            </a:r>
            <a:r>
              <a:rPr lang="ru-RU" sz="4400" b="1" i="1" dirty="0">
                <a:solidFill>
                  <a:srgbClr val="002060"/>
                </a:solidFill>
              </a:rPr>
              <a:t>: </a:t>
            </a:r>
            <a:r>
              <a:rPr lang="ru-RU" sz="4400" b="1" dirty="0">
                <a:solidFill>
                  <a:srgbClr val="002060"/>
                </a:solidFill>
              </a:rPr>
              <a:t>Сейчас мы будем делать </a:t>
            </a:r>
            <a:r>
              <a:rPr lang="ru-RU" sz="4400" b="1" dirty="0" smtClean="0">
                <a:solidFill>
                  <a:srgbClr val="002060"/>
                </a:solidFill>
              </a:rPr>
              <a:t> новогодние подарки </a:t>
            </a:r>
            <a:r>
              <a:rPr lang="ru-RU" sz="4400" b="1" dirty="0">
                <a:solidFill>
                  <a:srgbClr val="002060"/>
                </a:solidFill>
              </a:rPr>
              <a:t>друг другу. Начиная с ведущего, каждый по очереди средствами пантомимы изображает какой-то предмет и передает его своему соседу справа </a:t>
            </a:r>
            <a:r>
              <a:rPr lang="ru-RU" sz="4400" b="1" dirty="0" smtClean="0">
                <a:solidFill>
                  <a:srgbClr val="002060"/>
                </a:solidFill>
              </a:rPr>
              <a:t>(дракончика, новогоднюю елочку, календарь, мишуру, шар и </a:t>
            </a:r>
            <a:r>
              <a:rPr lang="ru-RU" sz="4400" b="1" dirty="0">
                <a:solidFill>
                  <a:srgbClr val="002060"/>
                </a:solidFill>
              </a:rPr>
              <a:t>т.п.) </a:t>
            </a:r>
          </a:p>
          <a:p>
            <a:pPr marL="0" indent="0">
              <a:buNone/>
            </a:pP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206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185" y="365125"/>
            <a:ext cx="11588261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4. Упражнение </a:t>
            </a:r>
            <a:r>
              <a:rPr lang="ru-RU" sz="5400" b="1" dirty="0">
                <a:solidFill>
                  <a:srgbClr val="C00000"/>
                </a:solidFill>
              </a:rPr>
              <a:t>«10 секунд»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185" y="1825625"/>
            <a:ext cx="11588261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4000" b="1" i="1" dirty="0">
                <a:solidFill>
                  <a:srgbClr val="002060"/>
                </a:solidFill>
              </a:rPr>
              <a:t>Цель: </a:t>
            </a:r>
            <a:r>
              <a:rPr lang="ru-RU" sz="4000" b="1" dirty="0">
                <a:solidFill>
                  <a:srgbClr val="002060"/>
                </a:solidFill>
              </a:rPr>
              <a:t>активное изучение друг друга, создание позитивного единства группы. 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r>
              <a:rPr lang="ru-RU" sz="4000" b="1" i="1" dirty="0" smtClean="0">
                <a:solidFill>
                  <a:srgbClr val="002060"/>
                </a:solidFill>
              </a:rPr>
              <a:t>Инструкция</a:t>
            </a:r>
            <a:r>
              <a:rPr lang="ru-RU" sz="4000" b="1" i="1" dirty="0">
                <a:solidFill>
                  <a:srgbClr val="002060"/>
                </a:solidFill>
              </a:rPr>
              <a:t>: </a:t>
            </a:r>
            <a:r>
              <a:rPr lang="ru-RU" sz="4000" b="1" dirty="0">
                <a:solidFill>
                  <a:srgbClr val="002060"/>
                </a:solidFill>
              </a:rPr>
              <a:t>За рабочей суетой порой некогда взглянуть друг на друга, поговорить. Поэтому будем это делать сейчас. После команды «1,2,3 — группу собери!», все участники начнут ходить по залу и быстро, в течение 10 секунд (10 ударов в бубен), собираться в группы по названному признаку.</a:t>
            </a:r>
          </a:p>
        </p:txBody>
      </p:sp>
    </p:spTree>
    <p:extLst>
      <p:ext uri="{BB962C8B-B14F-4D97-AF65-F5344CB8AC3E}">
        <p14:creationId xmlns:p14="http://schemas.microsoft.com/office/powerpoint/2010/main" val="3191860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615" y="365125"/>
            <a:ext cx="11429999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5. Упражнение </a:t>
            </a:r>
            <a:r>
              <a:rPr lang="ru-RU" sz="5400" b="1" dirty="0">
                <a:solidFill>
                  <a:srgbClr val="C00000"/>
                </a:solidFill>
              </a:rPr>
              <a:t>«</a:t>
            </a:r>
            <a:r>
              <a:rPr lang="ru-RU" sz="5400" b="1" dirty="0" smtClean="0">
                <a:solidFill>
                  <a:srgbClr val="C00000"/>
                </a:solidFill>
              </a:rPr>
              <a:t>Прощание»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615" y="1825625"/>
            <a:ext cx="11429999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4400" b="1" i="1" dirty="0">
                <a:solidFill>
                  <a:srgbClr val="002060"/>
                </a:solidFill>
              </a:rPr>
              <a:t>Цель: </a:t>
            </a:r>
            <a:r>
              <a:rPr lang="ru-RU" sz="4400" b="1" dirty="0">
                <a:solidFill>
                  <a:srgbClr val="002060"/>
                </a:solidFill>
              </a:rPr>
              <a:t>подведение итогов 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b="1" i="1" dirty="0" smtClean="0">
                <a:solidFill>
                  <a:srgbClr val="002060"/>
                </a:solidFill>
              </a:rPr>
              <a:t>Инструкция</a:t>
            </a:r>
            <a:r>
              <a:rPr lang="ru-RU" sz="4400" b="1" i="1" dirty="0">
                <a:solidFill>
                  <a:srgbClr val="002060"/>
                </a:solidFill>
              </a:rPr>
              <a:t>: </a:t>
            </a:r>
            <a:r>
              <a:rPr lang="ru-RU" sz="4400" b="1" dirty="0">
                <a:solidFill>
                  <a:srgbClr val="002060"/>
                </a:solidFill>
              </a:rPr>
              <a:t>Мы (руки к груди) славно (руки в стороны), потрудились (кулак на кулак) Мы (руки к груди) многое (руки в стороны) узнали (руки к голове), Чуть-чуть (руки «щепоткой») добрее стали (руки к груди) И дружно (руки в замок) поиграли (хлопки руками).</a:t>
            </a:r>
          </a:p>
        </p:txBody>
      </p:sp>
    </p:spTree>
    <p:extLst>
      <p:ext uri="{BB962C8B-B14F-4D97-AF65-F5344CB8AC3E}">
        <p14:creationId xmlns:p14="http://schemas.microsoft.com/office/powerpoint/2010/main" val="358573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692" y="365125"/>
            <a:ext cx="11412416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C00000"/>
                </a:solidFill>
              </a:rPr>
              <a:t>6</a:t>
            </a:r>
            <a:r>
              <a:rPr lang="ru-RU" sz="5400" b="1" dirty="0" smtClean="0">
                <a:solidFill>
                  <a:srgbClr val="C00000"/>
                </a:solidFill>
              </a:rPr>
              <a:t>.Рефлексивное </a:t>
            </a:r>
            <a:r>
              <a:rPr lang="ru-RU" sz="5400" b="1" dirty="0">
                <a:solidFill>
                  <a:srgbClr val="C00000"/>
                </a:solidFill>
              </a:rPr>
              <a:t>упражнение «Звезды»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92" y="1825625"/>
            <a:ext cx="11412416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002060"/>
                </a:solidFill>
              </a:rPr>
              <a:t>Цель: </a:t>
            </a:r>
            <a:r>
              <a:rPr lang="ru-RU" sz="4400" b="1" dirty="0">
                <a:solidFill>
                  <a:srgbClr val="002060"/>
                </a:solidFill>
              </a:rPr>
              <a:t>рефлексия </a:t>
            </a:r>
          </a:p>
          <a:p>
            <a:r>
              <a:rPr lang="ru-RU" sz="4400" b="1" i="1" dirty="0">
                <a:solidFill>
                  <a:srgbClr val="002060"/>
                </a:solidFill>
              </a:rPr>
              <a:t>Инструкция: </a:t>
            </a:r>
            <a:r>
              <a:rPr lang="ru-RU" sz="4400" b="1" dirty="0">
                <a:solidFill>
                  <a:srgbClr val="002060"/>
                </a:solidFill>
              </a:rPr>
              <a:t>Если содержание мастер-класса было для вас полезным, поднимите свои звезды вверх, если нет — бросьте на пол.</a:t>
            </a:r>
          </a:p>
        </p:txBody>
      </p:sp>
    </p:spTree>
    <p:extLst>
      <p:ext uri="{BB962C8B-B14F-4D97-AF65-F5344CB8AC3E}">
        <p14:creationId xmlns:p14="http://schemas.microsoft.com/office/powerpoint/2010/main" val="1178936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523" y="365125"/>
            <a:ext cx="11641015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С НОВЫМ 2024 годом! 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6523" y="1825624"/>
            <a:ext cx="11447585" cy="485652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Этот Старый Новый год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Пусть всем в жизни принесет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Много радостных хлопот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И избавит от забот</a:t>
            </a:r>
            <a:r>
              <a:rPr lang="ru-RU" sz="4000" b="1" dirty="0" smtClean="0">
                <a:solidFill>
                  <a:srgbClr val="002060"/>
                </a:solidFill>
              </a:rPr>
              <a:t>.</a:t>
            </a: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Будни </a:t>
            </a:r>
            <a:r>
              <a:rPr lang="ru-RU" sz="4000" b="1" dirty="0">
                <a:solidFill>
                  <a:srgbClr val="7030A0"/>
                </a:solidFill>
              </a:rPr>
              <a:t>будут пусть успешны,</a:t>
            </a:r>
            <a:br>
              <a:rPr lang="ru-RU" sz="4000" b="1" dirty="0">
                <a:solidFill>
                  <a:srgbClr val="7030A0"/>
                </a:solidFill>
              </a:rPr>
            </a:br>
            <a:r>
              <a:rPr lang="ru-RU" sz="4000" b="1" dirty="0">
                <a:solidFill>
                  <a:srgbClr val="7030A0"/>
                </a:solidFill>
              </a:rPr>
              <a:t>Будут праздники потешны.</a:t>
            </a:r>
            <a:br>
              <a:rPr lang="ru-RU" sz="4000" b="1" dirty="0">
                <a:solidFill>
                  <a:srgbClr val="7030A0"/>
                </a:solidFill>
              </a:rPr>
            </a:br>
            <a:r>
              <a:rPr lang="ru-RU" sz="4000" b="1" dirty="0">
                <a:solidFill>
                  <a:srgbClr val="7030A0"/>
                </a:solidFill>
              </a:rPr>
              <a:t>Чтоб сюда с душой вы шли,</a:t>
            </a:r>
            <a:br>
              <a:rPr lang="ru-RU" sz="4000" b="1" dirty="0">
                <a:solidFill>
                  <a:srgbClr val="7030A0"/>
                </a:solidFill>
              </a:rPr>
            </a:br>
            <a:r>
              <a:rPr lang="ru-RU" sz="4000" b="1" dirty="0">
                <a:solidFill>
                  <a:srgbClr val="7030A0"/>
                </a:solidFill>
              </a:rPr>
              <a:t>А домой доход несли.</a:t>
            </a:r>
            <a:br>
              <a:rPr lang="ru-RU" sz="4000" b="1" dirty="0">
                <a:solidFill>
                  <a:srgbClr val="7030A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©</a:t>
            </a:r>
            <a:r>
              <a:rPr lang="ru-RU" sz="4000" dirty="0">
                <a:solidFill>
                  <a:srgbClr val="002060"/>
                </a:solidFill>
              </a:rPr>
              <a:t/>
            </a:r>
            <a:br>
              <a:rPr lang="ru-RU" sz="4000" dirty="0">
                <a:solidFill>
                  <a:srgbClr val="002060"/>
                </a:solidFill>
              </a:rPr>
            </a:b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proprikol.ru/wp-content/uploads/2022/11/krasivye-kartinki-snegurochki-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278" y="1835457"/>
            <a:ext cx="4730260" cy="467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689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46" y="365125"/>
            <a:ext cx="11816862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СПАСИБО ЗА ВНИМАНИЕ!</a:t>
            </a:r>
            <a:endParaRPr lang="ru-RU" dirty="0"/>
          </a:p>
        </p:txBody>
      </p:sp>
      <p:pic>
        <p:nvPicPr>
          <p:cNvPr id="2052" name="Picture 4" descr="https://static.mk.ru/upload/entities/2023/01/07/16/articles/facebookPicture/e0/c2/93/59/1cf10af3157ec33cb72d672ca9cedf9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46" y="1690689"/>
            <a:ext cx="6224953" cy="495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formaxfun.com/wp-content/uploads/2023/12/novogodnij-makiyazh-2024-v-god-drakona_6574fe1f3bc9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9" y="1690688"/>
            <a:ext cx="5591909" cy="495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895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523" y="298938"/>
            <a:ext cx="11535507" cy="279131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6523" y="2303585"/>
            <a:ext cx="11535507" cy="418513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Управление </a:t>
            </a:r>
            <a:r>
              <a:rPr lang="ru-RU" sz="3200" b="1" dirty="0">
                <a:solidFill>
                  <a:srgbClr val="002060"/>
                </a:solidFill>
              </a:rPr>
              <a:t>образования Артемовского городского округа</a:t>
            </a:r>
            <a:endParaRPr lang="ru-RU" sz="3200" b="1" i="1" dirty="0" smtClean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автономное образовательное учреждение </a:t>
            </a:r>
            <a:b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«Лицей №21» </a:t>
            </a:r>
            <a:endParaRPr lang="ru-RU" sz="3200" b="1" i="1" dirty="0" smtClean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3200" b="1" i="1" dirty="0" smtClean="0">
                <a:solidFill>
                  <a:srgbClr val="002060"/>
                </a:solidFill>
              </a:rPr>
              <a:t>Муниципальный </a:t>
            </a:r>
            <a:r>
              <a:rPr lang="ru-RU" sz="3200" b="1" i="1" dirty="0">
                <a:solidFill>
                  <a:srgbClr val="002060"/>
                </a:solidFill>
              </a:rPr>
              <a:t>ресурсный информационно – методический центр</a:t>
            </a:r>
            <a:endParaRPr lang="ru-RU" sz="32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Муниципальное общеобразовательное учреждение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средняя общеобразовательная школа №4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002" y="438753"/>
            <a:ext cx="1719263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41" y="501906"/>
            <a:ext cx="23717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gas-kvas.com/uploads/posts/2023-02/1676869318_gas-kvas-com-p-risunok-na-temu-emblema-shkoli-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912" y="163521"/>
            <a:ext cx="2482118" cy="221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928" y="423362"/>
            <a:ext cx="275787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02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365125"/>
            <a:ext cx="11465169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Руководитель ММО – методист МРИ- МЦ</a:t>
            </a:r>
            <a:r>
              <a:rPr lang="ru-RU" dirty="0" smtClean="0"/>
              <a:t>,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277" y="1825624"/>
            <a:ext cx="11465169" cy="476860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</a:rPr>
              <a:t> социальный педагог МБОУ СОШ №4</a:t>
            </a:r>
          </a:p>
          <a:p>
            <a:r>
              <a:rPr lang="ru-RU" sz="4800" b="1" dirty="0" smtClean="0">
                <a:solidFill>
                  <a:srgbClr val="002060"/>
                </a:solidFill>
              </a:rPr>
              <a:t>с. Покровское, Артемовского района</a:t>
            </a:r>
          </a:p>
          <a:p>
            <a:r>
              <a:rPr lang="ru-RU" sz="4800" b="1" dirty="0" smtClean="0">
                <a:solidFill>
                  <a:srgbClr val="002060"/>
                </a:solidFill>
              </a:rPr>
              <a:t>Байда Тамара Степановна,</a:t>
            </a:r>
          </a:p>
          <a:p>
            <a:r>
              <a:rPr lang="ru-RU" sz="4800" b="1" dirty="0" smtClean="0">
                <a:solidFill>
                  <a:srgbClr val="002060"/>
                </a:solidFill>
              </a:rPr>
              <a:t>Высшая квалификационная категория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459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Социализация подростков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31" y="193430"/>
            <a:ext cx="11746523" cy="66645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536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446" y="365125"/>
            <a:ext cx="11412416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4900" b="1" dirty="0">
                <a:solidFill>
                  <a:srgbClr val="C00000"/>
                </a:solidFill>
              </a:rPr>
              <a:t>Цель – позитивная социализация и индивидуализация ребенка и взрослого.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446" y="1825625"/>
            <a:ext cx="11412416" cy="489169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r>
              <a:rPr lang="ru-RU" dirty="0"/>
              <a:t> </a:t>
            </a:r>
            <a:r>
              <a:rPr lang="ru-RU" sz="4400" b="1" dirty="0">
                <a:solidFill>
                  <a:srgbClr val="002060"/>
                </a:solidFill>
              </a:rPr>
              <a:t>Задачи: - акцентировать внимание на понятиях «социализация», «индивидуализация», «социально-адаптивная индивидуальность»; - раскрыть значение игры для формирования у ребенка социальных качеств; - активизировать и совершенствовать интерактивные игровые формы работы с детьми; - снять напряжение, сократив эмоциональную дистанцию в общении. </a:t>
            </a:r>
          </a:p>
        </p:txBody>
      </p:sp>
    </p:spTree>
    <p:extLst>
      <p:ext uri="{BB962C8B-B14F-4D97-AF65-F5344CB8AC3E}">
        <p14:creationId xmlns:p14="http://schemas.microsoft.com/office/powerpoint/2010/main" val="1325417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7" y="365125"/>
            <a:ext cx="11394831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sz="5400" b="1" dirty="0">
                <a:solidFill>
                  <a:srgbClr val="C00000"/>
                </a:solidFill>
              </a:rPr>
              <a:t>Участники: </a:t>
            </a:r>
            <a:r>
              <a:rPr lang="ru-RU" sz="5400" b="1" dirty="0" smtClean="0">
                <a:solidFill>
                  <a:srgbClr val="C00000"/>
                </a:solidFill>
              </a:rPr>
              <a:t> социальные педагоги 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277" y="1825625"/>
            <a:ext cx="11394831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ru-RU" dirty="0"/>
          </a:p>
          <a:p>
            <a:r>
              <a:rPr lang="ru-RU" dirty="0" smtClean="0"/>
              <a:t> </a:t>
            </a:r>
            <a:r>
              <a:rPr lang="ru-RU" sz="4400" b="1" dirty="0">
                <a:solidFill>
                  <a:srgbClr val="002060"/>
                </a:solidFill>
              </a:rPr>
              <a:t>Ожидаемые результаты: повышение уровня коммуникативной компетентности </a:t>
            </a:r>
            <a:r>
              <a:rPr lang="ru-RU" sz="4400" b="1" dirty="0" smtClean="0">
                <a:solidFill>
                  <a:srgbClr val="002060"/>
                </a:solidFill>
              </a:rPr>
              <a:t> социальных педагогов</a:t>
            </a:r>
            <a:r>
              <a:rPr lang="ru-RU" sz="4400" b="1" dirty="0">
                <a:solidFill>
                  <a:srgbClr val="002060"/>
                </a:solidFill>
              </a:rPr>
              <a:t>, сокращение эмоциональной дистанции в общении. </a:t>
            </a:r>
          </a:p>
        </p:txBody>
      </p:sp>
    </p:spTree>
    <p:extLst>
      <p:ext uri="{BB962C8B-B14F-4D97-AF65-F5344CB8AC3E}">
        <p14:creationId xmlns:p14="http://schemas.microsoft.com/office/powerpoint/2010/main" val="2926073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769" y="365125"/>
            <a:ext cx="11430000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СОЦИАЛИЗАЦИЯ и ИНДИВИДУАЛЬНОСТЬ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769" y="1825625"/>
            <a:ext cx="11430000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4000" b="1" dirty="0">
                <a:solidFill>
                  <a:srgbClr val="002060"/>
                </a:solidFill>
              </a:rPr>
              <a:t>Социализация — это процесс не только адаптации (приспособления) ребенка к социальным (общественным) нормам, ценностям, но и их активного усвоения, присвоения и воспроизведения, т.е. естественного использования социального опыта в качестве регулятора поведения. В процессе социализации ребенок обретает социально-адаптивную индивидуальность.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310671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123" y="365125"/>
            <a:ext cx="11324491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C00000"/>
                </a:solidFill>
              </a:rPr>
              <a:t>«Социально-адаптивная индивидуальность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31" y="1825625"/>
            <a:ext cx="11306907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3600" b="1" dirty="0">
                <a:solidFill>
                  <a:srgbClr val="002060"/>
                </a:solidFill>
              </a:rPr>
              <a:t>«</a:t>
            </a:r>
            <a:r>
              <a:rPr lang="ru-RU" sz="4000" b="1" u="sng" dirty="0">
                <a:solidFill>
                  <a:srgbClr val="002060"/>
                </a:solidFill>
              </a:rPr>
              <a:t>Социально-адаптивная индивидуальность </a:t>
            </a:r>
            <a:r>
              <a:rPr lang="ru-RU" sz="3600" b="1" dirty="0">
                <a:solidFill>
                  <a:srgbClr val="002060"/>
                </a:solidFill>
              </a:rPr>
              <a:t>— это совокупность психологических свойств и особенностей человека, которые </a:t>
            </a:r>
          </a:p>
          <a:p>
            <a:pPr marL="0" indent="0" algn="just">
              <a:buNone/>
            </a:pPr>
            <a:r>
              <a:rPr lang="ru-RU" sz="3600" b="1" dirty="0">
                <a:solidFill>
                  <a:srgbClr val="002060"/>
                </a:solidFill>
              </a:rPr>
              <a:t>позволяют ему, усваивая социальный опыт, успешно решать социальные проблемы, творчески адаптироваться к социальным условиям, обстоятельствам без нанесения ущерба своему я, максимально реализовать себя в социуме, оставаясь самим собой, но сохраняя предметом первой необходимости другого человека». </a:t>
            </a:r>
          </a:p>
        </p:txBody>
      </p:sp>
    </p:spTree>
    <p:extLst>
      <p:ext uri="{BB962C8B-B14F-4D97-AF65-F5344CB8AC3E}">
        <p14:creationId xmlns:p14="http://schemas.microsoft.com/office/powerpoint/2010/main" val="2216155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862" y="365125"/>
            <a:ext cx="11500338" cy="13255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Компоненты структуры </a:t>
            </a:r>
            <a:r>
              <a:rPr lang="ru-RU" sz="5400" b="1" dirty="0">
                <a:solidFill>
                  <a:srgbClr val="C00000"/>
                </a:solidFill>
              </a:rPr>
              <a:t>социализации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862" y="1825625"/>
            <a:ext cx="11500338" cy="483894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Структура социализации — индивидуализации включает в себя 3 компонента: 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r>
              <a:rPr lang="ru-RU" sz="4000" b="1" dirty="0" smtClean="0">
                <a:solidFill>
                  <a:srgbClr val="002060"/>
                </a:solidFill>
              </a:rPr>
              <a:t>1</a:t>
            </a:r>
            <a:r>
              <a:rPr lang="ru-RU" sz="4000" b="1" dirty="0">
                <a:solidFill>
                  <a:srgbClr val="002060"/>
                </a:solidFill>
              </a:rPr>
              <a:t>. Когнитивный (познавательный) — знания и представлении ребенка о социуме и себе. 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r>
              <a:rPr lang="ru-RU" sz="4000" b="1" dirty="0" smtClean="0">
                <a:solidFill>
                  <a:srgbClr val="002060"/>
                </a:solidFill>
              </a:rPr>
              <a:t>2</a:t>
            </a:r>
            <a:r>
              <a:rPr lang="ru-RU" sz="4000" b="1" dirty="0">
                <a:solidFill>
                  <a:srgbClr val="002060"/>
                </a:solidFill>
              </a:rPr>
              <a:t>. Эмоционально-оценочный — отношение ребенка к социальному миру и себе</a:t>
            </a:r>
            <a:r>
              <a:rPr lang="ru-RU" sz="40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>
                <a:solidFill>
                  <a:srgbClr val="002060"/>
                </a:solidFill>
              </a:rPr>
              <a:t>3. Поведенческий — регуляция социального поведения, </a:t>
            </a:r>
            <a:r>
              <a:rPr lang="ru-RU" sz="4000" b="1" dirty="0" err="1">
                <a:solidFill>
                  <a:srgbClr val="002060"/>
                </a:solidFill>
              </a:rPr>
              <a:t>саморегуляция</a:t>
            </a:r>
            <a:r>
              <a:rPr lang="ru-RU" sz="4000" b="1" dirty="0">
                <a:solidFill>
                  <a:srgbClr val="002060"/>
                </a:solidFill>
              </a:rPr>
              <a:t>. </a:t>
            </a:r>
          </a:p>
          <a:p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209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692</Words>
  <Application>Microsoft Office PowerPoint</Application>
  <PresentationFormat>Широкоэкранный</PresentationFormat>
  <Paragraphs>60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   Мастер – класс </vt:lpstr>
      <vt:lpstr>Презентация PowerPoint</vt:lpstr>
      <vt:lpstr>Руководитель ММО – методист МРИ- МЦ, </vt:lpstr>
      <vt:lpstr>Презентация PowerPoint</vt:lpstr>
      <vt:lpstr> Цель – позитивная социализация и индивидуализация ребенка и взрослого. </vt:lpstr>
      <vt:lpstr>  Участники:  социальные педагоги </vt:lpstr>
      <vt:lpstr>СОЦИАЛИЗАЦИЯ и ИНДИВИДУАЛЬНОСТЬ</vt:lpstr>
      <vt:lpstr>«Социально-адаптивная индивидуальность</vt:lpstr>
      <vt:lpstr>Компоненты структуры социализации </vt:lpstr>
      <vt:lpstr>Практическая часть.</vt:lpstr>
      <vt:lpstr>1. Упражнение «Приветствие»</vt:lpstr>
      <vt:lpstr>2. Упражнение « Знакомство»</vt:lpstr>
      <vt:lpstr>3. Упражнение «Подарок»</vt:lpstr>
      <vt:lpstr>4. Упражнение «10 секунд»</vt:lpstr>
      <vt:lpstr>5. Упражнение «Прощание»</vt:lpstr>
      <vt:lpstr>6.Рефлексивное упражнение «Звезды»</vt:lpstr>
      <vt:lpstr>С НОВЫМ 2024 годом!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– класс </dc:title>
  <dc:creator>Admin</dc:creator>
  <cp:lastModifiedBy>Admin</cp:lastModifiedBy>
  <cp:revision>24</cp:revision>
  <dcterms:created xsi:type="dcterms:W3CDTF">2024-01-08T10:10:50Z</dcterms:created>
  <dcterms:modified xsi:type="dcterms:W3CDTF">2024-01-08T13:04:20Z</dcterms:modified>
</cp:coreProperties>
</file>