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99" r:id="rId6"/>
    <p:sldId id="258" r:id="rId7"/>
    <p:sldId id="259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6" r:id="rId20"/>
    <p:sldId id="278" r:id="rId21"/>
    <p:sldId id="279" r:id="rId22"/>
    <p:sldId id="280" r:id="rId23"/>
    <p:sldId id="281" r:id="rId24"/>
    <p:sldId id="296" r:id="rId25"/>
    <p:sldId id="297" r:id="rId26"/>
    <p:sldId id="298" r:id="rId27"/>
    <p:sldId id="294" r:id="rId28"/>
    <p:sldId id="295" r:id="rId29"/>
    <p:sldId id="283" r:id="rId30"/>
    <p:sldId id="287" r:id="rId31"/>
    <p:sldId id="286" r:id="rId32"/>
    <p:sldId id="314" r:id="rId33"/>
    <p:sldId id="315" r:id="rId34"/>
    <p:sldId id="288" r:id="rId35"/>
    <p:sldId id="289" r:id="rId36"/>
    <p:sldId id="291" r:id="rId37"/>
    <p:sldId id="290" r:id="rId38"/>
    <p:sldId id="284" r:id="rId39"/>
    <p:sldId id="285" r:id="rId40"/>
    <p:sldId id="311" r:id="rId41"/>
    <p:sldId id="312" r:id="rId42"/>
    <p:sldId id="293" r:id="rId43"/>
    <p:sldId id="292" r:id="rId44"/>
    <p:sldId id="316" r:id="rId45"/>
    <p:sldId id="317" r:id="rId46"/>
    <p:sldId id="318" r:id="rId47"/>
    <p:sldId id="331" r:id="rId48"/>
    <p:sldId id="339" r:id="rId49"/>
    <p:sldId id="334" r:id="rId50"/>
    <p:sldId id="335" r:id="rId51"/>
    <p:sldId id="336" r:id="rId52"/>
    <p:sldId id="341" r:id="rId53"/>
    <p:sldId id="337" r:id="rId54"/>
    <p:sldId id="342" r:id="rId55"/>
    <p:sldId id="343" r:id="rId56"/>
    <p:sldId id="33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00" r:id="rId70"/>
    <p:sldId id="301" r:id="rId71"/>
    <p:sldId id="302" r:id="rId72"/>
    <p:sldId id="303" r:id="rId73"/>
    <p:sldId id="304" r:id="rId74"/>
    <p:sldId id="305" r:id="rId75"/>
    <p:sldId id="306" r:id="rId76"/>
    <p:sldId id="307" r:id="rId77"/>
    <p:sldId id="308" r:id="rId78"/>
    <p:sldId id="309" r:id="rId79"/>
    <p:sldId id="310" r:id="rId80"/>
    <p:sldId id="344" r:id="rId81"/>
    <p:sldId id="345" r:id="rId82"/>
    <p:sldId id="277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4432-605F-4DF9-AB87-BE72C04305B8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B059-063F-43E8-8678-EE8268594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640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4432-605F-4DF9-AB87-BE72C04305B8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B059-063F-43E8-8678-EE8268594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0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4432-605F-4DF9-AB87-BE72C04305B8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B059-063F-43E8-8678-EE8268594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400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531D-84DA-4F53-B8C7-A1BB704EB1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EC23-34FD-42E9-84BE-10CF3187B7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55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531D-84DA-4F53-B8C7-A1BB704EB1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EC23-34FD-42E9-84BE-10CF3187B7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12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531D-84DA-4F53-B8C7-A1BB704EB1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EC23-34FD-42E9-84BE-10CF3187B7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72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531D-84DA-4F53-B8C7-A1BB704EB1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EC23-34FD-42E9-84BE-10CF3187B7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35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531D-84DA-4F53-B8C7-A1BB704EB1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EC23-34FD-42E9-84BE-10CF3187B7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25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531D-84DA-4F53-B8C7-A1BB704EB1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EC23-34FD-42E9-84BE-10CF3187B7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48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531D-84DA-4F53-B8C7-A1BB704EB1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EC23-34FD-42E9-84BE-10CF3187B7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77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531D-84DA-4F53-B8C7-A1BB704EB1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EC23-34FD-42E9-84BE-10CF3187B7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4432-605F-4DF9-AB87-BE72C04305B8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B059-063F-43E8-8678-EE8268594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613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531D-84DA-4F53-B8C7-A1BB704EB1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EC23-34FD-42E9-84BE-10CF3187B7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22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531D-84DA-4F53-B8C7-A1BB704EB1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EC23-34FD-42E9-84BE-10CF3187B7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61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531D-84DA-4F53-B8C7-A1BB704EB1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4EC23-34FD-42E9-84BE-10CF3187B7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3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929CD-2DF7-4AC0-A133-BE9E74E0E19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АГО, МБОУ "СОШ №9" , Федорова НН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68BC0-3AE7-4195-B60A-F1D0A2324D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6191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0E78C-915D-4DBE-8595-F078D902993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АГО, МБОУ "СОШ №9" , Федорова НН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C03F2-0AAA-4A53-B09B-1BE3B43DB4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6855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B6DB8-B2C3-45C2-A47F-D0FCD64CC26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АГО, МБОУ "СОШ №9" , Федорова НН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B4CC2-F249-42D3-8EAF-F458ED9661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8232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EB537-5FF7-403E-8914-DA74DD42A55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АГО, МБОУ "СОШ №9" , Федорова НН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66BAA-96EB-432C-BAF6-AE2844B400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9916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D294F-8FD4-4EF5-8F13-FD5022E8007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АГО, МБОУ "СОШ №9" , Федорова НН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6262A-0D94-4528-914E-F048A16157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7641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B97C1-AF03-4DFF-8F54-ADA7BBD38D3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АГО, МБОУ "СОШ №9" , Федорова НН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4D036-D528-4ABA-8055-4EBCE94927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9248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25877-6A04-4807-8FDF-A8E9371314E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АГО, МБОУ "СОШ №9" , Федорова НН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8A033-C0FA-4CA4-B551-0089A9C1E4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777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4432-605F-4DF9-AB87-BE72C04305B8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B059-063F-43E8-8678-EE8268594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375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95A4-6257-481F-8DA0-D8975427534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АГО, МБОУ "СОШ №9" , Федорова НН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1193-31FF-4336-A6A6-538C99CA06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6123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45704-926A-4107-AEED-283152E0632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АГО, МБОУ "СОШ №9" , Федорова НН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66E5E-2ECA-4FA6-A158-33E996E9BC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4669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00C04-FFE7-44C6-A1E1-309C28EE17F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АГО, МБОУ "СОШ №9" , Федорова НН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627B5-D5D4-4321-8A97-5B592C6F06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7421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40481-DD7E-4DA5-B05D-C13106936C8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АГО, МБОУ "СОШ №9" , Федорова НН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D8331-D5BF-4A54-9626-F68C5F2788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701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4432-605F-4DF9-AB87-BE72C04305B8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B059-063F-43E8-8678-EE8268594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66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4432-605F-4DF9-AB87-BE72C04305B8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B059-063F-43E8-8678-EE8268594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26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4432-605F-4DF9-AB87-BE72C04305B8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B059-063F-43E8-8678-EE8268594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4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4432-605F-4DF9-AB87-BE72C04305B8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B059-063F-43E8-8678-EE8268594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87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4432-605F-4DF9-AB87-BE72C04305B8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B059-063F-43E8-8678-EE8268594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98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4432-605F-4DF9-AB87-BE72C04305B8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B059-063F-43E8-8678-EE8268594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819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4432-605F-4DF9-AB87-BE72C04305B8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CB059-063F-43E8-8678-EE8268594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44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B531D-84DA-4F53-B8C7-A1BB704EB1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EC23-34FD-42E9-84BE-10CF3187B7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2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0C7E69-FB02-4E06-A476-35C86C6DDA8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АГО, МБОУ "СОШ №9" , Федорова НН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18CF7C-8369-4CB8-89DC-7A23EE8B9374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439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" TargetMode="External"/><Relationship Id="rId2" Type="http://schemas.openxmlformats.org/officeDocument/2006/relationships/hyperlink" Target="https://yandex.ru/project/alice/yagpt/inde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otion.so/product/ai" TargetMode="External"/><Relationship Id="rId4" Type="http://schemas.openxmlformats.org/officeDocument/2006/relationships/hyperlink" Target="https://wait.webuters.com/r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erbank.com/promo/kandinsky/" TargetMode="External"/><Relationship Id="rId2" Type="http://schemas.openxmlformats.org/officeDocument/2006/relationships/hyperlink" Target="https://shedevrum.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idjourney.com/" TargetMode="External"/><Relationship Id="rId4" Type="http://schemas.openxmlformats.org/officeDocument/2006/relationships/hyperlink" Target="https://stablediffusionweb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ptforslides.app/" TargetMode="External"/><Relationship Id="rId2" Type="http://schemas.openxmlformats.org/officeDocument/2006/relationships/hyperlink" Target="https://curipod.com/a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ome.app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odcast.adobe.com/enhance" TargetMode="External"/><Relationship Id="rId2" Type="http://schemas.openxmlformats.org/officeDocument/2006/relationships/hyperlink" Target="https://www.graphmaker.ai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90%D0%BD%D0%B3%D0%BB%D0%B8%D0%B9%D1%81%D0%BA%D0%B8%D0%B9_%D1%8F%D0%B7%D1%8B%D0%BA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8"/>
            <a:ext cx="7772400" cy="1470025"/>
          </a:xfrm>
        </p:spPr>
        <p:txBody>
          <a:bodyPr/>
          <a:lstStyle/>
          <a:p>
            <a:r>
              <a:rPr lang="ru-RU" dirty="0" smtClean="0"/>
              <a:t>Нейросети в </a:t>
            </a:r>
            <a:r>
              <a:rPr lang="ru-RU" dirty="0" err="1" smtClean="0"/>
              <a:t>образовании.ИИ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541568" cy="50277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316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4. Социальная интеракция</a:t>
            </a:r>
          </a:p>
          <a:p>
            <a:pPr marL="0" indent="0">
              <a:buNone/>
            </a:pPr>
            <a:r>
              <a:rPr lang="ru-RU" i="1" dirty="0" smtClean="0"/>
              <a:t>Диалог и общение.</a:t>
            </a:r>
            <a:r>
              <a:rPr lang="ru-RU" dirty="0" smtClean="0"/>
              <a:t> </a:t>
            </a:r>
            <a:r>
              <a:rPr lang="ru-RU" dirty="0" err="1" smtClean="0"/>
              <a:t>Нейросеть</a:t>
            </a:r>
            <a:r>
              <a:rPr lang="ru-RU" dirty="0" smtClean="0"/>
              <a:t> даёт возможность ребёнку практиковать диалоги на иностранном языке или обучаться основам вежливости и общения.</a:t>
            </a:r>
          </a:p>
          <a:p>
            <a:pPr marL="0" indent="0">
              <a:buNone/>
            </a:pPr>
            <a:r>
              <a:rPr lang="ru-RU" i="1" dirty="0" smtClean="0"/>
              <a:t>Развитие эмоционального интеллекта</a:t>
            </a:r>
            <a:r>
              <a:rPr lang="ru-RU" dirty="0" smtClean="0"/>
              <a:t>. С помощью ИИ ребёнок может узнавать и различать эмоции, что важно для социального взаимодействия.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500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5. Обратная связь</a:t>
            </a:r>
          </a:p>
          <a:p>
            <a:pPr marL="0" indent="0">
              <a:buNone/>
            </a:pPr>
            <a:r>
              <a:rPr lang="ru-RU" i="1" dirty="0" smtClean="0"/>
              <a:t>Помощник на основе ИИ</a:t>
            </a:r>
            <a:r>
              <a:rPr lang="ru-RU" dirty="0" smtClean="0"/>
              <a:t> способен анализировать ответы ребёнка, детально выявлять и объяснять ошибки, что способствует более глубокому пониманию материала.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11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6. Обучение на примерах</a:t>
            </a:r>
          </a:p>
          <a:p>
            <a:r>
              <a:rPr lang="ru-RU" i="1" dirty="0" smtClean="0"/>
              <a:t>Этические и социальные уроки</a:t>
            </a:r>
            <a:r>
              <a:rPr lang="ru-RU" dirty="0" smtClean="0"/>
              <a:t>. Искусственный интеллект может служить примером для обучения этическим и социальным нормам.</a:t>
            </a:r>
          </a:p>
          <a:p>
            <a:pPr marL="0" indent="0">
              <a:buNone/>
            </a:pPr>
            <a:r>
              <a:rPr lang="ru-RU" b="1" dirty="0" smtClean="0"/>
              <a:t>7. Развитие критического мышления</a:t>
            </a:r>
          </a:p>
          <a:p>
            <a:r>
              <a:rPr lang="ru-RU" i="1" dirty="0" smtClean="0"/>
              <a:t>Анализ и оценка.</a:t>
            </a:r>
            <a:r>
              <a:rPr lang="ru-RU" dirty="0" smtClean="0"/>
              <a:t> </a:t>
            </a:r>
            <a:r>
              <a:rPr lang="ru-RU" dirty="0" err="1" smtClean="0"/>
              <a:t>Нейросеть</a:t>
            </a:r>
            <a:r>
              <a:rPr lang="ru-RU" dirty="0" smtClean="0"/>
              <a:t> помогает ребёнку анализировать информацию, проверять факты и развивать критическое мышление.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279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Лучшие </a:t>
            </a:r>
            <a:r>
              <a:rPr lang="ru-RU" b="1" dirty="0" err="1" smtClean="0"/>
              <a:t>нейросети</a:t>
            </a:r>
            <a:r>
              <a:rPr lang="ru-RU" b="1" dirty="0" smtClean="0"/>
              <a:t> для учёбы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YandexGPT</a:t>
            </a:r>
            <a:r>
              <a:rPr lang="ru-RU" dirty="0" smtClean="0"/>
              <a:t> — </a:t>
            </a:r>
            <a:r>
              <a:rPr lang="ru-RU" dirty="0" err="1" smtClean="0"/>
              <a:t>нейросеть</a:t>
            </a:r>
            <a:r>
              <a:rPr lang="ru-RU" dirty="0" smtClean="0"/>
              <a:t> «Яндекса», которая работает на основе технологии </a:t>
            </a:r>
            <a:r>
              <a:rPr lang="ru-RU" dirty="0" err="1" smtClean="0"/>
              <a:t>ChatGPT</a:t>
            </a:r>
            <a:r>
              <a:rPr lang="ru-RU" dirty="0" smtClean="0"/>
              <a:t>. Может генерировать тексты на заданные темы, писать код, общаться с пользователями, искать информацию в интернете, переводить тексты.</a:t>
            </a:r>
            <a:br>
              <a:rPr lang="ru-RU" dirty="0" smtClean="0"/>
            </a:br>
            <a:r>
              <a:rPr lang="ru-RU" dirty="0" smtClean="0"/>
              <a:t>‍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Writefull</a:t>
            </a:r>
            <a:r>
              <a:rPr lang="ru-RU" dirty="0" smtClean="0"/>
              <a:t> — встраиваемая в текстовый редактор </a:t>
            </a:r>
            <a:r>
              <a:rPr lang="ru-RU" dirty="0" err="1" smtClean="0"/>
              <a:t>нейросеть</a:t>
            </a:r>
            <a:r>
              <a:rPr lang="ru-RU" dirty="0" smtClean="0"/>
              <a:t>, которая способна проверять текст на ошибки, опечатки, повторы. Она также помогает структурировать информацию, перефразировать предложения и предлагает подходящие заголовки.</a:t>
            </a:r>
            <a:br>
              <a:rPr lang="ru-RU" dirty="0" smtClean="0"/>
            </a:br>
            <a:r>
              <a:rPr lang="ru-RU" dirty="0" smtClean="0"/>
              <a:t>‍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MathGPT</a:t>
            </a:r>
            <a:r>
              <a:rPr lang="ru-RU" dirty="0" smtClean="0"/>
              <a:t> — </a:t>
            </a:r>
            <a:r>
              <a:rPr lang="ru-RU" dirty="0" err="1" smtClean="0"/>
              <a:t>нейросеть</a:t>
            </a:r>
            <a:r>
              <a:rPr lang="ru-RU" dirty="0" smtClean="0"/>
              <a:t>, предназначенная для решения математических задач. Она использует глубокое обучение для того, чтобы понять математические формулы, и способна решать сложные задачи быстро и эффективно.</a:t>
            </a:r>
            <a:br>
              <a:rPr lang="ru-RU" dirty="0" smtClean="0"/>
            </a:br>
            <a:r>
              <a:rPr lang="ru-RU" dirty="0" smtClean="0"/>
              <a:t>‍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9991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4. 01Математика</a:t>
            </a:r>
            <a:r>
              <a:rPr lang="ru-RU" dirty="0" smtClean="0"/>
              <a:t> — обучающая онлайн-система по математике, которая анализирует прогресс каждого ученика и адаптирует для него уроки и задания. Платформа содержит материалы из учебников, помогает готовиться к ОГЭ и ЕГЭ, а также предлагает задачи по геометрии и тригонометрии.</a:t>
            </a:r>
            <a:br>
              <a:rPr lang="ru-RU" dirty="0" smtClean="0"/>
            </a:br>
            <a:r>
              <a:rPr lang="ru-RU" dirty="0" smtClean="0"/>
              <a:t>‍5. </a:t>
            </a:r>
            <a:r>
              <a:rPr lang="ru-RU" b="1" dirty="0" err="1" smtClean="0"/>
              <a:t>Tome</a:t>
            </a:r>
            <a:r>
              <a:rPr lang="ru-RU" dirty="0" smtClean="0"/>
              <a:t> — </a:t>
            </a:r>
            <a:r>
              <a:rPr lang="ru-RU" dirty="0" err="1" smtClean="0"/>
              <a:t>нейросеть</a:t>
            </a:r>
            <a:r>
              <a:rPr lang="ru-RU" dirty="0" smtClean="0"/>
              <a:t> для создания презентаций. Пользователям просто нужно описать, что они хотят видеть в презентации, на нужном языке. Следуя подсказке, система создаст около восьми слайдов с соответствующими изображениями и текстами.</a:t>
            </a:r>
            <a:br>
              <a:rPr lang="ru-RU" dirty="0" smtClean="0"/>
            </a:br>
            <a:r>
              <a:rPr lang="ru-RU" dirty="0" smtClean="0"/>
              <a:t>‍6. </a:t>
            </a:r>
            <a:r>
              <a:rPr lang="ru-RU" b="1" dirty="0" err="1" smtClean="0"/>
              <a:t>BlackBox</a:t>
            </a:r>
            <a:r>
              <a:rPr lang="ru-RU" dirty="0" smtClean="0"/>
              <a:t> — искусственный интеллект, который помогает в обучении программированию. Он поддерживает более чем 20 языков программирования, включая </a:t>
            </a:r>
            <a:r>
              <a:rPr lang="ru-RU" dirty="0" err="1" smtClean="0"/>
              <a:t>Python</a:t>
            </a:r>
            <a:r>
              <a:rPr lang="ru-RU" dirty="0" smtClean="0"/>
              <a:t>, </a:t>
            </a:r>
            <a:r>
              <a:rPr lang="ru-RU" dirty="0" err="1" smtClean="0"/>
              <a:t>JavaScript</a:t>
            </a:r>
            <a:r>
              <a:rPr lang="ru-RU" dirty="0" smtClean="0"/>
              <a:t>, </a:t>
            </a:r>
            <a:r>
              <a:rPr lang="ru-RU" dirty="0" err="1" smtClean="0"/>
              <a:t>TypeScript</a:t>
            </a:r>
            <a:r>
              <a:rPr lang="ru-RU" dirty="0" smtClean="0"/>
              <a:t>, </a:t>
            </a:r>
            <a:r>
              <a:rPr lang="ru-RU" dirty="0" err="1" smtClean="0"/>
              <a:t>Go</a:t>
            </a:r>
            <a:r>
              <a:rPr lang="ru-RU" dirty="0" smtClean="0"/>
              <a:t> и </a:t>
            </a:r>
            <a:r>
              <a:rPr lang="ru-RU" dirty="0" err="1" smtClean="0"/>
              <a:t>Ruby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‍7. </a:t>
            </a:r>
            <a:r>
              <a:rPr lang="ru-RU" b="1" dirty="0" err="1" smtClean="0"/>
              <a:t>DeepL</a:t>
            </a:r>
            <a:r>
              <a:rPr lang="ru-RU" dirty="0" smtClean="0"/>
              <a:t> — онлайн-переводчик на основе ИИ. Может учитывать контекст содержания и выдавать качественный результат даже с большими текстами. Он самостоятельно обучается, поэтому ученик может выбрать правильные версии редких слов и фраз, чтобы сервис в будущем делал правильный перевод.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949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451">
            <a:off x="4014894" y="2185905"/>
            <a:ext cx="5224775" cy="325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Проблема искусственного интеллекта в образовании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1600200"/>
            <a:ext cx="5050904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1) недостаточная прозрачность искусственного интеллекта. Хотя он эффективен в решении определённых задач, ИИ может приводить и к негативным последствиям для обучения. </a:t>
            </a:r>
          </a:p>
        </p:txBody>
      </p:sp>
    </p:spTree>
    <p:extLst>
      <p:ext uri="{BB962C8B-B14F-4D97-AF65-F5344CB8AC3E}">
        <p14:creationId xmlns:p14="http://schemas.microsoft.com/office/powerpoint/2010/main" val="2953120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Проблема искусственного интеллекта в образовании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2) опасность потери контроля над процессом обучения. </a:t>
            </a:r>
          </a:p>
          <a:p>
            <a:pPr marL="0" indent="0">
              <a:buNone/>
            </a:pPr>
            <a:r>
              <a:rPr lang="ru-RU" dirty="0" smtClean="0"/>
              <a:t>3) существует проблема безопасности данных.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10565"/>
            <a:ext cx="5184576" cy="333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120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Резюме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ИИ с хирургической точностью вскрыл проблемы современной школы. </a:t>
            </a:r>
          </a:p>
          <a:p>
            <a:r>
              <a:rPr lang="ru-RU" dirty="0" smtClean="0"/>
              <a:t>‍Миру, в котором компьютеры легко справляются с рутинными интеллектуальными задачами, больше не нужны менеджеры среднего звена. Ему нужны исследователи, первооткрыватели — люди, способные мыслить нестандартно. ‍</a:t>
            </a:r>
          </a:p>
          <a:p>
            <a:r>
              <a:rPr lang="ru-RU" dirty="0" smtClean="0"/>
              <a:t>‍При нынешней доступности информации умение зубрить потеряло смысл. Куда важнее учить осмыслять, фильтровать, творчески обрабатывать и критически оценивать информацию. Благодаря искусственному интеллекту акценты в образовании должны и будут смещаться.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4482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Популярные </a:t>
            </a:r>
            <a:r>
              <a:rPr lang="ru-RU" b="1" dirty="0" err="1" smtClean="0"/>
              <a:t>нейросети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 для работы со структурой и текстом:</a:t>
            </a:r>
          </a:p>
          <a:p>
            <a:r>
              <a:rPr lang="ru-RU" dirty="0" err="1" smtClean="0">
                <a:hlinkClick r:id="rId2"/>
              </a:rPr>
              <a:t>YandexGPT</a:t>
            </a:r>
            <a:endParaRPr lang="ru-RU" dirty="0" smtClean="0"/>
          </a:p>
          <a:p>
            <a:r>
              <a:rPr lang="ru-RU" dirty="0" err="1" smtClean="0">
                <a:hlinkClick r:id="rId3"/>
              </a:rPr>
              <a:t>ChatGPT</a:t>
            </a:r>
            <a:endParaRPr lang="ru-RU" dirty="0" smtClean="0"/>
          </a:p>
          <a:p>
            <a:r>
              <a:rPr lang="ru-RU" dirty="0" err="1" smtClean="0">
                <a:hlinkClick r:id="rId4"/>
              </a:rPr>
              <a:t>Wait</a:t>
            </a:r>
            <a:endParaRPr lang="ru-RU" dirty="0" smtClean="0"/>
          </a:p>
          <a:p>
            <a:r>
              <a:rPr lang="ru-RU" dirty="0" err="1" smtClean="0">
                <a:hlinkClick r:id="rId5"/>
              </a:rPr>
              <a:t>Notion</a:t>
            </a:r>
            <a:r>
              <a:rPr lang="ru-RU" dirty="0" smtClean="0">
                <a:hlinkClick r:id="rId5"/>
              </a:rPr>
              <a:t> AI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92890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Нейросети для работы с изображениями: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 smtClean="0">
                <a:hlinkClick r:id="rId2"/>
              </a:rPr>
              <a:t>Шедеврум</a:t>
            </a:r>
            <a:endParaRPr lang="ru-RU" dirty="0" smtClean="0"/>
          </a:p>
          <a:p>
            <a:r>
              <a:rPr lang="ru-RU" dirty="0" err="1" smtClean="0">
                <a:hlinkClick r:id="rId3"/>
              </a:rPr>
              <a:t>Kandinsky</a:t>
            </a:r>
            <a:endParaRPr lang="ru-RU" dirty="0" smtClean="0"/>
          </a:p>
          <a:p>
            <a:r>
              <a:rPr lang="ru-RU" dirty="0" err="1" smtClean="0">
                <a:hlinkClick r:id="rId4"/>
              </a:rPr>
              <a:t>Stable</a:t>
            </a:r>
            <a:r>
              <a:rPr lang="ru-RU" dirty="0" smtClean="0">
                <a:hlinkClick r:id="rId4"/>
              </a:rPr>
              <a:t> </a:t>
            </a:r>
            <a:r>
              <a:rPr lang="ru-RU" dirty="0" err="1" smtClean="0">
                <a:hlinkClick r:id="rId4"/>
              </a:rPr>
              <a:t>Diffusion</a:t>
            </a:r>
            <a:endParaRPr lang="ru-RU" dirty="0" smtClean="0"/>
          </a:p>
          <a:p>
            <a:r>
              <a:rPr lang="ru-RU" dirty="0" err="1" smtClean="0">
                <a:hlinkClick r:id="rId5"/>
              </a:rPr>
              <a:t>Midjourney</a:t>
            </a:r>
            <a:endParaRPr lang="ru-RU" dirty="0" smtClean="0"/>
          </a:p>
          <a:p>
            <a:r>
              <a:rPr lang="ru-RU" dirty="0" smtClean="0"/>
              <a:t>Примеры использования:</a:t>
            </a:r>
          </a:p>
          <a:p>
            <a:r>
              <a:rPr lang="ru-RU" dirty="0" smtClean="0"/>
              <a:t>Создай обложку на которой будет ...</a:t>
            </a:r>
          </a:p>
          <a:p>
            <a:r>
              <a:rPr lang="ru-RU" dirty="0" smtClean="0"/>
              <a:t>Нарисуй картинку ... в стиле ...</a:t>
            </a:r>
          </a:p>
          <a:p>
            <a:r>
              <a:rPr lang="ru-RU" dirty="0" smtClean="0"/>
              <a:t>Создай уникального персонажа, которого будем использовать в </a:t>
            </a:r>
            <a:r>
              <a:rPr lang="ru-RU" dirty="0" err="1" smtClean="0"/>
              <a:t>сторителлинге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43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00810"/>
            <a:ext cx="475252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Универсальный бот </a:t>
            </a:r>
            <a:r>
              <a:rPr lang="ru-RU" dirty="0" err="1" smtClean="0"/>
              <a:t>ChatGPT</a:t>
            </a:r>
            <a:r>
              <a:rPr lang="ru-RU" dirty="0" smtClean="0"/>
              <a:t>, генерирующий ответы на любые вопросы, появился в открытом доступе в конце 2022 года и за считаные месяцы нашёл применение в самых неожиданных сферах. 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965">
            <a:off x="4860827" y="3091523"/>
            <a:ext cx="4010985" cy="267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969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Нейросети для работы с презентациями: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 startAt="9"/>
            </a:pPr>
            <a:r>
              <a:rPr lang="ru-RU" dirty="0" err="1" smtClean="0">
                <a:hlinkClick r:id="rId2"/>
              </a:rPr>
              <a:t>Сuripod</a:t>
            </a:r>
            <a:endParaRPr lang="ru-RU" dirty="0" smtClean="0"/>
          </a:p>
          <a:p>
            <a:pPr>
              <a:buFont typeface="+mj-lt"/>
              <a:buAutoNum type="arabicPeriod" startAt="9"/>
            </a:pPr>
            <a:r>
              <a:rPr lang="ru-RU" dirty="0" smtClean="0">
                <a:hlinkClick r:id="rId3"/>
              </a:rPr>
              <a:t>GPT </a:t>
            </a:r>
            <a:r>
              <a:rPr lang="ru-RU" dirty="0" err="1" smtClean="0">
                <a:hlinkClick r:id="rId3"/>
              </a:rPr>
              <a:t>for</a:t>
            </a:r>
            <a:r>
              <a:rPr lang="ru-RU" dirty="0" smtClean="0">
                <a:hlinkClick r:id="rId3"/>
              </a:rPr>
              <a:t> </a:t>
            </a:r>
            <a:r>
              <a:rPr lang="ru-RU" dirty="0" err="1" smtClean="0">
                <a:hlinkClick r:id="rId3"/>
              </a:rPr>
              <a:t>Slides</a:t>
            </a:r>
            <a:endParaRPr lang="ru-RU" dirty="0" smtClean="0"/>
          </a:p>
          <a:p>
            <a:pPr>
              <a:buFont typeface="+mj-lt"/>
              <a:buAutoNum type="arabicPeriod" startAt="9"/>
            </a:pPr>
            <a:r>
              <a:rPr lang="ru-RU" dirty="0" err="1" smtClean="0">
                <a:hlinkClick r:id="rId4"/>
              </a:rPr>
              <a:t>Tome</a:t>
            </a:r>
            <a:endParaRPr lang="ru-RU" dirty="0" smtClean="0"/>
          </a:p>
          <a:p>
            <a:r>
              <a:rPr lang="ru-RU" dirty="0" smtClean="0"/>
              <a:t>Примеры использования:</a:t>
            </a:r>
          </a:p>
          <a:p>
            <a:pPr>
              <a:buFont typeface="Arial"/>
              <a:buChar char="•"/>
            </a:pPr>
            <a:r>
              <a:rPr lang="ru-RU" dirty="0" smtClean="0"/>
              <a:t>Сделать презентацию из текстового описания ...</a:t>
            </a:r>
          </a:p>
          <a:p>
            <a:pPr>
              <a:buFont typeface="Arial"/>
              <a:buChar char="•"/>
            </a:pPr>
            <a:r>
              <a:rPr lang="ru-RU" dirty="0" smtClean="0"/>
              <a:t>Сделать презентацию в </a:t>
            </a:r>
            <a:r>
              <a:rPr lang="ru-RU" dirty="0" err="1" smtClean="0"/>
              <a:t>Google</a:t>
            </a:r>
            <a:r>
              <a:rPr lang="ru-RU" dirty="0" smtClean="0"/>
              <a:t> </a:t>
            </a:r>
            <a:r>
              <a:rPr lang="ru-RU" dirty="0" err="1" smtClean="0"/>
              <a:t>Slides</a:t>
            </a:r>
            <a:r>
              <a:rPr lang="ru-RU" dirty="0" smtClean="0"/>
              <a:t> на тему ...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400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ИИ-инструменты для других задач:</a:t>
            </a:r>
          </a:p>
          <a:p>
            <a:r>
              <a:rPr lang="ru-RU" dirty="0" err="1" smtClean="0">
                <a:hlinkClick r:id="rId2"/>
              </a:rPr>
              <a:t>Graphmaker</a:t>
            </a:r>
            <a:r>
              <a:rPr lang="ru-RU" dirty="0" smtClean="0"/>
              <a:t> — поможет создать красивые графики и </a:t>
            </a:r>
            <a:r>
              <a:rPr lang="ru-RU" dirty="0" err="1" smtClean="0"/>
              <a:t>чарты</a:t>
            </a:r>
            <a:endParaRPr lang="ru-RU" dirty="0" smtClean="0"/>
          </a:p>
          <a:p>
            <a:r>
              <a:rPr lang="ru-RU" dirty="0" err="1" smtClean="0">
                <a:hlinkClick r:id="rId3"/>
              </a:rPr>
              <a:t>Adobe</a:t>
            </a:r>
            <a:r>
              <a:rPr lang="ru-RU" dirty="0" smtClean="0">
                <a:hlinkClick r:id="rId3"/>
              </a:rPr>
              <a:t> </a:t>
            </a:r>
            <a:r>
              <a:rPr lang="ru-RU" dirty="0" err="1" smtClean="0">
                <a:hlinkClick r:id="rId3"/>
              </a:rPr>
              <a:t>Enhance</a:t>
            </a:r>
            <a:r>
              <a:rPr lang="ru-RU" dirty="0" smtClean="0"/>
              <a:t> — поможет улучшить качество аудиодорожки до студийного уровня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54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5" t="37708" r="8990" b="22709"/>
          <a:stretch/>
        </p:blipFill>
        <p:spPr bwMode="auto">
          <a:xfrm>
            <a:off x="1259632" y="332656"/>
            <a:ext cx="672630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431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Википедия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 smtClean="0"/>
              <a:t>ChatGPT</a:t>
            </a:r>
            <a:r>
              <a:rPr lang="ru-RU" dirty="0" smtClean="0"/>
              <a:t> (от </a:t>
            </a:r>
            <a:r>
              <a:rPr lang="ru-RU" dirty="0" smtClean="0">
                <a:hlinkClick r:id="rId2" tooltip="Английский язык"/>
              </a:rPr>
              <a:t>англ.</a:t>
            </a:r>
            <a:r>
              <a:rPr lang="ru-RU" dirty="0" smtClean="0"/>
              <a:t> </a:t>
            </a:r>
            <a:r>
              <a:rPr lang="ru-RU" b="1" i="1" dirty="0" err="1" smtClean="0">
                <a:effectLst/>
              </a:rPr>
              <a:t>G</a:t>
            </a:r>
            <a:r>
              <a:rPr lang="ru-RU" i="1" dirty="0" err="1" smtClean="0">
                <a:effectLst/>
              </a:rPr>
              <a:t>enerative</a:t>
            </a:r>
            <a:r>
              <a:rPr lang="ru-RU" i="1" dirty="0" smtClean="0">
                <a:effectLst/>
              </a:rPr>
              <a:t> </a:t>
            </a:r>
            <a:r>
              <a:rPr lang="ru-RU" b="1" i="1" dirty="0" err="1" smtClean="0">
                <a:effectLst/>
              </a:rPr>
              <a:t>P</a:t>
            </a:r>
            <a:r>
              <a:rPr lang="ru-RU" i="1" dirty="0" err="1" smtClean="0">
                <a:effectLst/>
              </a:rPr>
              <a:t>re-trained</a:t>
            </a:r>
            <a:r>
              <a:rPr lang="ru-RU" i="1" dirty="0" smtClean="0">
                <a:effectLst/>
              </a:rPr>
              <a:t> </a:t>
            </a:r>
            <a:r>
              <a:rPr lang="ru-RU" b="1" i="1" dirty="0" err="1" smtClean="0">
                <a:effectLst/>
              </a:rPr>
              <a:t>T</a:t>
            </a:r>
            <a:r>
              <a:rPr lang="ru-RU" i="1" dirty="0" err="1" smtClean="0">
                <a:effectLst/>
              </a:rPr>
              <a:t>ransformer</a:t>
            </a:r>
            <a:r>
              <a:rPr lang="ru-RU" dirty="0" smtClean="0"/>
              <a:t> «генеративный </a:t>
            </a:r>
            <a:r>
              <a:rPr lang="ru-RU" dirty="0" err="1" smtClean="0"/>
              <a:t>предобученный</a:t>
            </a:r>
            <a:r>
              <a:rPr lang="ru-RU" dirty="0" smtClean="0"/>
              <a:t> </a:t>
            </a:r>
            <a:r>
              <a:rPr lang="ru-RU" dirty="0" err="1" smtClean="0"/>
              <a:t>трансформер</a:t>
            </a:r>
            <a:r>
              <a:rPr lang="ru-RU" dirty="0" smtClean="0"/>
              <a:t>») — чат-бот с генеративным искусственным интеллектом, разработанный компанией </a:t>
            </a:r>
            <a:r>
              <a:rPr lang="ru-RU" dirty="0" err="1" smtClean="0"/>
              <a:t>OpenAI</a:t>
            </a:r>
            <a:r>
              <a:rPr lang="ru-RU" dirty="0" smtClean="0"/>
              <a:t> и способный работать в диалоговом режиме, поддерживающий запросы на естественных языках. Система способна отвечать на вопросы, генерировать тексты на разных языках, включая русский, относящиеся к различным предметным областям. </a:t>
            </a:r>
          </a:p>
        </p:txBody>
      </p:sp>
    </p:spTree>
    <p:extLst>
      <p:ext uri="{BB962C8B-B14F-4D97-AF65-F5344CB8AC3E}">
        <p14:creationId xmlns:p14="http://schemas.microsoft.com/office/powerpoint/2010/main" val="96564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ChatGPT</a:t>
            </a:r>
            <a:r>
              <a:rPr lang="ru-RU" dirty="0" smtClean="0"/>
              <a:t> — большая языковая модель, для тренировки которой использовались методы обучения с учителем и обучения с подкреплением. </a:t>
            </a:r>
          </a:p>
          <a:p>
            <a:r>
              <a:rPr lang="ru-RU" dirty="0" err="1" smtClean="0"/>
              <a:t>ChatGPT</a:t>
            </a:r>
            <a:r>
              <a:rPr lang="ru-RU" dirty="0" smtClean="0"/>
              <a:t> был запущен 30 ноября 2022 года и привлёк внимание своими широкими возможностями: написание кода, создание текстов, возможности перевода, получения точных ответов и использование контекста диалога для ответов, хотя его фактическая точность и подверглась критике.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460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8" b="7940"/>
          <a:stretch/>
        </p:blipFill>
        <p:spPr bwMode="auto">
          <a:xfrm>
            <a:off x="89328" y="1196752"/>
            <a:ext cx="883729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660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r="2079" b="9167"/>
          <a:stretch/>
        </p:blipFill>
        <p:spPr bwMode="auto">
          <a:xfrm>
            <a:off x="744" y="1052736"/>
            <a:ext cx="9251776" cy="542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548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giga.chat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511158" cy="478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048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GigaChat</a:t>
            </a:r>
            <a:r>
              <a:rPr lang="ru-RU" dirty="0" smtClean="0"/>
              <a:t> — бесплатная </a:t>
            </a:r>
            <a:r>
              <a:rPr lang="ru-RU" dirty="0" err="1" smtClean="0"/>
              <a:t>нейросеть</a:t>
            </a:r>
            <a:r>
              <a:rPr lang="ru-RU" dirty="0" smtClean="0"/>
              <a:t> на русском языке, которая общается как человек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878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 найти </a:t>
            </a:r>
            <a:r>
              <a:rPr lang="en-US" dirty="0" err="1" smtClean="0"/>
              <a:t>GigaChat</a:t>
            </a:r>
            <a:r>
              <a:rPr lang="ru-RU" dirty="0" smtClean="0"/>
              <a:t> в телеграмм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Нажмите в </a:t>
            </a:r>
            <a:r>
              <a:rPr lang="en-US" dirty="0" smtClean="0"/>
              <a:t>Telegram</a:t>
            </a:r>
            <a:r>
              <a:rPr lang="ru-RU" dirty="0" smtClean="0"/>
              <a:t> на поиск в правом верхнем углу</a:t>
            </a:r>
          </a:p>
          <a:p>
            <a:endParaRPr lang="ru-RU" dirty="0" smtClean="0"/>
          </a:p>
          <a:p>
            <a:r>
              <a:rPr lang="ru-RU" dirty="0" smtClean="0"/>
              <a:t>Наберите </a:t>
            </a:r>
            <a:r>
              <a:rPr lang="en-US" dirty="0" err="1" smtClean="0"/>
              <a:t>GigaChat</a:t>
            </a:r>
            <a:r>
              <a:rPr lang="ru-RU" dirty="0" smtClean="0"/>
              <a:t> и зайдите в него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Прочитайте возможности данной </a:t>
            </a:r>
            <a:r>
              <a:rPr lang="ru-RU" dirty="0" err="1" smtClean="0"/>
              <a:t>нейросети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5223"/>
          <a:stretch/>
        </p:blipFill>
        <p:spPr bwMode="auto">
          <a:xfrm>
            <a:off x="4499992" y="2204864"/>
            <a:ext cx="431736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2000"/>
            <a:ext cx="3757538" cy="109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247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772818"/>
            <a:ext cx="3898776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Эта </a:t>
            </a:r>
            <a:r>
              <a:rPr lang="ru-RU" dirty="0" err="1" smtClean="0"/>
              <a:t>нейросеть</a:t>
            </a:r>
            <a:r>
              <a:rPr lang="ru-RU" dirty="0" smtClean="0"/>
              <a:t> умеет адекватно поддерживать диалог, создавать планы, резюмировать научные статьи, писать программный код, придумывать сценарии сериалов и даже сочинять стихи. Но школьники всего мира начали использовать её для выполнения домашних заданий.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3744416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22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5" r="80725" b="42105"/>
          <a:stretch/>
        </p:blipFill>
        <p:spPr bwMode="auto">
          <a:xfrm>
            <a:off x="467543" y="1628802"/>
            <a:ext cx="7200801" cy="389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864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2"/>
            <a:ext cx="8229600" cy="5328590"/>
          </a:xfrm>
        </p:spPr>
        <p:txBody>
          <a:bodyPr>
            <a:normAutofit fontScale="85000" lnSpcReduction="10000"/>
          </a:bodyPr>
          <a:lstStyle/>
          <a:p>
            <a:r>
              <a:rPr lang="ru-RU" sz="4400" dirty="0" smtClean="0"/>
              <a:t>Введите следующую информацию :</a:t>
            </a:r>
          </a:p>
          <a:p>
            <a:r>
              <a:rPr lang="ru-RU" sz="4400" dirty="0" smtClean="0"/>
              <a:t>«составь вопросы для игры посвященной дню космонавтики»</a:t>
            </a:r>
          </a:p>
          <a:p>
            <a:r>
              <a:rPr lang="ru-RU" sz="4400" dirty="0" smtClean="0"/>
              <a:t>Расскажи о трагических полетах в космос</a:t>
            </a:r>
          </a:p>
          <a:p>
            <a:r>
              <a:rPr lang="ru-RU" sz="4400" dirty="0" smtClean="0"/>
              <a:t>« составь вопросы для игры посвященной дню радио»</a:t>
            </a:r>
          </a:p>
          <a:p>
            <a:r>
              <a:rPr lang="ru-RU" sz="4400" dirty="0" smtClean="0"/>
              <a:t>Расскажи об интересных фактах о радио и телевидении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5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5" b="18177"/>
          <a:stretch/>
        </p:blipFill>
        <p:spPr bwMode="auto">
          <a:xfrm>
            <a:off x="1" y="404664"/>
            <a:ext cx="914399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072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1" r="2542" b="16585"/>
          <a:stretch/>
        </p:blipFill>
        <p:spPr bwMode="auto">
          <a:xfrm>
            <a:off x="0" y="836712"/>
            <a:ext cx="903649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155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15380" b="17627"/>
          <a:stretch/>
        </p:blipFill>
        <p:spPr bwMode="auto">
          <a:xfrm>
            <a:off x="1" y="404666"/>
            <a:ext cx="9208165" cy="633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471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6" b="18095"/>
          <a:stretch/>
        </p:blipFill>
        <p:spPr bwMode="auto">
          <a:xfrm>
            <a:off x="179512" y="836712"/>
            <a:ext cx="885698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46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6458"/>
          <a:stretch/>
        </p:blipFill>
        <p:spPr bwMode="auto">
          <a:xfrm>
            <a:off x="0" y="332656"/>
            <a:ext cx="914400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583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" t="9463" r="-1778" b="24086"/>
          <a:stretch/>
        </p:blipFill>
        <p:spPr bwMode="auto">
          <a:xfrm>
            <a:off x="0" y="1106128"/>
            <a:ext cx="9252520" cy="556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049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8" b="17272"/>
          <a:stretch/>
        </p:blipFill>
        <p:spPr bwMode="auto">
          <a:xfrm>
            <a:off x="179513" y="1124745"/>
            <a:ext cx="878497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37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79"/>
            <a:ext cx="8064896" cy="623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052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16" y="2776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 точки зрения учебного процесса ничего нового здесь нет. Школьники списывали всегда: раньше у соседей по парте, а теперь у безотказного бота. Но, как ни странно, при списывании у ИИ вероятность разоблачения выше — по крайней мере пока. 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5"/>
            <a:ext cx="6192688" cy="346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200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Нейросеть</a:t>
            </a:r>
            <a:r>
              <a:rPr lang="ru-RU" dirty="0" smtClean="0"/>
              <a:t> для работы с изображениями и видео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https://www.sberbank.com/promo/kandinsky/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7284" r="7426" b="20780"/>
          <a:stretch/>
        </p:blipFill>
        <p:spPr bwMode="auto">
          <a:xfrm>
            <a:off x="179512" y="2347604"/>
            <a:ext cx="8856984" cy="432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597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83729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028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Изображение созданное с помощью </a:t>
            </a:r>
            <a:r>
              <a:rPr lang="ru-RU" dirty="0" err="1" smtClean="0"/>
              <a:t>нейросети</a:t>
            </a:r>
            <a:r>
              <a:rPr lang="ru-RU" dirty="0" smtClean="0"/>
              <a:t> по описанию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84784"/>
            <a:ext cx="5143302" cy="5143302"/>
          </a:xfrm>
        </p:spPr>
      </p:pic>
    </p:spTree>
    <p:extLst>
      <p:ext uri="{BB962C8B-B14F-4D97-AF65-F5344CB8AC3E}">
        <p14:creationId xmlns:p14="http://schemas.microsoft.com/office/powerpoint/2010/main" val="2195351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980728"/>
            <a:ext cx="5544616" cy="5539202"/>
          </a:xfrm>
        </p:spPr>
      </p:pic>
    </p:spTree>
    <p:extLst>
      <p:ext uri="{BB962C8B-B14F-4D97-AF65-F5344CB8AC3E}">
        <p14:creationId xmlns:p14="http://schemas.microsoft.com/office/powerpoint/2010/main" val="614908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2"/>
            <a:ext cx="8579296" cy="506915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5400" dirty="0" smtClean="0"/>
              <a:t>ФГИС «МОЯ ШКОЛА»- Федеральная государственная информационная система-единый федеральный портал, включающий верифицированный образовательный контент и вспомогательные сервисы. </a:t>
            </a:r>
          </a:p>
          <a:p>
            <a:pPr marL="0" indent="0">
              <a:buNone/>
            </a:pPr>
            <a:r>
              <a:rPr lang="ru-RU" sz="5400" dirty="0" smtClean="0"/>
              <a:t>Внедрение ФГИС «Моя школа» осуществляется в рамках реализации федерального проекта «Цифровая образовательная среда» национального проекта «Образование»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858996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Цели и задачи ФГИС «Моя школа» это:</a:t>
            </a:r>
            <a:br>
              <a:rPr lang="ru-RU" dirty="0"/>
            </a:b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 dirty="0" smtClean="0"/>
              <a:t>Формирование </a:t>
            </a:r>
            <a:r>
              <a:rPr lang="ru-RU" dirty="0"/>
              <a:t>сервисов с единой точкой доступа к цифровым образовательным ресурсам для граждан и сервисам, связанным с образованием</a:t>
            </a:r>
          </a:p>
          <a:p>
            <a:pPr>
              <a:defRPr/>
            </a:pPr>
            <a:r>
              <a:rPr lang="ru-RU" dirty="0"/>
              <a:t>Создание современной и безопасной образовательной среды</a:t>
            </a:r>
          </a:p>
          <a:p>
            <a:pPr>
              <a:defRPr/>
            </a:pPr>
            <a:r>
              <a:rPr lang="ru-RU" dirty="0"/>
              <a:t>Применение единой государственной информационной системы Министерства просвещения РФ для реализации образовательных программ всех уровней основного образования с использованием дистанционных образовательных технологий и электронного обучения</a:t>
            </a:r>
          </a:p>
          <a:p>
            <a:pPr>
              <a:defRPr/>
            </a:pPr>
            <a:r>
              <a:rPr lang="ru-RU" dirty="0"/>
              <a:t>Равный доступ к качественному цифровому образовательному контенту и цифровым образовательным сервисам по всей территории РФ для всех категорий </a:t>
            </a:r>
            <a:r>
              <a:rPr lang="ru-RU" dirty="0" smtClean="0"/>
              <a:t>обучающихся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889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Цели и задачи ФГИС «Моя школа» это:</a:t>
            </a:r>
            <a:br>
              <a:rPr lang="ru-RU" dirty="0"/>
            </a:b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 dirty="0" smtClean="0"/>
              <a:t>Повышение </a:t>
            </a:r>
            <a:r>
              <a:rPr lang="ru-RU" dirty="0"/>
              <a:t>уровня цифровой грамотности педагогических работников с использованием дистанционных образовательных технологий</a:t>
            </a:r>
          </a:p>
          <a:p>
            <a:pPr>
              <a:defRPr/>
            </a:pPr>
            <a:r>
              <a:rPr lang="ru-RU" dirty="0"/>
              <a:t>Создание возможностей для вовлечения родителей (законных представителей) в процесс образования своих их детей</a:t>
            </a:r>
          </a:p>
          <a:p>
            <a:pPr>
              <a:defRPr/>
            </a:pPr>
            <a:r>
              <a:rPr lang="ru-RU" dirty="0"/>
              <a:t>Создание условий для взаимодействия региональных и федеральных систем и использование единых классификаторов, реестров, справочников и форматов взаимодействия</a:t>
            </a:r>
          </a:p>
          <a:p>
            <a:pPr>
              <a:defRPr/>
            </a:pPr>
            <a:r>
              <a:rPr lang="ru-RU" dirty="0"/>
              <a:t>Формирование показателей государственного статистического наблюдения на основе действий педагогических работников и граждан в части образовательного процесса.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617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Внедрение ФГИС «Моя школа»</a:t>
            </a:r>
            <a:br>
              <a:rPr lang="ru-RU" dirty="0"/>
            </a:b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 dirty="0" smtClean="0"/>
              <a:t>Согласно </a:t>
            </a:r>
            <a:r>
              <a:rPr lang="ru-RU" dirty="0"/>
              <a:t>Постановлению Правительства РФ «О федеральной государственной информационной системе «Моя школа»» c 1 сентября 2022 </a:t>
            </a:r>
            <a:r>
              <a:rPr lang="ru-RU" dirty="0" smtClean="0"/>
              <a:t>заработал </a:t>
            </a:r>
            <a:r>
              <a:rPr lang="ru-RU" dirty="0"/>
              <a:t>единый доступ к образовательным сервисам и цифровым учебным материалам ФГИС «Моя школа» для учеников, родителей и учителей.</a:t>
            </a:r>
          </a:p>
          <a:p>
            <a:pPr>
              <a:defRPr/>
            </a:pPr>
            <a:r>
              <a:rPr lang="ru-RU" dirty="0"/>
              <a:t>Согласно Федеральному закон О внесении изменений в Федеральный закон «Об образовании в Российской Федерации» c 1 января 2023 использование исключительно государственных информационных систем (ресурсов) при реализации основных общеобразовательных программ.</a:t>
            </a:r>
          </a:p>
          <a:p>
            <a:pPr>
              <a:defRPr/>
            </a:pPr>
            <a:r>
              <a:rPr lang="ru-RU" dirty="0"/>
              <a:t>Доступ к ФГИС «Моя школа» может быть осуществлен с помощью единой системы идентификации и аутентификации (</a:t>
            </a:r>
            <a:r>
              <a:rPr lang="ru-RU" dirty="0" err="1"/>
              <a:t>Госуслуги</a:t>
            </a:r>
            <a:r>
              <a:rPr lang="ru-RU" dirty="0"/>
              <a:t>).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86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/>
          <a:lstStyle/>
          <a:p>
            <a:r>
              <a:rPr lang="ru-RU" dirty="0"/>
              <a:t>основные возможности ФГИС «Моя школа»:</a:t>
            </a:r>
            <a:br>
              <a:rPr lang="ru-RU" dirty="0"/>
            </a:b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 sz="3400" dirty="0" smtClean="0"/>
              <a:t>облачное </a:t>
            </a:r>
            <a:r>
              <a:rPr lang="ru-RU" sz="3400" dirty="0"/>
              <a:t>хранилище документов, инструменты для создания и редактирования документов популярных форматов (</a:t>
            </a:r>
            <a:r>
              <a:rPr lang="ru-RU" sz="3400" dirty="0" err="1"/>
              <a:t>doc</a:t>
            </a:r>
            <a:r>
              <a:rPr lang="ru-RU" sz="3400" dirty="0"/>
              <a:t>, </a:t>
            </a:r>
            <a:r>
              <a:rPr lang="ru-RU" sz="3400" dirty="0" err="1"/>
              <a:t>xls</a:t>
            </a:r>
            <a:r>
              <a:rPr lang="ru-RU" sz="3400" dirty="0"/>
              <a:t>, </a:t>
            </a:r>
            <a:r>
              <a:rPr lang="ru-RU" sz="3400" dirty="0" err="1"/>
              <a:t>ppt</a:t>
            </a:r>
            <a:r>
              <a:rPr lang="ru-RU" sz="3400" dirty="0"/>
              <a:t> и т.д.), совместной работы в режиме онлайн в отечественном офисном программном обеспечении;</a:t>
            </a:r>
          </a:p>
          <a:p>
            <a:pPr>
              <a:defRPr/>
            </a:pPr>
            <a:r>
              <a:rPr lang="ru-RU" sz="3400" dirty="0"/>
              <a:t>проверенный образовательный и воспитательный контент;</a:t>
            </a:r>
          </a:p>
          <a:p>
            <a:pPr>
              <a:defRPr/>
            </a:pPr>
            <a:r>
              <a:rPr lang="ru-RU" sz="3400" dirty="0"/>
              <a:t>расписание уроков, домашние задания, оценки, журнал и т.п.</a:t>
            </a:r>
          </a:p>
          <a:p>
            <a:pPr>
              <a:defRPr/>
            </a:pPr>
            <a:r>
              <a:rPr lang="ru-RU" sz="3400" dirty="0"/>
              <a:t>тестирующая подсистема для оценки знаний учащихся и отработки учащимися изучаемого материала на тренажерах;</a:t>
            </a:r>
          </a:p>
          <a:p>
            <a:pPr>
              <a:defRPr/>
            </a:pPr>
            <a:r>
              <a:rPr lang="ru-RU" sz="3400" dirty="0"/>
              <a:t>специальное приложение для работы через </a:t>
            </a:r>
            <a:r>
              <a:rPr lang="ru-RU" sz="3400" dirty="0" err="1"/>
              <a:t>SmartTV</a:t>
            </a:r>
            <a:r>
              <a:rPr lang="ru-RU" sz="3400" dirty="0"/>
              <a:t>;</a:t>
            </a:r>
          </a:p>
          <a:p>
            <a:pPr>
              <a:defRPr/>
            </a:pPr>
            <a:r>
              <a:rPr lang="ru-RU" sz="3400" dirty="0"/>
              <a:t>видеоконференцсвязь на базе «</a:t>
            </a:r>
            <a:r>
              <a:rPr lang="ru-RU" sz="3400" dirty="0" err="1"/>
              <a:t>Сферума</a:t>
            </a:r>
            <a:r>
              <a:rPr lang="ru-RU" sz="3400" dirty="0"/>
              <a:t>».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1424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1495505"/>
              </p:ext>
            </p:extLst>
          </p:nvPr>
        </p:nvGraphicFramePr>
        <p:xfrm>
          <a:off x="611560" y="332656"/>
          <a:ext cx="8208914" cy="7600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6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8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Доступные сервисы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Профиль «Педагогический работник»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Базовая подсистема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Просмотр новостей, вопросов ответов, использование полезных ссылок, участие в опросах, просмотр результатов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Раздел «Мои файлы»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Создание, хранение, редактирование и совместная работа над документами, электронными таблицами, презентациями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37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Раздел «Библиотека»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Поиск, просмотр контента, добавление в портфель контента, просмотр раздела обучение, просмотр портфеля. Раздел представлен различными поставщиками цифрового образовательного контента, в том числе Академией </a:t>
                      </a:r>
                      <a:r>
                        <a:rPr lang="ru-RU" sz="2000" dirty="0" err="1">
                          <a:effectLst/>
                        </a:rPr>
                        <a:t>Минпроса</a:t>
                      </a:r>
                      <a:r>
                        <a:rPr lang="ru-RU" sz="2000" dirty="0">
                          <a:effectLst/>
                        </a:rPr>
                        <a:t> и Российской электронной школы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37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31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Курьёзы использования </a:t>
            </a:r>
            <a:r>
              <a:rPr lang="ru-RU" dirty="0" err="1" smtClean="0"/>
              <a:t>нейросети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i="1" dirty="0" smtClean="0"/>
              <a:t>‍</a:t>
            </a:r>
            <a:r>
              <a:rPr lang="ru-RU" i="1" dirty="0" err="1" smtClean="0"/>
              <a:t>Тараска</a:t>
            </a:r>
            <a:r>
              <a:rPr lang="ru-RU" i="1" dirty="0" smtClean="0"/>
              <a:t> Картофель весьма с уважением принадлежит к Запорожской Сечи, в его виде я представлял патриотическое развитие…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i="1" dirty="0" smtClean="0"/>
              <a:t>‍Автомат направился в сражение вместе с опричником согласно абсолютно справедливым обстоятельствам…</a:t>
            </a:r>
            <a:endParaRPr lang="ru-RU" dirty="0" smtClean="0"/>
          </a:p>
          <a:p>
            <a:endParaRPr lang="ru-RU" dirty="0" smtClean="0"/>
          </a:p>
          <a:p>
            <a:r>
              <a:rPr lang="ru-RU" i="1" dirty="0" smtClean="0"/>
              <a:t>‍Папа целую душу в детей инвестировал. А данный повзрослевший «ребёнок», чуть в просторе возник странный «</a:t>
            </a:r>
            <a:r>
              <a:rPr lang="ru-RU" i="1" dirty="0" err="1" smtClean="0"/>
              <a:t>папик</a:t>
            </a:r>
            <a:r>
              <a:rPr lang="ru-RU" i="1" dirty="0" smtClean="0"/>
              <a:t>», уходила домой…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7948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690595"/>
              </p:ext>
            </p:extLst>
          </p:nvPr>
        </p:nvGraphicFramePr>
        <p:xfrm>
          <a:off x="467541" y="260650"/>
          <a:ext cx="8568955" cy="6239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4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8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Доступные сервисы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Профиль «Педагогический работник»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Тестирующая подсистема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Составление тестов, оценивание знаний учеников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Раздел «Электронный журнал и дневник»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Просмотр сведений из регионального Электронного журнала и дневника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37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Раздел «Сферум»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Присоединение к образовательной организации, классам, в которых преподает; создание чатов класса и управление ими; приглашение учеников в классы; размещение необходимых материалов для учебы; начало уроков по видео-, </a:t>
                      </a:r>
                      <a:r>
                        <a:rPr lang="ru-RU" sz="2400" dirty="0" err="1">
                          <a:effectLst/>
                        </a:rPr>
                        <a:t>аудиосвязи</a:t>
                      </a:r>
                      <a:r>
                        <a:rPr lang="ru-RU" sz="2400" dirty="0">
                          <a:effectLst/>
                        </a:rPr>
                        <a:t>; запуск трансляции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8" marR="5903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2758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r>
              <a:rPr lang="ru-RU" dirty="0"/>
              <a:t> ФГИС «Моя школа» обеспечивает:</a:t>
            </a:r>
            <a:br>
              <a:rPr lang="ru-RU" dirty="0"/>
            </a:b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sz="2800" dirty="0" smtClean="0"/>
              <a:t>работу </a:t>
            </a:r>
            <a:r>
              <a:rPr lang="ru-RU" sz="2800" dirty="0"/>
              <a:t>с сервисом электронных журналов, в том числе в целях обеспечения учета успеваемости обучающихся, посещения ими учебных занятий и формирования заданий для обучающихся;</a:t>
            </a:r>
          </a:p>
          <a:p>
            <a:pPr>
              <a:defRPr/>
            </a:pPr>
            <a:r>
              <a:rPr lang="ru-RU" sz="2800" dirty="0"/>
              <a:t>работу с сервисом электронных дневников, в том числе для управления образовательными процессами, включая корректировку учебных планов, составление расписания занятий</a:t>
            </a:r>
            <a:r>
              <a:rPr lang="ru-RU" sz="2800" dirty="0" smtClean="0"/>
              <a:t>;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313390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r>
              <a:rPr lang="ru-RU" dirty="0"/>
              <a:t> ФГИС «Моя школа» обеспечивает:</a:t>
            </a:r>
            <a:br>
              <a:rPr lang="ru-RU" dirty="0"/>
            </a:b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sz="2800" dirty="0" smtClean="0"/>
              <a:t>работу </a:t>
            </a:r>
            <a:r>
              <a:rPr lang="ru-RU" sz="2800" dirty="0"/>
              <a:t>с библиотекой цифрового образовательного контента, в том числе обеспечение возможности использования цифрового образовательного контента педагогическими работниками для подготовки и проведения уроков, а обучающимися — для осуществления самоподготовки путем изучения релевантного верифицированного цифрового образовательного контента</a:t>
            </a:r>
            <a:r>
              <a:rPr lang="ru-RU" sz="2800" dirty="0" smtClean="0"/>
              <a:t>;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994394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r>
              <a:rPr lang="ru-RU" dirty="0"/>
              <a:t> ФГИС «Моя школа» обеспечивает:</a:t>
            </a:r>
            <a:br>
              <a:rPr lang="ru-RU" dirty="0"/>
            </a:b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507288" cy="4525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dirty="0" smtClean="0"/>
              <a:t>работу </a:t>
            </a:r>
            <a:r>
              <a:rPr lang="ru-RU" sz="2800" dirty="0"/>
              <a:t>с презентациями, текстовыми документами, документами, содержащими таблицы, посредством программ, обеспечивающих доступ к информации на сайтах в информационно-телекоммуникационной сети «Интернет» (браузеры), для использования в образовательном процессе, в том числе для совместной работы пользователей системы «Моя школа»;</a:t>
            </a:r>
          </a:p>
          <a:p>
            <a:pPr>
              <a:defRPr/>
            </a:pPr>
            <a:r>
              <a:rPr lang="ru-RU" sz="2800" dirty="0"/>
              <a:t>возможность создания посредством иных информационных систем персональных и групповых онлайн-коммуникаций пользователей, включая чаты и видеоконференции</a:t>
            </a:r>
          </a:p>
          <a:p>
            <a:pPr>
              <a:defRPr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99439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 dirty="0"/>
              <a:t>Реализация ЦОС обеспечит </a:t>
            </a:r>
            <a:r>
              <a:rPr lang="ru-RU" i="1" dirty="0"/>
              <a:t>ученикам</a:t>
            </a:r>
            <a:r>
              <a:rPr lang="ru-RU" dirty="0"/>
              <a:t>:</a:t>
            </a:r>
          </a:p>
          <a:p>
            <a:pPr>
              <a:defRPr/>
            </a:pPr>
            <a:r>
              <a:rPr lang="ru-RU" dirty="0"/>
              <a:t>получение доступа к электронному образовательному контенту; обучение в комфортной цифровой среде; </a:t>
            </a:r>
          </a:p>
          <a:p>
            <a:pPr>
              <a:defRPr/>
            </a:pPr>
            <a:r>
              <a:rPr lang="ru-RU" dirty="0"/>
              <a:t> повышение интереса к обучению; </a:t>
            </a:r>
          </a:p>
          <a:p>
            <a:pPr>
              <a:defRPr/>
            </a:pPr>
            <a:r>
              <a:rPr lang="ru-RU" dirty="0"/>
              <a:t> улучшение результатов освоения образовательной программы; </a:t>
            </a:r>
          </a:p>
          <a:p>
            <a:pPr>
              <a:defRPr/>
            </a:pPr>
            <a:r>
              <a:rPr lang="ru-RU" dirty="0"/>
              <a:t> развитие проектно-исследовательской деятельности, в том числе с применением облачных технологий; </a:t>
            </a:r>
          </a:p>
          <a:p>
            <a:pPr>
              <a:defRPr/>
            </a:pPr>
            <a:r>
              <a:rPr lang="ru-RU" dirty="0"/>
              <a:t> расширение возможностей для построения персональной образовательной траектории; </a:t>
            </a:r>
          </a:p>
          <a:p>
            <a:pPr>
              <a:defRPr/>
            </a:pPr>
            <a:r>
              <a:rPr lang="ru-RU"/>
              <a:t> формирование осознанного выбора профессии на основе полученных цифровых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19882064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myschool.edu.ru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92" t="3229" r="17920" b="-1"/>
          <a:stretch/>
        </p:blipFill>
        <p:spPr>
          <a:xfrm>
            <a:off x="0" y="1412776"/>
            <a:ext cx="9036496" cy="690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805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08" t="19108" r="22972" b="14934"/>
          <a:stretch/>
        </p:blipFill>
        <p:spPr>
          <a:xfrm>
            <a:off x="812280" y="520578"/>
            <a:ext cx="7576143" cy="5788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5998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8640"/>
            <a:ext cx="8964488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37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476672"/>
            <a:ext cx="8496944" cy="6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12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07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4744"/>
            <a:ext cx="9151068" cy="550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Примеры использования </a:t>
            </a:r>
            <a:r>
              <a:rPr lang="ru-RU" b="1" dirty="0" err="1" smtClean="0"/>
              <a:t>нейросетей</a:t>
            </a:r>
            <a:r>
              <a:rPr lang="ru-RU" b="1" dirty="0" smtClean="0"/>
              <a:t> в образовании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1616094"/>
            <a:ext cx="4474840" cy="4525963"/>
          </a:xfr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‍Важно отметить, что </a:t>
            </a:r>
            <a:r>
              <a:rPr lang="ru-RU" dirty="0" err="1" smtClean="0"/>
              <a:t>ChatGPT</a:t>
            </a:r>
            <a:r>
              <a:rPr lang="ru-RU" dirty="0" smtClean="0"/>
              <a:t> используют и сами педагоги. Судя по результатам опросов, они пользуются </a:t>
            </a:r>
            <a:r>
              <a:rPr lang="ru-RU" dirty="0" err="1" smtClean="0"/>
              <a:t>нейросетями</a:t>
            </a:r>
            <a:r>
              <a:rPr lang="ru-RU" dirty="0" smtClean="0"/>
              <a:t> даже чаще, чем ученики. Нейросети помогают преподавателям находить учебный материал, придумывать темы для занятий и предоставляют ещё множество возможностей использования.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1541931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16632"/>
            <a:ext cx="9036496" cy="67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782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88640"/>
            <a:ext cx="8856984" cy="66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093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16632"/>
            <a:ext cx="9036496" cy="67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97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88640"/>
            <a:ext cx="8928992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12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35137"/>
            <a:ext cx="9036496" cy="67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637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42" t="2976" r="19454" b="8214"/>
          <a:stretch/>
        </p:blipFill>
        <p:spPr>
          <a:xfrm>
            <a:off x="395536" y="18655"/>
            <a:ext cx="8424936" cy="683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01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36" r="16935" b="34389"/>
          <a:stretch/>
        </p:blipFill>
        <p:spPr>
          <a:xfrm>
            <a:off x="0" y="332656"/>
            <a:ext cx="8964488" cy="620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352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83475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7675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" y="188640"/>
            <a:ext cx="928871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7058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" y="51618"/>
            <a:ext cx="9144000" cy="668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868144" y="1700808"/>
            <a:ext cx="3052079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Бесплатный сервис  </a:t>
            </a:r>
            <a:r>
              <a:rPr lang="en-US" dirty="0" smtClean="0"/>
              <a:t>Web 2.0</a:t>
            </a:r>
            <a:r>
              <a:rPr lang="ru-RU" dirty="0" smtClean="0"/>
              <a:t> для поддержки обучения и процесса преподавания, конструктор для создания интерактивных учебных модулей  по разным предметам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005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2" y="-531439"/>
            <a:ext cx="9155912" cy="695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1. Поддержка в учёбе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908720"/>
            <a:ext cx="6840760" cy="58326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i="1" dirty="0" smtClean="0"/>
              <a:t>Персонализация обучения.</a:t>
            </a:r>
            <a:r>
              <a:rPr lang="ru-RU" dirty="0" smtClean="0"/>
              <a:t> Искусственный интеллект создаёт образовательные программы, адаптированные под уровень знаний и потребности каждого ребёнка. Так материал лучше усваивается.</a:t>
            </a:r>
          </a:p>
          <a:p>
            <a:r>
              <a:rPr lang="ru-RU" i="1" dirty="0" smtClean="0"/>
              <a:t>Объяснения и подсказки.</a:t>
            </a:r>
            <a:r>
              <a:rPr lang="ru-RU" dirty="0" smtClean="0"/>
              <a:t> Помощник может написать дополнительные объяснения, если ребёнок сталкивается с трудностями в понимании материала, и давать подсказки при выполнении заданий.</a:t>
            </a:r>
          </a:p>
          <a:p>
            <a:r>
              <a:rPr lang="ru-RU" i="1" dirty="0" smtClean="0"/>
              <a:t>Организация времени.</a:t>
            </a:r>
            <a:r>
              <a:rPr lang="ru-RU" dirty="0" smtClean="0"/>
              <a:t> Искусственный интеллект может помочь ребёнку создать расписание учебных занятий, домашних заданий и других активностей.</a:t>
            </a:r>
          </a:p>
          <a:p>
            <a:r>
              <a:rPr lang="ru-RU" dirty="0" smtClean="0"/>
              <a:t>‍</a:t>
            </a:r>
          </a:p>
        </p:txBody>
      </p:sp>
    </p:spTree>
    <p:extLst>
      <p:ext uri="{BB962C8B-B14F-4D97-AF65-F5344CB8AC3E}">
        <p14:creationId xmlns:p14="http://schemas.microsoft.com/office/powerpoint/2010/main" val="4036723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620688"/>
            <a:ext cx="856895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2785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" y="476672"/>
            <a:ext cx="9250288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9828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20688"/>
            <a:ext cx="8820472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5678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6487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15095" r="14879" b="4367"/>
          <a:stretch/>
        </p:blipFill>
        <p:spPr bwMode="auto">
          <a:xfrm>
            <a:off x="0" y="404664"/>
            <a:ext cx="900013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9566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t="16667" r="37218" b="6250"/>
          <a:stretch/>
        </p:blipFill>
        <p:spPr bwMode="auto">
          <a:xfrm>
            <a:off x="611560" y="116632"/>
            <a:ext cx="7776864" cy="672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5897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t="14584" r="15432" b="6250"/>
          <a:stretch/>
        </p:blipFill>
        <p:spPr bwMode="auto">
          <a:xfrm>
            <a:off x="107504" y="188640"/>
            <a:ext cx="8741771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8116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 r="12241" b="5941"/>
          <a:stretch/>
        </p:blipFill>
        <p:spPr bwMode="auto">
          <a:xfrm>
            <a:off x="611560" y="188640"/>
            <a:ext cx="7992888" cy="669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1525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Славарик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Нейросети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это конкретная технология или метод в рамках ИИ. Это вычислительные модели, которые строятся на основе искусственных нейронов, имитирующих биологические нейроны человеческого мозга. Используются для решения различных задач, таких как распознавание образов, обработка текстов, анализ данных и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другие.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Искусственный интеллект (ИИ)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это более широкое понятие, включающее в себя все аспекты «умных» систем, от простых алгоритмов до сложных моделей поведения.  Включает в себя не только </a:t>
            </a:r>
            <a:r>
              <a:rPr lang="ru-RU" dirty="0" err="1">
                <a:solidFill>
                  <a:srgbClr val="333333"/>
                </a:solidFill>
                <a:latin typeface="YS Text"/>
              </a:rPr>
              <a:t>нейросети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но и другие методы машинного обучения и множество различных технологий. </a:t>
            </a:r>
          </a:p>
          <a:p>
            <a:r>
              <a:rPr lang="ru-RU" dirty="0">
                <a:solidFill>
                  <a:srgbClr val="333333"/>
                </a:solidFill>
                <a:latin typeface="YS Text"/>
              </a:rPr>
              <a:t>Таким образом, </a:t>
            </a:r>
            <a:r>
              <a:rPr lang="ru-RU" b="1" dirty="0" err="1">
                <a:solidFill>
                  <a:srgbClr val="333333"/>
                </a:solidFill>
                <a:latin typeface="YS Text"/>
              </a:rPr>
              <a:t>нейросети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 являются одной из технологий, которые могут быть применены в рамках ИИ, и они не охватывают всю область ИИ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. Искусственный интеллект сам по себе охватывает более широкий спектр методов и приложений, включая </a:t>
            </a:r>
            <a:r>
              <a:rPr lang="ru-RU" dirty="0" err="1">
                <a:solidFill>
                  <a:srgbClr val="333333"/>
                </a:solidFill>
                <a:latin typeface="YS Text"/>
              </a:rPr>
              <a:t>нейросети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но, не ограничиваясь ими.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4564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Чат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-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бот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– программа, специально написанная для автоматизации взаимодействия с пользователями преимущественно на коммерческих площадках: сайтах, в мессенджерах, социальных сетях.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3919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2. Развитие навыков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‍</a:t>
            </a:r>
            <a:r>
              <a:rPr lang="ru-RU" i="1" dirty="0" smtClean="0"/>
              <a:t>Языковые навыки</a:t>
            </a:r>
            <a:r>
              <a:rPr lang="ru-RU" dirty="0" smtClean="0"/>
              <a:t>. </a:t>
            </a:r>
            <a:r>
              <a:rPr lang="ru-RU" dirty="0" err="1" smtClean="0"/>
              <a:t>Нейросеть</a:t>
            </a:r>
            <a:r>
              <a:rPr lang="ru-RU" dirty="0" smtClean="0"/>
              <a:t> помогает развивать навыки чтения, письма, говорения и слушания через интерактивные задания и диалоги.</a:t>
            </a:r>
          </a:p>
          <a:p>
            <a:r>
              <a:rPr lang="ru-RU" i="1" dirty="0" smtClean="0"/>
              <a:t>Математические навыки</a:t>
            </a:r>
            <a:r>
              <a:rPr lang="ru-RU" dirty="0" smtClean="0"/>
              <a:t>. Помощник может разработать задачи и упражнения для развития математической грамотности.</a:t>
            </a:r>
          </a:p>
          <a:p>
            <a:r>
              <a:rPr lang="ru-RU" i="1" dirty="0" smtClean="0"/>
              <a:t>Творческие навыки</a:t>
            </a:r>
            <a:r>
              <a:rPr lang="ru-RU" dirty="0" smtClean="0"/>
              <a:t>. Искусственный интеллект поддерживает интерес ребёнка к искусству, музыке и другим творческим сферам.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723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Информационные ресурсы: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https://media.foxford.ru/articles/neyroseti-v-obrazovanii</a:t>
            </a:r>
            <a:r>
              <a:rPr lang="ru-RU" dirty="0" smtClean="0"/>
              <a:t> </a:t>
            </a:r>
            <a:r>
              <a:rPr lang="ru-RU" b="1" dirty="0" smtClean="0"/>
              <a:t>Нейросети в образовании: ИИ-помощник для учёбы в </a:t>
            </a:r>
            <a:r>
              <a:rPr lang="ru-RU" b="1" dirty="0" smtClean="0"/>
              <a:t>школе</a:t>
            </a:r>
          </a:p>
          <a:p>
            <a:r>
              <a:rPr lang="en-US" b="1" dirty="0"/>
              <a:t>https://4brain.ru/blog/neiroseti-i-ii-prednaznachenie-osobennosti-i-razlichiya/</a:t>
            </a:r>
            <a:endParaRPr lang="ru-RU" b="1" dirty="0" smtClean="0"/>
          </a:p>
          <a:p>
            <a:r>
              <a:rPr lang="en-US" b="1" dirty="0" err="1">
                <a:latin typeface="YS Text"/>
              </a:rPr>
              <a:t>skillbox.ru</a:t>
            </a:r>
            <a:r>
              <a:rPr lang="en-US" dirty="0" err="1">
                <a:latin typeface="YS Text"/>
              </a:rPr>
              <a:t>›media</a:t>
            </a:r>
            <a:r>
              <a:rPr lang="en-US" dirty="0">
                <a:latin typeface="YS Text"/>
              </a:rPr>
              <a:t>/marketing/</a:t>
            </a:r>
            <a:r>
              <a:rPr lang="en-US" dirty="0" err="1">
                <a:latin typeface="YS Text"/>
              </a:rPr>
              <a:t>gayd-chatboty</a:t>
            </a:r>
            <a:r>
              <a:rPr lang="en-US" dirty="0" smtClean="0">
                <a:latin typeface="YS Text"/>
              </a:rPr>
              <a:t>/</a:t>
            </a:r>
            <a:endParaRPr lang="ru-RU" dirty="0" smtClean="0">
              <a:latin typeface="YS Tex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4193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3. Мотивация и интерес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i="1" dirty="0" smtClean="0"/>
              <a:t>Игровой подход</a:t>
            </a:r>
            <a:r>
              <a:rPr lang="ru-RU" dirty="0" smtClean="0"/>
              <a:t>. Искусственный интеллект может использовать элементы игр для увлекательного и интересного обучения, что позволит поддерживать мотивацию ребёнка.</a:t>
            </a:r>
          </a:p>
          <a:p>
            <a:r>
              <a:rPr lang="ru-RU" i="1" dirty="0" smtClean="0"/>
              <a:t>Награды и достижения</a:t>
            </a:r>
            <a:r>
              <a:rPr lang="ru-RU" dirty="0" smtClean="0"/>
              <a:t>. Помощник может создать виртуальные награды и призы за достижения и прогресс в обучении.</a:t>
            </a:r>
          </a:p>
          <a:p>
            <a:pPr marL="0" indent="0">
              <a:buNone/>
            </a:pPr>
            <a:r>
              <a:rPr lang="ru-RU" dirty="0" smtClean="0"/>
              <a:t>‍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723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1719</Words>
  <Application>Microsoft Office PowerPoint</Application>
  <PresentationFormat>Экран (4:3)</PresentationFormat>
  <Paragraphs>159</Paragraphs>
  <Slides>80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Times New Roman</vt:lpstr>
      <vt:lpstr>YS Text</vt:lpstr>
      <vt:lpstr>Тема Office</vt:lpstr>
      <vt:lpstr>1_Тема Office</vt:lpstr>
      <vt:lpstr>2_Тема Office</vt:lpstr>
      <vt:lpstr>Нейросети в образовании.ИИ</vt:lpstr>
      <vt:lpstr>Презентация PowerPoint</vt:lpstr>
      <vt:lpstr>Презентация PowerPoint</vt:lpstr>
      <vt:lpstr>Презентация PowerPoint</vt:lpstr>
      <vt:lpstr>Курьёзы использования нейросети.</vt:lpstr>
      <vt:lpstr>Примеры использования нейросетей в образовании </vt:lpstr>
      <vt:lpstr>1. Поддержка в учёбе </vt:lpstr>
      <vt:lpstr>2. Развитие навыков </vt:lpstr>
      <vt:lpstr>3. Мотивация и интерес </vt:lpstr>
      <vt:lpstr>Презентация PowerPoint</vt:lpstr>
      <vt:lpstr>Презентация PowerPoint</vt:lpstr>
      <vt:lpstr>Презентация PowerPoint</vt:lpstr>
      <vt:lpstr>Лучшие нейросети для учёбы </vt:lpstr>
      <vt:lpstr>Презентация PowerPoint</vt:lpstr>
      <vt:lpstr>Проблема искусственного интеллекта в образовании </vt:lpstr>
      <vt:lpstr>Проблема искусственного интеллекта в образовании </vt:lpstr>
      <vt:lpstr>Резюме </vt:lpstr>
      <vt:lpstr>Популярные нейросети</vt:lpstr>
      <vt:lpstr>Нейросети для работы с изображениями: </vt:lpstr>
      <vt:lpstr>Нейросети для работы с презентациями: </vt:lpstr>
      <vt:lpstr>Презентация PowerPoint</vt:lpstr>
      <vt:lpstr>Презентация PowerPoint</vt:lpstr>
      <vt:lpstr>Википедия</vt:lpstr>
      <vt:lpstr>Презентация PowerPoint</vt:lpstr>
      <vt:lpstr>Презентация PowerPoint</vt:lpstr>
      <vt:lpstr>Презентация PowerPoint</vt:lpstr>
      <vt:lpstr>giga.chat</vt:lpstr>
      <vt:lpstr>Презентация PowerPoint</vt:lpstr>
      <vt:lpstr>Как найти GigaChat в телеграмм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Нейросеть для работы с изображениями и видео</vt:lpstr>
      <vt:lpstr>Презентация PowerPoint</vt:lpstr>
      <vt:lpstr>Изображение созданное с помощью нейросети по описанию</vt:lpstr>
      <vt:lpstr>Презентация PowerPoint</vt:lpstr>
      <vt:lpstr>Презентация PowerPoint</vt:lpstr>
      <vt:lpstr>Цели и задачи ФГИС «Моя школа» это: </vt:lpstr>
      <vt:lpstr>Цели и задачи ФГИС «Моя школа» это: </vt:lpstr>
      <vt:lpstr>Внедрение ФГИС «Моя школа» </vt:lpstr>
      <vt:lpstr>основные возможности ФГИС «Моя школа»: </vt:lpstr>
      <vt:lpstr>Презентация PowerPoint</vt:lpstr>
      <vt:lpstr>Презентация PowerPoint</vt:lpstr>
      <vt:lpstr> ФГИС «Моя школа» обеспечивает: </vt:lpstr>
      <vt:lpstr> ФГИС «Моя школа» обеспечивает: </vt:lpstr>
      <vt:lpstr> ФГИС «Моя школа» обеспечивает: </vt:lpstr>
      <vt:lpstr>Презентация PowerPoint</vt:lpstr>
      <vt:lpstr>myschool.edu.ru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Славарик</vt:lpstr>
      <vt:lpstr>Презентация PowerPoint</vt:lpstr>
      <vt:lpstr>Информационные ресурсы: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Ricardo Milos</dc:creator>
  <cp:lastModifiedBy>Учитель</cp:lastModifiedBy>
  <cp:revision>39</cp:revision>
  <dcterms:created xsi:type="dcterms:W3CDTF">2025-02-22T15:31:17Z</dcterms:created>
  <dcterms:modified xsi:type="dcterms:W3CDTF">2025-02-26T09:03:36Z</dcterms:modified>
</cp:coreProperties>
</file>