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5" r:id="rId8"/>
    <p:sldId id="262" r:id="rId9"/>
    <p:sldId id="267" r:id="rId10"/>
    <p:sldId id="263" r:id="rId11"/>
    <p:sldId id="261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88765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106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771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765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31827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75211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97710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310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1144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398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956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613183D5-BC7D-4F36-ACD1-6B0DD6FD625C}" type="datetimeFigureOut">
              <a:rPr lang="ru-RU" smtClean="0"/>
              <a:t>13.11.2024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697E415A-F10C-4426-B41A-60A6A26D91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2584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143000" y="609599"/>
            <a:ext cx="9875520" cy="3422073"/>
          </a:xfrm>
        </p:spPr>
        <p:txBody>
          <a:bodyPr>
            <a:normAutofit/>
          </a:bodyPr>
          <a:lstStyle/>
          <a:p>
            <a:pPr algn="ctr"/>
            <a:r>
              <a:rPr lang="ru-RU" sz="5400" dirty="0" smtClean="0"/>
              <a:t>Роль школьного музея в </a:t>
            </a:r>
            <a:r>
              <a:rPr lang="ru-RU" sz="5400" dirty="0" err="1" smtClean="0"/>
              <a:t>гражданско</a:t>
            </a:r>
            <a:r>
              <a:rPr lang="ru-RU" sz="5400" dirty="0" smtClean="0"/>
              <a:t> – патриотическом воспитании</a:t>
            </a:r>
            <a:endParaRPr lang="ru-RU" sz="5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43000" y="4142508"/>
            <a:ext cx="9872871" cy="1953491"/>
          </a:xfrm>
        </p:spPr>
        <p:txBody>
          <a:bodyPr/>
          <a:lstStyle/>
          <a:p>
            <a:pPr marL="45720" indent="0" algn="r">
              <a:buNone/>
            </a:pPr>
            <a:r>
              <a:rPr lang="ru-RU" dirty="0" smtClean="0">
                <a:solidFill>
                  <a:schemeClr val="tx1"/>
                </a:solidFill>
              </a:rPr>
              <a:t>Агафонова Ирина Валентиновна,</a:t>
            </a:r>
          </a:p>
          <a:p>
            <a:pPr marL="45720" indent="0" algn="r">
              <a:buNone/>
            </a:pPr>
            <a:r>
              <a:rPr lang="ru-RU" dirty="0" smtClean="0">
                <a:solidFill>
                  <a:schemeClr val="tx1"/>
                </a:solidFill>
              </a:rPr>
              <a:t>Учитель истории и обществознания,</a:t>
            </a:r>
          </a:p>
          <a:p>
            <a:pPr marL="45720" indent="0" algn="r">
              <a:buNone/>
            </a:pPr>
            <a:r>
              <a:rPr lang="ru-RU" dirty="0" smtClean="0">
                <a:solidFill>
                  <a:schemeClr val="tx1"/>
                </a:solidFill>
              </a:rPr>
              <a:t>руководитель школьного музея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344" y="2763980"/>
            <a:ext cx="2123642" cy="3775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4925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Сотрудничество с Артемовским историческим музеем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" y="1965960"/>
            <a:ext cx="3895747" cy="292092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0666" y="2105891"/>
            <a:ext cx="5347854" cy="4010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9766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Патриотические акции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8" y="1630350"/>
            <a:ext cx="3552702" cy="2664527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3471" y="1630350"/>
            <a:ext cx="3904541" cy="292840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0146" y="3350623"/>
            <a:ext cx="4293325" cy="3219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7612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цели и задачи музея: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>
                <a:solidFill>
                  <a:schemeClr val="tx1"/>
                </a:solidFill>
              </a:rPr>
              <a:t>-  историко-краеведческое и патриотическое воспитание;</a:t>
            </a:r>
          </a:p>
          <a:p>
            <a:r>
              <a:rPr lang="ru-RU" sz="2800" dirty="0">
                <a:solidFill>
                  <a:schemeClr val="tx1"/>
                </a:solidFill>
              </a:rPr>
              <a:t>- поиск и сбор материалов краеведческого характера;</a:t>
            </a:r>
          </a:p>
          <a:p>
            <a:r>
              <a:rPr lang="ru-RU" sz="2800" dirty="0">
                <a:solidFill>
                  <a:schemeClr val="tx1"/>
                </a:solidFill>
              </a:rPr>
              <a:t>- учет и хранение собранных документов, предметов, материалов и их научная проверка, систематизация и методическая обработка;</a:t>
            </a:r>
          </a:p>
          <a:p>
            <a:r>
              <a:rPr lang="ru-RU" sz="2800" dirty="0">
                <a:solidFill>
                  <a:schemeClr val="tx1"/>
                </a:solidFill>
              </a:rPr>
              <a:t>- оформление и экспонирование материалов;</a:t>
            </a:r>
          </a:p>
          <a:p>
            <a:r>
              <a:rPr lang="ru-RU" sz="2800" dirty="0">
                <a:solidFill>
                  <a:schemeClr val="tx1"/>
                </a:solidFill>
              </a:rPr>
              <a:t>- использование материалов музея в учебно-воспитательной работе</a:t>
            </a:r>
          </a:p>
        </p:txBody>
      </p:sp>
    </p:spTree>
    <p:extLst>
      <p:ext uri="{BB962C8B-B14F-4D97-AF65-F5344CB8AC3E}">
        <p14:creationId xmlns:p14="http://schemas.microsoft.com/office/powerpoint/2010/main" val="3781914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</a:t>
            </a:r>
            <a:r>
              <a:rPr lang="ru-RU" dirty="0" smtClean="0"/>
              <a:t>кскурсионно-массовая </a:t>
            </a:r>
            <a:r>
              <a:rPr lang="ru-RU" dirty="0"/>
              <a:t>работа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/>
        </p:blipFill>
        <p:spPr>
          <a:xfrm>
            <a:off x="328200" y="1795713"/>
            <a:ext cx="3936600" cy="2952360"/>
          </a:xfrm>
          <a:prstGeom prst="rect">
            <a:avLst/>
          </a:prstGeom>
          <a:ln w="0"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0291" y="1465201"/>
            <a:ext cx="3842327" cy="2881745"/>
          </a:xfrm>
          <a:prstGeom prst="rect">
            <a:avLst/>
          </a:prstGeom>
        </p:spPr>
      </p:pic>
      <p:pic>
        <p:nvPicPr>
          <p:cNvPr id="7" name="Рисунок 6"/>
          <p:cNvPicPr/>
          <p:nvPr/>
        </p:nvPicPr>
        <p:blipFill>
          <a:blip r:embed="rId4"/>
          <a:stretch/>
        </p:blipFill>
        <p:spPr>
          <a:xfrm>
            <a:off x="4398278" y="3271893"/>
            <a:ext cx="3362313" cy="2366946"/>
          </a:xfrm>
          <a:prstGeom prst="rect">
            <a:avLst/>
          </a:prstGeom>
          <a:ln w="0"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11604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</a:t>
            </a:r>
            <a:r>
              <a:rPr lang="ru-RU" dirty="0" smtClean="0"/>
              <a:t>сторико-краеведческая </a:t>
            </a:r>
            <a:r>
              <a:rPr lang="ru-RU" dirty="0"/>
              <a:t>экскурсия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/>
        </p:blipFill>
        <p:spPr>
          <a:xfrm>
            <a:off x="1143000" y="2057400"/>
            <a:ext cx="4606636" cy="3301980"/>
          </a:xfrm>
          <a:prstGeom prst="rect">
            <a:avLst/>
          </a:prstGeom>
          <a:ln w="0">
            <a:noFill/>
          </a:ln>
        </p:spPr>
      </p:pic>
      <p:pic>
        <p:nvPicPr>
          <p:cNvPr id="6" name="Рисунок 5"/>
          <p:cNvPicPr/>
          <p:nvPr/>
        </p:nvPicPr>
        <p:blipFill>
          <a:blip r:embed="rId3"/>
          <a:stretch/>
        </p:blipFill>
        <p:spPr>
          <a:xfrm>
            <a:off x="6381721" y="2057400"/>
            <a:ext cx="4634150" cy="3564240"/>
          </a:xfrm>
          <a:prstGeom prst="rect">
            <a:avLst/>
          </a:prstGeom>
          <a:ln w="0">
            <a:noFill/>
          </a:ln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516247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Э</a:t>
            </a:r>
            <a:r>
              <a:rPr lang="ru-RU" dirty="0" smtClean="0"/>
              <a:t>кскурсия </a:t>
            </a:r>
            <a:r>
              <a:rPr lang="ru-RU" dirty="0"/>
              <a:t>по музейным экспонатам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729" y="1965960"/>
            <a:ext cx="2271712" cy="4038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091" y="1564178"/>
            <a:ext cx="3408217" cy="25561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4084" y="3338946"/>
            <a:ext cx="4156364" cy="3117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017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И</a:t>
            </a:r>
            <a:r>
              <a:rPr lang="ru-RU" dirty="0" smtClean="0"/>
              <a:t>сторико-краеведческая </a:t>
            </a:r>
            <a:r>
              <a:rPr lang="ru-RU" dirty="0"/>
              <a:t>экскурсия</a:t>
            </a:r>
          </a:p>
        </p:txBody>
      </p:sp>
      <p:pic>
        <p:nvPicPr>
          <p:cNvPr id="4" name="Рисунок 3"/>
          <p:cNvPicPr/>
          <p:nvPr/>
        </p:nvPicPr>
        <p:blipFill>
          <a:blip r:embed="rId2"/>
          <a:stretch/>
        </p:blipFill>
        <p:spPr>
          <a:xfrm>
            <a:off x="378425" y="1758960"/>
            <a:ext cx="3420000" cy="2565360"/>
          </a:xfrm>
          <a:prstGeom prst="rect">
            <a:avLst/>
          </a:prstGeom>
          <a:ln w="0">
            <a:noFill/>
          </a:ln>
        </p:spPr>
      </p:pic>
      <p:pic>
        <p:nvPicPr>
          <p:cNvPr id="5" name="Объект 4"/>
          <p:cNvPicPr>
            <a:picLocks noGrp="1"/>
          </p:cNvPicPr>
          <p:nvPr>
            <p:ph idx="1"/>
          </p:nvPr>
        </p:nvPicPr>
        <p:blipFill>
          <a:blip r:embed="rId3"/>
          <a:stretch/>
        </p:blipFill>
        <p:spPr>
          <a:xfrm rot="5415000">
            <a:off x="4207118" y="2413580"/>
            <a:ext cx="3741318" cy="4038600"/>
          </a:xfrm>
          <a:prstGeom prst="rect">
            <a:avLst/>
          </a:prstGeom>
          <a:ln w="0">
            <a:noFill/>
          </a:ln>
        </p:spPr>
      </p:pic>
      <p:pic>
        <p:nvPicPr>
          <p:cNvPr id="6" name="Рисунок 5"/>
          <p:cNvPicPr/>
          <p:nvPr/>
        </p:nvPicPr>
        <p:blipFill>
          <a:blip r:embed="rId4"/>
          <a:stretch/>
        </p:blipFill>
        <p:spPr>
          <a:xfrm>
            <a:off x="8182735" y="1795140"/>
            <a:ext cx="3600360" cy="270000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0053971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207818"/>
            <a:ext cx="9875520" cy="95596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Проектная деятельность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956" y="972587"/>
            <a:ext cx="3376819" cy="253261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58490" y="2305049"/>
            <a:ext cx="4862945" cy="36472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3567" y="3695005"/>
            <a:ext cx="3820161" cy="286512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10048" y="1946043"/>
            <a:ext cx="5149733" cy="386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2862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Сотрудничество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73" y="276299"/>
            <a:ext cx="3028950" cy="4038600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0338" y="832348"/>
            <a:ext cx="3228109" cy="242108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4995" y="1965960"/>
            <a:ext cx="3433254" cy="25749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5940" y="3584864"/>
            <a:ext cx="3532908" cy="264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6276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Внеурочная занятость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761" y="1572492"/>
            <a:ext cx="3703780" cy="2777835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2162" y="3354958"/>
            <a:ext cx="3437195" cy="24271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072" y="3796145"/>
            <a:ext cx="3941548" cy="278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65953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77</TotalTime>
  <Words>95</Words>
  <Application>Microsoft Office PowerPoint</Application>
  <PresentationFormat>Широкоэкранный</PresentationFormat>
  <Paragraphs>19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Corbel</vt:lpstr>
      <vt:lpstr>Базис</vt:lpstr>
      <vt:lpstr>Роль школьного музея в гражданско – патриотическом воспитании</vt:lpstr>
      <vt:lpstr>Основные цели и задачи музея: </vt:lpstr>
      <vt:lpstr>Экскурсионно-массовая работа</vt:lpstr>
      <vt:lpstr>Историко-краеведческая экскурсия</vt:lpstr>
      <vt:lpstr>Экскурсия по музейным экспонатам</vt:lpstr>
      <vt:lpstr>Историко-краеведческая экскурсия</vt:lpstr>
      <vt:lpstr>Проектная деятельность</vt:lpstr>
      <vt:lpstr>Сотрудничество</vt:lpstr>
      <vt:lpstr>Внеурочная занятость</vt:lpstr>
      <vt:lpstr>Сотрудничество с Артемовским историческим музеем</vt:lpstr>
      <vt:lpstr>Патриотические акции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Роль школьного музея в гражданско – патриотическом воспитании</dc:title>
  <dc:creator>Ирина Валентиновна Агафонова</dc:creator>
  <cp:lastModifiedBy>Ирина Валентиновна Агафонова</cp:lastModifiedBy>
  <cp:revision>9</cp:revision>
  <dcterms:created xsi:type="dcterms:W3CDTF">2024-11-13T03:08:05Z</dcterms:created>
  <dcterms:modified xsi:type="dcterms:W3CDTF">2024-11-13T06:11:32Z</dcterms:modified>
</cp:coreProperties>
</file>