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7" r:id="rId2"/>
    <p:sldId id="258" r:id="rId3"/>
    <p:sldId id="319" r:id="rId4"/>
    <p:sldId id="320" r:id="rId5"/>
    <p:sldId id="321" r:id="rId6"/>
    <p:sldId id="322" r:id="rId7"/>
    <p:sldId id="323" r:id="rId8"/>
    <p:sldId id="324" r:id="rId9"/>
    <p:sldId id="325" r:id="rId10"/>
    <p:sldId id="326" r:id="rId11"/>
    <p:sldId id="327" r:id="rId12"/>
    <p:sldId id="328" r:id="rId13"/>
    <p:sldId id="329" r:id="rId14"/>
    <p:sldId id="330" r:id="rId15"/>
    <p:sldId id="331" r:id="rId16"/>
    <p:sldId id="332" r:id="rId17"/>
    <p:sldId id="333" r:id="rId18"/>
    <p:sldId id="334" r:id="rId19"/>
    <p:sldId id="335" r:id="rId20"/>
    <p:sldId id="336" r:id="rId21"/>
    <p:sldId id="337" r:id="rId22"/>
    <p:sldId id="338" r:id="rId23"/>
    <p:sldId id="339" r:id="rId24"/>
    <p:sldId id="340" r:id="rId25"/>
    <p:sldId id="341" r:id="rId26"/>
    <p:sldId id="342" r:id="rId27"/>
    <p:sldId id="343" r:id="rId28"/>
    <p:sldId id="344" r:id="rId29"/>
    <p:sldId id="345" r:id="rId30"/>
    <p:sldId id="284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2F04"/>
    <a:srgbClr val="351413"/>
    <a:srgbClr val="212911"/>
    <a:srgbClr val="1A210D"/>
    <a:srgbClr val="460046"/>
    <a:srgbClr val="800080"/>
    <a:srgbClr val="AE5DFF"/>
    <a:srgbClr val="D4D3DF"/>
    <a:srgbClr val="DBD3E5"/>
    <a:srgbClr val="FDE8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90" y="7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63BEF-93B8-46E2-9E17-1E082CCA5161}" type="datetimeFigureOut">
              <a:rPr lang="ru-RU" smtClean="0"/>
              <a:pPr/>
              <a:t>сб 12.11.22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6637E2-DC3F-4D12-BC14-6992AC1D16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92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9413D5-C178-4D2A-87C4-B25D6DF7E349}" type="slidenum">
              <a:rPr lang="ru-RU" smtClean="0"/>
              <a:pPr/>
              <a:t>1</a:t>
            </a:fld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10</a:t>
            </a:fld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11</a:t>
            </a:fld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12</a:t>
            </a:fld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13</a:t>
            </a:fld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14</a:t>
            </a:fld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15</a:t>
            </a:fld>
            <a:endParaRPr 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16</a:t>
            </a:fld>
            <a:endParaRPr lang="ru-RU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17</a:t>
            </a:fld>
            <a:endParaRPr lang="ru-RU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18</a:t>
            </a:fld>
            <a:endParaRPr lang="ru-RU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19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415503-F96C-444A-9BF1-735A2AC34F68}" type="slidenum">
              <a:rPr lang="ru-RU" smtClean="0"/>
              <a:pPr/>
              <a:t>2</a:t>
            </a:fld>
            <a:endParaRPr lang="ru-RU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20</a:t>
            </a:fld>
            <a:endParaRPr lang="ru-RU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21</a:t>
            </a:fld>
            <a:endParaRPr lang="ru-RU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22</a:t>
            </a:fld>
            <a:endParaRPr lang="ru-RU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23</a:t>
            </a:fld>
            <a:endParaRPr lang="ru-RU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24</a:t>
            </a:fld>
            <a:endParaRPr lang="ru-RU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25</a:t>
            </a:fld>
            <a:endParaRPr lang="ru-RU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26</a:t>
            </a:fld>
            <a:endParaRPr lang="ru-RU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27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3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4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6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7</a:t>
            </a:fld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8</a:t>
            </a:fld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9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сб 12.11.22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сб 12.11.22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сб 12.11.22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сб 12.11.22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сб 12.11.22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сб 12.11.22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сб 12.11.22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сб 12.11.22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сб 12.11.22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сб 12.11.22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сб 12.11.22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032C04-C30A-4CC7-ACC3-8D07A76C134E}" type="datetimeFigureOut">
              <a:rPr lang="ru-RU" smtClean="0"/>
              <a:pPr/>
              <a:t>сб 12.11.22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3.png"/><Relationship Id="rId4" Type="http://schemas.openxmlformats.org/officeDocument/2006/relationships/slide" Target="slide3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slide" Target="slide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slide" Target="slide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slide" Target="slide2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slide" Target="slide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slide" Target="slide2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slide" Target="slide2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slide" Target="slide2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slide" Target="slide2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slide" Target="slide2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slide" Target="slide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2.xml"/><Relationship Id="rId18" Type="http://schemas.openxmlformats.org/officeDocument/2006/relationships/slide" Target="slide17.xml"/><Relationship Id="rId26" Type="http://schemas.openxmlformats.org/officeDocument/2006/relationships/slide" Target="slide25.xml"/><Relationship Id="rId3" Type="http://schemas.openxmlformats.org/officeDocument/2006/relationships/image" Target="../media/image2.jpeg"/><Relationship Id="rId21" Type="http://schemas.openxmlformats.org/officeDocument/2006/relationships/slide" Target="slide20.xml"/><Relationship Id="rId7" Type="http://schemas.openxmlformats.org/officeDocument/2006/relationships/slide" Target="slide6.xml"/><Relationship Id="rId12" Type="http://schemas.openxmlformats.org/officeDocument/2006/relationships/slide" Target="slide11.xml"/><Relationship Id="rId17" Type="http://schemas.openxmlformats.org/officeDocument/2006/relationships/slide" Target="slide16.xml"/><Relationship Id="rId25" Type="http://schemas.openxmlformats.org/officeDocument/2006/relationships/slide" Target="slide24.xml"/><Relationship Id="rId2" Type="http://schemas.openxmlformats.org/officeDocument/2006/relationships/notesSlide" Target="../notesSlides/notesSlide2.xml"/><Relationship Id="rId16" Type="http://schemas.openxmlformats.org/officeDocument/2006/relationships/slide" Target="slide15.xml"/><Relationship Id="rId20" Type="http://schemas.openxmlformats.org/officeDocument/2006/relationships/slide" Target="slide19.xml"/><Relationship Id="rId29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24" Type="http://schemas.openxmlformats.org/officeDocument/2006/relationships/slide" Target="slide23.xml"/><Relationship Id="rId5" Type="http://schemas.openxmlformats.org/officeDocument/2006/relationships/slide" Target="slide4.xml"/><Relationship Id="rId15" Type="http://schemas.openxmlformats.org/officeDocument/2006/relationships/slide" Target="slide14.xml"/><Relationship Id="rId23" Type="http://schemas.openxmlformats.org/officeDocument/2006/relationships/slide" Target="slide22.xml"/><Relationship Id="rId28" Type="http://schemas.openxmlformats.org/officeDocument/2006/relationships/slide" Target="slide27.xml"/><Relationship Id="rId10" Type="http://schemas.openxmlformats.org/officeDocument/2006/relationships/slide" Target="slide9.xml"/><Relationship Id="rId19" Type="http://schemas.openxmlformats.org/officeDocument/2006/relationships/slide" Target="slide18.xml"/><Relationship Id="rId31" Type="http://schemas.openxmlformats.org/officeDocument/2006/relationships/image" Target="../media/image8.png"/><Relationship Id="rId4" Type="http://schemas.openxmlformats.org/officeDocument/2006/relationships/slide" Target="slide3.xml"/><Relationship Id="rId9" Type="http://schemas.openxmlformats.org/officeDocument/2006/relationships/slide" Target="slide8.xml"/><Relationship Id="rId14" Type="http://schemas.openxmlformats.org/officeDocument/2006/relationships/slide" Target="slide13.xml"/><Relationship Id="rId22" Type="http://schemas.openxmlformats.org/officeDocument/2006/relationships/slide" Target="slide21.xml"/><Relationship Id="rId27" Type="http://schemas.openxmlformats.org/officeDocument/2006/relationships/slide" Target="slide26.xml"/><Relationship Id="rId30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slide" Target="slide2.xml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slide" Target="slide2.xml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slide" Target="slide2.xml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slide" Target="slide2.xml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slide" Target="slide2.xml"/><Relationship Id="rId4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slide" Target="slide2.xml"/><Relationship Id="rId4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slide" Target="slide2.xml"/><Relationship Id="rId4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slide" Target="slide2.xml"/><Relationship Id="rId4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elenaranko.ucoz.ru/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slide" Target="slide2.xml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ereisfree.com/content1/pic/zip/201122421113324977801.jp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01.yapfiles.ru/files/496437/uzor.png" TargetMode="External"/><Relationship Id="rId5" Type="http://schemas.openxmlformats.org/officeDocument/2006/relationships/hyperlink" Target="http://img3.proshkolu.ru/content/media/pic/std/1000000/735000/734039-8f53ddc9c9751a99.jpg" TargetMode="External"/><Relationship Id="rId4" Type="http://schemas.openxmlformats.org/officeDocument/2006/relationships/hyperlink" Target="http://sluhi.com.ua/images/news/58-12022225594794.jp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slide" Target="slide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slide" Target="slide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slide" Target="slide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slide" Target="slide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slide" Target="slide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slide" Target="slide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Рисунок18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>
            <a:off x="1691680" y="6237312"/>
            <a:ext cx="1606332" cy="360040"/>
          </a:xfrm>
          <a:prstGeom prst="rect">
            <a:avLst/>
          </a:prstGeom>
        </p:spPr>
      </p:pic>
      <p:pic>
        <p:nvPicPr>
          <p:cNvPr id="12" name="Рисунок 11" descr="Рисунок19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screen"/>
          <a:srcRect/>
          <a:stretch>
            <a:fillRect/>
          </a:stretch>
        </p:blipFill>
        <p:spPr>
          <a:xfrm>
            <a:off x="5868144" y="6237312"/>
            <a:ext cx="2700300" cy="36004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123728" y="260648"/>
            <a:ext cx="6768752" cy="624786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cap="none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Интерактивная игра п</a:t>
            </a:r>
            <a:r>
              <a:rPr lang="ru-RU" sz="4400" b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 творчеству</a:t>
            </a:r>
          </a:p>
          <a:p>
            <a:pPr algn="ctr"/>
            <a:r>
              <a:rPr lang="ru-RU" sz="4400" b="1" cap="none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А. С. Пушкина</a:t>
            </a:r>
          </a:p>
          <a:p>
            <a:pPr algn="ctr"/>
            <a:endParaRPr lang="ru-RU" sz="4400" b="1" cap="none" spc="50" dirty="0" smtClean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УЧАЩИХСЯ 6-7 КЛАССОВ</a:t>
            </a:r>
          </a:p>
          <a:p>
            <a:pPr algn="ctr"/>
            <a:endParaRPr lang="ru-RU" sz="2800" b="1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spc="50" dirty="0" smtClean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spc="50" dirty="0" smtClean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Елена\Desktop\Безимени-1.png"/>
          <p:cNvPicPr>
            <a:picLocks noChangeAspect="1" noChangeArrowheads="1"/>
          </p:cNvPicPr>
          <p:nvPr/>
        </p:nvPicPr>
        <p:blipFill>
          <a:blip r:embed="rId8" cstate="screen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775816" y="3573016"/>
            <a:ext cx="1174526" cy="2160240"/>
          </a:xfrm>
          <a:prstGeom prst="rect">
            <a:avLst/>
          </a:prstGeom>
          <a:noFill/>
        </p:spPr>
      </p:pic>
      <p:pic>
        <p:nvPicPr>
          <p:cNvPr id="8" name="Picture 2" descr="C:\Users\Елена\Desktop\Безимени-1.png"/>
          <p:cNvPicPr>
            <a:picLocks noChangeAspect="1" noChangeArrowheads="1"/>
          </p:cNvPicPr>
          <p:nvPr/>
        </p:nvPicPr>
        <p:blipFill>
          <a:blip r:embed="rId8" cstate="screen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flipH="1">
            <a:off x="949202" y="3501008"/>
            <a:ext cx="1174526" cy="216024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3501008"/>
            <a:ext cx="76328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Г. Р. Державин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123728" y="1628800"/>
            <a:ext cx="669674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 smtClean="0">
                <a:latin typeface="Georgia" pitchFamily="18" charset="0"/>
              </a:rPr>
              <a:t>Кто слушал поэта на экзамене в лицее 15 января 1815 года?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3">
                <a:shade val="45000"/>
                <a:satMod val="135000"/>
              </a:schemeClr>
              <a:prstClr val="white"/>
            </a:duotone>
            <a:lum bright="-20000"/>
          </a:blip>
          <a:stretch>
            <a:fillRect/>
          </a:stretch>
        </p:blipFill>
        <p:spPr>
          <a:xfrm>
            <a:off x="6984268" y="2420888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1A210D"/>
                  </a:solidFill>
                </a:ln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ЛИЦЕЙСКИЕ ГОДЫ</a:t>
            </a:r>
            <a:endParaRPr lang="ru-RU" sz="3200" b="1" spc="50" dirty="0">
              <a:ln w="11430">
                <a:solidFill>
                  <a:srgbClr val="1A210D"/>
                </a:solidFill>
              </a:ln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212911"/>
                  </a:solidFill>
                </a:ln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30</a:t>
            </a:r>
            <a:endParaRPr lang="ru-RU" sz="3200" b="1" spc="50" dirty="0">
              <a:ln w="11430">
                <a:solidFill>
                  <a:srgbClr val="212911"/>
                </a:solidFill>
              </a:ln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3501008"/>
            <a:ext cx="76328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француз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123728" y="1628800"/>
            <a:ext cx="669674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 smtClean="0">
                <a:latin typeface="Georgia" pitchFamily="18" charset="0"/>
              </a:rPr>
              <a:t>Какое прозвище было у Александра в лицее?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3">
                <a:shade val="45000"/>
                <a:satMod val="135000"/>
              </a:schemeClr>
              <a:prstClr val="white"/>
            </a:duotone>
            <a:lum bright="-20000"/>
          </a:blip>
          <a:stretch>
            <a:fillRect/>
          </a:stretch>
        </p:blipFill>
        <p:spPr>
          <a:xfrm>
            <a:off x="7164288" y="2551585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1A210D"/>
                  </a:solidFill>
                </a:ln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ЛИЦЕЙСКИЕ ГОДЫ</a:t>
            </a:r>
            <a:endParaRPr lang="ru-RU" sz="3200" b="1" spc="50" dirty="0">
              <a:ln w="11430">
                <a:solidFill>
                  <a:srgbClr val="1A210D"/>
                </a:solidFill>
              </a:ln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212911"/>
                  </a:solidFill>
                </a:ln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40</a:t>
            </a:r>
            <a:endParaRPr lang="ru-RU" sz="3200" b="1" spc="50" dirty="0">
              <a:ln w="11430">
                <a:solidFill>
                  <a:srgbClr val="212911"/>
                </a:solidFill>
              </a:ln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3501008"/>
            <a:ext cx="76328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i="1" dirty="0" err="1" smtClean="0">
                <a:latin typeface="Georgia" pitchFamily="18" charset="0"/>
              </a:rPr>
              <a:t>Пущин</a:t>
            </a:r>
            <a:r>
              <a:rPr lang="ru-RU" sz="2800" i="1" dirty="0" smtClean="0">
                <a:latin typeface="Georgia" pitchFamily="18" charset="0"/>
              </a:rPr>
              <a:t>, Кюхельбекер, </a:t>
            </a:r>
            <a:r>
              <a:rPr lang="ru-RU" sz="2800" i="1" dirty="0" err="1" smtClean="0">
                <a:latin typeface="Georgia" pitchFamily="18" charset="0"/>
              </a:rPr>
              <a:t>Дельвиг</a:t>
            </a:r>
            <a:endParaRPr lang="ru-RU" sz="2800" i="1" dirty="0" smtClean="0">
              <a:latin typeface="Georgia" pitchFamily="18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123728" y="1628800"/>
            <a:ext cx="669674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 smtClean="0">
                <a:latin typeface="Georgia" pitchFamily="18" charset="0"/>
              </a:rPr>
              <a:t>Назовите лицейских друзей поэта?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3">
                <a:shade val="45000"/>
                <a:satMod val="135000"/>
              </a:schemeClr>
              <a:prstClr val="white"/>
            </a:duotone>
            <a:lum bright="-20000"/>
          </a:blip>
          <a:stretch>
            <a:fillRect/>
          </a:stretch>
        </p:blipFill>
        <p:spPr>
          <a:xfrm>
            <a:off x="7164288" y="2501165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1A210D"/>
                  </a:solidFill>
                </a:ln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ЛИЦЕЙСКИЕ ГОДЫ</a:t>
            </a:r>
            <a:endParaRPr lang="ru-RU" sz="3200" b="1" spc="50" dirty="0">
              <a:ln w="11430">
                <a:solidFill>
                  <a:srgbClr val="1A210D"/>
                </a:solidFill>
              </a:ln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212911"/>
                  </a:solidFill>
                </a:ln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50</a:t>
            </a:r>
            <a:endParaRPr lang="ru-RU" sz="3200" b="1" spc="50" dirty="0">
              <a:ln w="11430">
                <a:solidFill>
                  <a:srgbClr val="212911"/>
                </a:solidFill>
              </a:ln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3501008"/>
            <a:ext cx="76328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Волшебное зеркальце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123728" y="1628800"/>
            <a:ext cx="669674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 smtClean="0">
                <a:latin typeface="Georgia" pitchFamily="18" charset="0"/>
              </a:rPr>
              <a:t>Какой необычный предмет был у новой жены царя в сказке </a:t>
            </a:r>
            <a:r>
              <a:rPr lang="ru-RU" sz="2800" b="1" dirty="0" smtClean="0">
                <a:latin typeface="Georgia" pitchFamily="18" charset="0"/>
              </a:rPr>
              <a:t>«Сказка о мертвой царевне и о семи богатырях»?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351413"/>
                  </a:solidFill>
                </a:ln>
                <a:gradFill flip="none" rotWithShape="1"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8900000" scaled="1"/>
                  <a:tileRect/>
                </a:gradFill>
                <a:latin typeface="Times New Roman" pitchFamily="18" charset="0"/>
                <a:cs typeface="Times New Roman" pitchFamily="18" charset="0"/>
              </a:rPr>
              <a:t>СКАЗКИ</a:t>
            </a:r>
            <a:endParaRPr lang="ru-RU" sz="3200" b="1" spc="50" dirty="0">
              <a:ln w="11430">
                <a:solidFill>
                  <a:srgbClr val="351413"/>
                </a:solidFill>
              </a:ln>
              <a:gradFill flip="none" rotWithShape="1"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8900000" scaled="1"/>
                <a:tileRect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164288" y="2903154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2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351413"/>
                  </a:solidFill>
                </a:ln>
                <a:gradFill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3200" b="1" spc="50" dirty="0">
              <a:ln w="11430">
                <a:solidFill>
                  <a:srgbClr val="351413"/>
                </a:solidFill>
              </a:ln>
              <a:gradFill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3501008"/>
            <a:ext cx="763284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Корыто, избу, титул дворянки, титул царицы, титул </a:t>
            </a:r>
            <a:r>
              <a:rPr lang="ru-RU" sz="2800" i="1" dirty="0" err="1" smtClean="0">
                <a:latin typeface="Georgia" pitchFamily="18" charset="0"/>
              </a:rPr>
              <a:t>владычецы</a:t>
            </a:r>
            <a:r>
              <a:rPr lang="ru-RU" sz="2800" i="1" dirty="0" smtClean="0">
                <a:latin typeface="Georgia" pitchFamily="18" charset="0"/>
              </a:rPr>
              <a:t> морской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123728" y="1628800"/>
            <a:ext cx="669674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 smtClean="0">
                <a:latin typeface="Georgia" pitchFamily="18" charset="0"/>
              </a:rPr>
              <a:t>Что требовала старуха в сказке </a:t>
            </a:r>
            <a:r>
              <a:rPr lang="ru-RU" sz="2800" b="1" dirty="0" smtClean="0">
                <a:latin typeface="Georgia" pitchFamily="18" charset="0"/>
              </a:rPr>
              <a:t>«Сказка о рыбаке и рыбке»?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156405" y="2556564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2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351413"/>
                  </a:solidFill>
                </a:ln>
                <a:gradFill flip="none" rotWithShape="1"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8900000" scaled="1"/>
                  <a:tileRect/>
                </a:gradFill>
                <a:latin typeface="Times New Roman" pitchFamily="18" charset="0"/>
                <a:cs typeface="Times New Roman" pitchFamily="18" charset="0"/>
              </a:rPr>
              <a:t>СКАЗКИ</a:t>
            </a:r>
            <a:endParaRPr lang="ru-RU" sz="3200" b="1" spc="50" dirty="0">
              <a:ln w="11430">
                <a:solidFill>
                  <a:srgbClr val="351413"/>
                </a:solidFill>
              </a:ln>
              <a:gradFill flip="none" rotWithShape="1"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8900000" scaled="1"/>
                <a:tileRect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351413"/>
                  </a:solidFill>
                </a:ln>
                <a:gradFill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20</a:t>
            </a:r>
            <a:endParaRPr lang="ru-RU" sz="3200" b="1" spc="50" dirty="0">
              <a:ln w="11430">
                <a:solidFill>
                  <a:srgbClr val="351413"/>
                </a:solidFill>
              </a:ln>
              <a:gradFill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3501008"/>
            <a:ext cx="76328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Золотого петушка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123728" y="1628800"/>
            <a:ext cx="669674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 smtClean="0">
                <a:latin typeface="Georgia" pitchFamily="18" charset="0"/>
              </a:rPr>
              <a:t>В </a:t>
            </a:r>
            <a:r>
              <a:rPr lang="ru-RU" sz="2800" b="1" dirty="0" smtClean="0">
                <a:latin typeface="Georgia" pitchFamily="18" charset="0"/>
              </a:rPr>
              <a:t>«Сказке о золотом петушке» </a:t>
            </a:r>
            <a:r>
              <a:rPr lang="ru-RU" sz="2800" dirty="0" smtClean="0">
                <a:latin typeface="Georgia" pitchFamily="18" charset="0"/>
              </a:rPr>
              <a:t>что подарил мудрец царю?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824478" y="3429000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2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351413"/>
                  </a:solidFill>
                </a:ln>
                <a:gradFill flip="none" rotWithShape="1"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8900000" scaled="1"/>
                  <a:tileRect/>
                </a:gradFill>
                <a:latin typeface="Times New Roman" pitchFamily="18" charset="0"/>
                <a:cs typeface="Times New Roman" pitchFamily="18" charset="0"/>
              </a:rPr>
              <a:t>СКАЗКИ</a:t>
            </a:r>
            <a:endParaRPr lang="ru-RU" sz="3200" b="1" spc="50" dirty="0">
              <a:ln w="11430">
                <a:solidFill>
                  <a:srgbClr val="351413"/>
                </a:solidFill>
              </a:ln>
              <a:gradFill flip="none" rotWithShape="1"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8900000" scaled="1"/>
                <a:tileRect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351413"/>
                  </a:solidFill>
                </a:ln>
                <a:gradFill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30</a:t>
            </a:r>
            <a:endParaRPr lang="ru-RU" sz="3200" b="1" spc="50" dirty="0">
              <a:ln w="11430">
                <a:solidFill>
                  <a:srgbClr val="351413"/>
                </a:solidFill>
              </a:ln>
              <a:gradFill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3501008"/>
            <a:ext cx="7632848" cy="1557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1- подпрыгнул до потолка</a:t>
            </a:r>
          </a:p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2- онемел</a:t>
            </a:r>
          </a:p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3- вышибло ум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123728" y="1628800"/>
            <a:ext cx="669674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 smtClean="0">
                <a:latin typeface="Georgia" pitchFamily="18" charset="0"/>
              </a:rPr>
              <a:t>Что случилось с попом от первого, второго и третьего щелчка в сказке </a:t>
            </a:r>
            <a:r>
              <a:rPr lang="ru-RU" sz="2800" b="1" dirty="0" smtClean="0">
                <a:latin typeface="Georgia" pitchFamily="18" charset="0"/>
              </a:rPr>
              <a:t>«Сказка о попе и его работнике </a:t>
            </a:r>
            <a:r>
              <a:rPr lang="ru-RU" sz="2800" b="1" dirty="0" err="1" smtClean="0">
                <a:latin typeface="Georgia" pitchFamily="18" charset="0"/>
              </a:rPr>
              <a:t>Балде</a:t>
            </a:r>
            <a:r>
              <a:rPr lang="ru-RU" sz="2800" b="1" dirty="0" smtClean="0">
                <a:latin typeface="Georgia" pitchFamily="18" charset="0"/>
              </a:rPr>
              <a:t>»?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164288" y="2780928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2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351413"/>
                  </a:solidFill>
                </a:ln>
                <a:gradFill flip="none" rotWithShape="1"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8900000" scaled="1"/>
                  <a:tileRect/>
                </a:gradFill>
                <a:latin typeface="Times New Roman" pitchFamily="18" charset="0"/>
                <a:cs typeface="Times New Roman" pitchFamily="18" charset="0"/>
              </a:rPr>
              <a:t>СКАЗКИ</a:t>
            </a:r>
            <a:endParaRPr lang="ru-RU" sz="3200" b="1" spc="50" dirty="0">
              <a:ln w="11430">
                <a:solidFill>
                  <a:srgbClr val="351413"/>
                </a:solidFill>
              </a:ln>
              <a:gradFill flip="none" rotWithShape="1"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8900000" scaled="1"/>
                <a:tileRect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351413"/>
                  </a:solidFill>
                </a:ln>
                <a:gradFill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40</a:t>
            </a:r>
            <a:endParaRPr lang="ru-RU" sz="3200" b="1" spc="50" dirty="0">
              <a:ln w="11430">
                <a:solidFill>
                  <a:srgbClr val="351413"/>
                </a:solidFill>
              </a:ln>
              <a:gradFill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3501008"/>
            <a:ext cx="76328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Из хрусталя 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123728" y="1628800"/>
            <a:ext cx="669674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 smtClean="0">
                <a:latin typeface="Georgia" pitchFamily="18" charset="0"/>
              </a:rPr>
              <a:t>Из какого материала князь </a:t>
            </a:r>
            <a:r>
              <a:rPr lang="ru-RU" sz="2800" dirty="0" err="1" smtClean="0">
                <a:latin typeface="Georgia" pitchFamily="18" charset="0"/>
              </a:rPr>
              <a:t>Гвидон</a:t>
            </a:r>
            <a:r>
              <a:rPr lang="ru-RU" sz="2800" dirty="0" smtClean="0">
                <a:latin typeface="Georgia" pitchFamily="18" charset="0"/>
              </a:rPr>
              <a:t> построил белочке дом в сказке </a:t>
            </a:r>
            <a:r>
              <a:rPr lang="ru-RU" sz="2800" b="1" dirty="0" smtClean="0">
                <a:latin typeface="Georgia" pitchFamily="18" charset="0"/>
              </a:rPr>
              <a:t>«Сказка о царе </a:t>
            </a:r>
            <a:r>
              <a:rPr lang="ru-RU" sz="2800" b="1" dirty="0" err="1" smtClean="0">
                <a:latin typeface="Georgia" pitchFamily="18" charset="0"/>
              </a:rPr>
              <a:t>Салтане</a:t>
            </a:r>
            <a:r>
              <a:rPr lang="ru-RU" sz="2800" b="1" dirty="0" smtClean="0">
                <a:latin typeface="Georgia" pitchFamily="18" charset="0"/>
              </a:rPr>
              <a:t>»?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212631" y="2708920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2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351413"/>
                  </a:solidFill>
                </a:ln>
                <a:gradFill flip="none" rotWithShape="1"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8900000" scaled="1"/>
                  <a:tileRect/>
                </a:gradFill>
                <a:latin typeface="Times New Roman" pitchFamily="18" charset="0"/>
                <a:cs typeface="Times New Roman" pitchFamily="18" charset="0"/>
              </a:rPr>
              <a:t>СКАЗКИ</a:t>
            </a:r>
            <a:endParaRPr lang="ru-RU" sz="3200" b="1" spc="50" dirty="0">
              <a:ln w="11430">
                <a:solidFill>
                  <a:srgbClr val="351413"/>
                </a:solidFill>
              </a:ln>
              <a:gradFill flip="none" rotWithShape="1"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8900000" scaled="1"/>
                <a:tileRect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351413"/>
                  </a:solidFill>
                </a:ln>
                <a:gradFill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50</a:t>
            </a:r>
            <a:endParaRPr lang="ru-RU" sz="3200" b="1" spc="50" dirty="0">
              <a:ln w="11430">
                <a:solidFill>
                  <a:srgbClr val="351413"/>
                </a:solidFill>
              </a:ln>
              <a:gradFill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3501008"/>
            <a:ext cx="76328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Ступа с бабою-ягой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123728" y="1628800"/>
            <a:ext cx="6696744" cy="1557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 smtClean="0">
                <a:latin typeface="Georgia" pitchFamily="18" charset="0"/>
              </a:rPr>
              <a:t>О ком говорится?</a:t>
            </a:r>
          </a:p>
          <a:p>
            <a:pPr>
              <a:spcBef>
                <a:spcPct val="20000"/>
              </a:spcBef>
            </a:pPr>
            <a:endParaRPr lang="ru-RU" sz="2800" dirty="0">
              <a:latin typeface="Georgia" pitchFamily="18" charset="0"/>
            </a:endParaRPr>
          </a:p>
          <a:p>
            <a:pPr>
              <a:spcBef>
                <a:spcPct val="20000"/>
              </a:spcBef>
            </a:pPr>
            <a:r>
              <a:rPr lang="ru-RU" sz="2800" b="1" dirty="0" smtClean="0">
                <a:latin typeface="Georgia" pitchFamily="18" charset="0"/>
              </a:rPr>
              <a:t>Идет бредет сама собой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150979" y="2780928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1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60648"/>
            <a:ext cx="5832648" cy="58477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3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СТИХОТВОРЕНИЯ</a:t>
            </a:r>
            <a:endParaRPr lang="ru-RU" sz="3200" b="1" spc="50" dirty="0">
              <a:ln w="11430"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60648"/>
            <a:ext cx="648072" cy="58477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3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3200" b="1" spc="50" dirty="0">
              <a:ln w="11430">
                <a:solidFill>
                  <a:schemeClr val="tx2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3501008"/>
            <a:ext cx="76328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«Узник»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123728" y="1628800"/>
            <a:ext cx="6696744" cy="1902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 smtClean="0">
                <a:latin typeface="Georgia" pitchFamily="18" charset="0"/>
              </a:rPr>
              <a:t>Из какого стихотворения взяты строки:</a:t>
            </a:r>
          </a:p>
          <a:p>
            <a:pPr>
              <a:spcBef>
                <a:spcPct val="20000"/>
              </a:spcBef>
            </a:pPr>
            <a:r>
              <a:rPr lang="ru-RU" sz="2800" b="1" dirty="0" smtClean="0">
                <a:latin typeface="Georgia" pitchFamily="18" charset="0"/>
              </a:rPr>
              <a:t>И вымолвить хочет: давай улетим!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236296" y="2454998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1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60648"/>
            <a:ext cx="5832648" cy="58477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3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СТИХОТВОРЕНИЯ</a:t>
            </a:r>
            <a:endParaRPr lang="ru-RU" sz="3200" b="1" spc="50" dirty="0">
              <a:ln w="11430"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60648"/>
            <a:ext cx="648072" cy="58477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3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endParaRPr lang="ru-RU" sz="3200" b="1" spc="50" dirty="0">
              <a:ln w="11430">
                <a:solidFill>
                  <a:schemeClr val="tx2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Рисунок 35" descr="Рисунок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" y="0"/>
            <a:ext cx="9121688" cy="6858000"/>
          </a:xfrm>
          <a:prstGeom prst="rect">
            <a:avLst/>
          </a:prstGeom>
        </p:spPr>
      </p:pic>
      <p:sp>
        <p:nvSpPr>
          <p:cNvPr id="3119" name="AutoShape 47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5364088" y="2132856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/>
              <a:t>10</a:t>
            </a:r>
          </a:p>
        </p:txBody>
      </p:sp>
      <p:sp>
        <p:nvSpPr>
          <p:cNvPr id="3121" name="AutoShape 49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6084168" y="2132856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/>
              <a:t>20</a:t>
            </a:r>
          </a:p>
        </p:txBody>
      </p:sp>
      <p:sp>
        <p:nvSpPr>
          <p:cNvPr id="3122" name="AutoShape 50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6804820" y="2132856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/>
              <a:t>30</a:t>
            </a:r>
          </a:p>
        </p:txBody>
      </p:sp>
      <p:sp>
        <p:nvSpPr>
          <p:cNvPr id="3123" name="AutoShape 51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7524900" y="2132856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40</a:t>
            </a:r>
          </a:p>
        </p:txBody>
      </p:sp>
      <p:sp>
        <p:nvSpPr>
          <p:cNvPr id="3124" name="AutoShape 52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8244408" y="2132856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/>
              <a:t>50</a:t>
            </a:r>
          </a:p>
        </p:txBody>
      </p:sp>
      <p:sp>
        <p:nvSpPr>
          <p:cNvPr id="3125" name="AutoShape 53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5364088" y="2852936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10</a:t>
            </a:r>
          </a:p>
        </p:txBody>
      </p:sp>
      <p:sp>
        <p:nvSpPr>
          <p:cNvPr id="3126" name="AutoShape 54">
            <a:hlinkClick r:id="rId10" action="ppaction://hlinksldjump"/>
          </p:cNvPr>
          <p:cNvSpPr>
            <a:spLocks noChangeArrowheads="1"/>
          </p:cNvSpPr>
          <p:nvPr/>
        </p:nvSpPr>
        <p:spPr bwMode="auto">
          <a:xfrm>
            <a:off x="6084168" y="2852936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/>
              <a:t>20</a:t>
            </a:r>
          </a:p>
        </p:txBody>
      </p:sp>
      <p:sp>
        <p:nvSpPr>
          <p:cNvPr id="3127" name="AutoShape 55">
            <a:hlinkClick r:id="rId11" action="ppaction://hlinksldjump"/>
          </p:cNvPr>
          <p:cNvSpPr>
            <a:spLocks noChangeArrowheads="1"/>
          </p:cNvSpPr>
          <p:nvPr/>
        </p:nvSpPr>
        <p:spPr bwMode="auto">
          <a:xfrm>
            <a:off x="6804820" y="2852936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/>
              <a:t>30</a:t>
            </a:r>
          </a:p>
        </p:txBody>
      </p:sp>
      <p:sp>
        <p:nvSpPr>
          <p:cNvPr id="3128" name="AutoShape 56">
            <a:hlinkClick r:id="rId12" action="ppaction://hlinksldjump"/>
          </p:cNvPr>
          <p:cNvSpPr>
            <a:spLocks noChangeArrowheads="1"/>
          </p:cNvSpPr>
          <p:nvPr/>
        </p:nvSpPr>
        <p:spPr bwMode="auto">
          <a:xfrm>
            <a:off x="7524900" y="2852936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/>
              <a:t>40</a:t>
            </a:r>
          </a:p>
        </p:txBody>
      </p:sp>
      <p:sp>
        <p:nvSpPr>
          <p:cNvPr id="3129" name="AutoShape 57">
            <a:hlinkClick r:id="rId13" action="ppaction://hlinksldjump"/>
          </p:cNvPr>
          <p:cNvSpPr>
            <a:spLocks noChangeArrowheads="1"/>
          </p:cNvSpPr>
          <p:nvPr/>
        </p:nvSpPr>
        <p:spPr bwMode="auto">
          <a:xfrm>
            <a:off x="8244408" y="2852936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/>
              <a:t>50</a:t>
            </a:r>
          </a:p>
        </p:txBody>
      </p:sp>
      <p:sp>
        <p:nvSpPr>
          <p:cNvPr id="3130" name="AutoShape 58">
            <a:hlinkClick r:id="rId14" action="ppaction://hlinksldjump"/>
          </p:cNvPr>
          <p:cNvSpPr>
            <a:spLocks noChangeArrowheads="1"/>
          </p:cNvSpPr>
          <p:nvPr/>
        </p:nvSpPr>
        <p:spPr bwMode="auto">
          <a:xfrm>
            <a:off x="5364088" y="3573016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35000">
                <a:schemeClr val="accent2">
                  <a:lumMod val="20000"/>
                  <a:lumOff val="80000"/>
                </a:schemeClr>
              </a:gs>
              <a:gs pos="100000">
                <a:srgbClr val="F6E7E6"/>
              </a:gs>
            </a:gsLst>
          </a:gra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10</a:t>
            </a:r>
          </a:p>
        </p:txBody>
      </p:sp>
      <p:sp>
        <p:nvSpPr>
          <p:cNvPr id="3131" name="AutoShape 59">
            <a:hlinkClick r:id="rId15" action="ppaction://hlinksldjump"/>
          </p:cNvPr>
          <p:cNvSpPr>
            <a:spLocks noChangeArrowheads="1"/>
          </p:cNvSpPr>
          <p:nvPr/>
        </p:nvSpPr>
        <p:spPr bwMode="auto">
          <a:xfrm>
            <a:off x="6084168" y="3573016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35000">
                <a:schemeClr val="accent2">
                  <a:lumMod val="20000"/>
                  <a:lumOff val="80000"/>
                </a:schemeClr>
              </a:gs>
              <a:gs pos="100000">
                <a:srgbClr val="F6E7E6"/>
              </a:gs>
            </a:gsLst>
          </a:gra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20</a:t>
            </a:r>
          </a:p>
        </p:txBody>
      </p:sp>
      <p:sp>
        <p:nvSpPr>
          <p:cNvPr id="3132" name="AutoShape 60">
            <a:hlinkClick r:id="rId16" action="ppaction://hlinksldjump"/>
          </p:cNvPr>
          <p:cNvSpPr>
            <a:spLocks noChangeArrowheads="1"/>
          </p:cNvSpPr>
          <p:nvPr/>
        </p:nvSpPr>
        <p:spPr bwMode="auto">
          <a:xfrm>
            <a:off x="6804820" y="3573016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35000">
                <a:schemeClr val="accent2">
                  <a:lumMod val="20000"/>
                  <a:lumOff val="80000"/>
                </a:schemeClr>
              </a:gs>
              <a:gs pos="100000">
                <a:srgbClr val="F6E7E6"/>
              </a:gs>
            </a:gsLst>
          </a:gra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30</a:t>
            </a:r>
          </a:p>
        </p:txBody>
      </p:sp>
      <p:sp>
        <p:nvSpPr>
          <p:cNvPr id="3133" name="AutoShape 61">
            <a:hlinkClick r:id="rId17" action="ppaction://hlinksldjump"/>
          </p:cNvPr>
          <p:cNvSpPr>
            <a:spLocks noChangeArrowheads="1"/>
          </p:cNvSpPr>
          <p:nvPr/>
        </p:nvSpPr>
        <p:spPr bwMode="auto">
          <a:xfrm>
            <a:off x="7524900" y="3573016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35000">
                <a:schemeClr val="accent2">
                  <a:lumMod val="20000"/>
                  <a:lumOff val="80000"/>
                </a:schemeClr>
              </a:gs>
              <a:gs pos="100000">
                <a:srgbClr val="F6E7E6"/>
              </a:gs>
            </a:gsLst>
          </a:gra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40</a:t>
            </a:r>
          </a:p>
        </p:txBody>
      </p:sp>
      <p:sp>
        <p:nvSpPr>
          <p:cNvPr id="3134" name="AutoShape 62">
            <a:hlinkClick r:id="rId18" action="ppaction://hlinksldjump"/>
          </p:cNvPr>
          <p:cNvSpPr>
            <a:spLocks noChangeArrowheads="1"/>
          </p:cNvSpPr>
          <p:nvPr/>
        </p:nvSpPr>
        <p:spPr bwMode="auto">
          <a:xfrm>
            <a:off x="8244408" y="3573016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35000">
                <a:schemeClr val="accent2">
                  <a:lumMod val="20000"/>
                  <a:lumOff val="80000"/>
                </a:schemeClr>
              </a:gs>
              <a:gs pos="100000">
                <a:srgbClr val="F6E7E6"/>
              </a:gs>
            </a:gsLst>
          </a:gra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50</a:t>
            </a:r>
          </a:p>
        </p:txBody>
      </p:sp>
      <p:sp>
        <p:nvSpPr>
          <p:cNvPr id="3135" name="AutoShape 63">
            <a:hlinkClick r:id="rId19" action="ppaction://hlinksldjump"/>
          </p:cNvPr>
          <p:cNvSpPr>
            <a:spLocks noChangeArrowheads="1"/>
          </p:cNvSpPr>
          <p:nvPr/>
        </p:nvSpPr>
        <p:spPr bwMode="auto">
          <a:xfrm>
            <a:off x="5364088" y="4293096"/>
            <a:ext cx="503114" cy="503040"/>
          </a:xfrm>
          <a:prstGeom prst="bevel">
            <a:avLst>
              <a:gd name="adj" fmla="val 772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/>
              <a:t>10</a:t>
            </a:r>
          </a:p>
        </p:txBody>
      </p:sp>
      <p:sp>
        <p:nvSpPr>
          <p:cNvPr id="3136" name="AutoShape 64">
            <a:hlinkClick r:id="rId20" action="ppaction://hlinksldjump"/>
          </p:cNvPr>
          <p:cNvSpPr>
            <a:spLocks noChangeArrowheads="1"/>
          </p:cNvSpPr>
          <p:nvPr/>
        </p:nvSpPr>
        <p:spPr bwMode="auto">
          <a:xfrm>
            <a:off x="6084168" y="4293096"/>
            <a:ext cx="503114" cy="503040"/>
          </a:xfrm>
          <a:prstGeom prst="bevel">
            <a:avLst>
              <a:gd name="adj" fmla="val 772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/>
              <a:t>20</a:t>
            </a:r>
          </a:p>
        </p:txBody>
      </p:sp>
      <p:sp>
        <p:nvSpPr>
          <p:cNvPr id="3137" name="AutoShape 65">
            <a:hlinkClick r:id="rId21" action="ppaction://hlinksldjump"/>
          </p:cNvPr>
          <p:cNvSpPr>
            <a:spLocks noChangeArrowheads="1"/>
          </p:cNvSpPr>
          <p:nvPr/>
        </p:nvSpPr>
        <p:spPr bwMode="auto">
          <a:xfrm>
            <a:off x="6804820" y="4293096"/>
            <a:ext cx="503114" cy="503040"/>
          </a:xfrm>
          <a:prstGeom prst="bevel">
            <a:avLst>
              <a:gd name="adj" fmla="val 772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/>
              <a:t>30</a:t>
            </a:r>
          </a:p>
        </p:txBody>
      </p:sp>
      <p:sp>
        <p:nvSpPr>
          <p:cNvPr id="3138" name="AutoShape 66">
            <a:hlinkClick r:id="rId22" action="ppaction://hlinksldjump"/>
          </p:cNvPr>
          <p:cNvSpPr>
            <a:spLocks noChangeArrowheads="1"/>
          </p:cNvSpPr>
          <p:nvPr/>
        </p:nvSpPr>
        <p:spPr bwMode="auto">
          <a:xfrm>
            <a:off x="7596336" y="4293096"/>
            <a:ext cx="503114" cy="503040"/>
          </a:xfrm>
          <a:prstGeom prst="bevel">
            <a:avLst>
              <a:gd name="adj" fmla="val 772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/>
              <a:t>40</a:t>
            </a:r>
          </a:p>
        </p:txBody>
      </p:sp>
      <p:sp>
        <p:nvSpPr>
          <p:cNvPr id="3139" name="AutoShape 67">
            <a:hlinkClick r:id="rId23" action="ppaction://hlinksldjump"/>
          </p:cNvPr>
          <p:cNvSpPr>
            <a:spLocks noChangeArrowheads="1"/>
          </p:cNvSpPr>
          <p:nvPr/>
        </p:nvSpPr>
        <p:spPr bwMode="auto">
          <a:xfrm>
            <a:off x="8244408" y="4293096"/>
            <a:ext cx="503114" cy="503040"/>
          </a:xfrm>
          <a:prstGeom prst="bevel">
            <a:avLst>
              <a:gd name="adj" fmla="val 772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50</a:t>
            </a:r>
          </a:p>
        </p:txBody>
      </p:sp>
      <p:sp>
        <p:nvSpPr>
          <p:cNvPr id="3140" name="AutoShape 68">
            <a:hlinkClick r:id="rId24" action="ppaction://hlinksldjump"/>
          </p:cNvPr>
          <p:cNvSpPr>
            <a:spLocks noChangeArrowheads="1"/>
          </p:cNvSpPr>
          <p:nvPr/>
        </p:nvSpPr>
        <p:spPr bwMode="auto">
          <a:xfrm>
            <a:off x="5365030" y="5014192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35000">
                <a:schemeClr val="accent6">
                  <a:lumMod val="20000"/>
                  <a:lumOff val="80000"/>
                </a:schemeClr>
              </a:gs>
              <a:gs pos="100000">
                <a:srgbClr val="FDE8D7"/>
              </a:gs>
            </a:gsLst>
          </a:gra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10</a:t>
            </a:r>
          </a:p>
        </p:txBody>
      </p:sp>
      <p:sp>
        <p:nvSpPr>
          <p:cNvPr id="3142" name="AutoShape 70">
            <a:hlinkClick r:id="rId25" action="ppaction://hlinksldjump"/>
          </p:cNvPr>
          <p:cNvSpPr>
            <a:spLocks noChangeArrowheads="1"/>
          </p:cNvSpPr>
          <p:nvPr/>
        </p:nvSpPr>
        <p:spPr bwMode="auto">
          <a:xfrm>
            <a:off x="6085110" y="5014192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35000">
                <a:schemeClr val="accent6">
                  <a:lumMod val="20000"/>
                  <a:lumOff val="80000"/>
                </a:schemeClr>
              </a:gs>
              <a:gs pos="100000">
                <a:srgbClr val="FDE8D7"/>
              </a:gs>
            </a:gsLst>
          </a:gra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20</a:t>
            </a:r>
          </a:p>
        </p:txBody>
      </p:sp>
      <p:sp>
        <p:nvSpPr>
          <p:cNvPr id="3143" name="AutoShape 71">
            <a:hlinkClick r:id="rId26" action="ppaction://hlinksldjump"/>
          </p:cNvPr>
          <p:cNvSpPr>
            <a:spLocks noChangeArrowheads="1"/>
          </p:cNvSpPr>
          <p:nvPr/>
        </p:nvSpPr>
        <p:spPr bwMode="auto">
          <a:xfrm>
            <a:off x="6877198" y="5014192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35000">
                <a:schemeClr val="accent6">
                  <a:lumMod val="20000"/>
                  <a:lumOff val="80000"/>
                </a:schemeClr>
              </a:gs>
              <a:gs pos="100000">
                <a:srgbClr val="FDE8D7"/>
              </a:gs>
            </a:gsLst>
          </a:gra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/>
              <a:t>30</a:t>
            </a:r>
          </a:p>
        </p:txBody>
      </p:sp>
      <p:sp>
        <p:nvSpPr>
          <p:cNvPr id="3144" name="AutoShape 72">
            <a:hlinkClick r:id="rId27" action="ppaction://hlinksldjump"/>
          </p:cNvPr>
          <p:cNvSpPr>
            <a:spLocks noChangeArrowheads="1"/>
          </p:cNvSpPr>
          <p:nvPr/>
        </p:nvSpPr>
        <p:spPr bwMode="auto">
          <a:xfrm>
            <a:off x="7597278" y="5014192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35000">
                <a:schemeClr val="accent6">
                  <a:lumMod val="20000"/>
                  <a:lumOff val="80000"/>
                </a:schemeClr>
              </a:gs>
              <a:gs pos="100000">
                <a:srgbClr val="FDE8D7"/>
              </a:gs>
            </a:gsLst>
          </a:gra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40</a:t>
            </a:r>
          </a:p>
        </p:txBody>
      </p:sp>
      <p:sp>
        <p:nvSpPr>
          <p:cNvPr id="3145" name="AutoShape 73">
            <a:hlinkClick r:id="rId28" action="ppaction://hlinksldjump"/>
          </p:cNvPr>
          <p:cNvSpPr>
            <a:spLocks noChangeArrowheads="1"/>
          </p:cNvSpPr>
          <p:nvPr/>
        </p:nvSpPr>
        <p:spPr bwMode="auto">
          <a:xfrm>
            <a:off x="8245350" y="5014192"/>
            <a:ext cx="503114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35000">
                <a:schemeClr val="accent6">
                  <a:lumMod val="20000"/>
                  <a:lumOff val="80000"/>
                </a:schemeClr>
              </a:gs>
              <a:gs pos="100000">
                <a:srgbClr val="FDE8D7"/>
              </a:gs>
            </a:gsLst>
          </a:gra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50</a:t>
            </a:r>
          </a:p>
        </p:txBody>
      </p:sp>
      <p:sp>
        <p:nvSpPr>
          <p:cNvPr id="2" name="AutoShape 47"/>
          <p:cNvSpPr>
            <a:spLocks noChangeArrowheads="1"/>
          </p:cNvSpPr>
          <p:nvPr/>
        </p:nvSpPr>
        <p:spPr bwMode="auto">
          <a:xfrm>
            <a:off x="1979712" y="2132856"/>
            <a:ext cx="2951559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F2EFF5"/>
              </a:gs>
            </a:gsLst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 биография</a:t>
            </a:r>
            <a:endParaRPr lang="ru-RU" sz="2400" b="1" cap="all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68"/>
          <p:cNvSpPr>
            <a:spLocks noChangeArrowheads="1"/>
          </p:cNvSpPr>
          <p:nvPr/>
        </p:nvSpPr>
        <p:spPr bwMode="auto">
          <a:xfrm>
            <a:off x="1979712" y="5013176"/>
            <a:ext cx="2951559" cy="50400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35000">
                <a:schemeClr val="accent6">
                  <a:lumMod val="20000"/>
                  <a:lumOff val="80000"/>
                </a:schemeClr>
              </a:gs>
              <a:gs pos="100000">
                <a:srgbClr val="FDE8D7"/>
              </a:gs>
            </a:gsLst>
          </a:gra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проза</a:t>
            </a:r>
            <a:endParaRPr lang="ru-RU" sz="2400" b="1" cap="all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47"/>
          <p:cNvSpPr>
            <a:spLocks noChangeArrowheads="1"/>
          </p:cNvSpPr>
          <p:nvPr/>
        </p:nvSpPr>
        <p:spPr bwMode="auto">
          <a:xfrm>
            <a:off x="1979712" y="4293096"/>
            <a:ext cx="2951559" cy="503039"/>
          </a:xfrm>
          <a:prstGeom prst="bevel">
            <a:avLst>
              <a:gd name="adj" fmla="val 772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стихотворения</a:t>
            </a:r>
            <a:endParaRPr lang="ru-RU" sz="2400" b="1" cap="all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AutoShape 47"/>
          <p:cNvSpPr>
            <a:spLocks noChangeArrowheads="1"/>
          </p:cNvSpPr>
          <p:nvPr/>
        </p:nvSpPr>
        <p:spPr bwMode="auto">
          <a:xfrm>
            <a:off x="1979712" y="2852936"/>
            <a:ext cx="2951559" cy="503040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Лицейские годы</a:t>
            </a:r>
            <a:endParaRPr lang="ru-RU" sz="2400" b="1" cap="all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AutoShape 47"/>
          <p:cNvSpPr>
            <a:spLocks noChangeArrowheads="1"/>
          </p:cNvSpPr>
          <p:nvPr/>
        </p:nvSpPr>
        <p:spPr bwMode="auto">
          <a:xfrm>
            <a:off x="1979712" y="3573016"/>
            <a:ext cx="2951559" cy="503039"/>
          </a:xfrm>
          <a:prstGeom prst="bevel">
            <a:avLst>
              <a:gd name="adj" fmla="val 7727"/>
            </a:avLst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35000">
                <a:schemeClr val="accent2">
                  <a:lumMod val="20000"/>
                  <a:lumOff val="80000"/>
                </a:schemeClr>
              </a:gs>
              <a:gs pos="100000">
                <a:srgbClr val="F6E7E6"/>
              </a:gs>
            </a:gsLst>
          </a:gra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сказки</a:t>
            </a:r>
            <a:endParaRPr lang="ru-RU" sz="2400" b="1" cap="all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" name="Рисунок 37" descr="Рисунок40.png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29" cstate="screen"/>
          <a:srcRect/>
          <a:stretch>
            <a:fillRect/>
          </a:stretch>
        </p:blipFill>
        <p:spPr>
          <a:xfrm>
            <a:off x="7740352" y="6381328"/>
            <a:ext cx="1152128" cy="300800"/>
          </a:xfrm>
          <a:prstGeom prst="rect">
            <a:avLst/>
          </a:prstGeom>
        </p:spPr>
      </p:pic>
      <p:sp>
        <p:nvSpPr>
          <p:cNvPr id="34" name="Прямоугольник 33"/>
          <p:cNvSpPr/>
          <p:nvPr/>
        </p:nvSpPr>
        <p:spPr>
          <a:xfrm>
            <a:off x="2488412" y="116632"/>
            <a:ext cx="613661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Интерактивная игра</a:t>
            </a:r>
          </a:p>
        </p:txBody>
      </p:sp>
      <p:pic>
        <p:nvPicPr>
          <p:cNvPr id="55298" name="Picture 2" descr="http://img-fotki.yandex.ru/get/6212/160878850.8c/0_76668_4259918f_XL"/>
          <p:cNvPicPr>
            <a:picLocks noChangeAspect="1" noChangeArrowheads="1"/>
          </p:cNvPicPr>
          <p:nvPr/>
        </p:nvPicPr>
        <p:blipFill>
          <a:blip r:embed="rId30" cstate="screen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779912" y="1268760"/>
            <a:ext cx="2736304" cy="578044"/>
          </a:xfrm>
          <a:prstGeom prst="rect">
            <a:avLst/>
          </a:prstGeom>
          <a:noFill/>
        </p:spPr>
      </p:pic>
      <p:pic>
        <p:nvPicPr>
          <p:cNvPr id="37" name="Picture 2" descr="http://img-fotki.yandex.ru/get/6212/160878850.8c/0_76668_4259918f_XL"/>
          <p:cNvPicPr>
            <a:picLocks noChangeAspect="1" noChangeArrowheads="1"/>
          </p:cNvPicPr>
          <p:nvPr/>
        </p:nvPicPr>
        <p:blipFill>
          <a:blip r:embed="rId31" cstate="screen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 flipV="1">
            <a:off x="3779912" y="5844868"/>
            <a:ext cx="2880320" cy="608468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1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" dur="indefinite"/>
                                        <p:tgtEl>
                                          <p:spTgt spid="3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1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31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" dur="indefinite"/>
                                        <p:tgtEl>
                                          <p:spTgt spid="3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31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9" dur="indefinite"/>
                                        <p:tgtEl>
                                          <p:spTgt spid="3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31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25" dur="indefinite"/>
                                        <p:tgtEl>
                                          <p:spTgt spid="3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31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31" dur="indefinite"/>
                                        <p:tgtEl>
                                          <p:spTgt spid="3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31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37" dur="indefinite"/>
                                        <p:tgtEl>
                                          <p:spTgt spid="3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31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43" dur="indefinite"/>
                                        <p:tgtEl>
                                          <p:spTgt spid="3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31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49" dur="indefinite"/>
                                        <p:tgtEl>
                                          <p:spTgt spid="3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31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55" dur="indefinite"/>
                                        <p:tgtEl>
                                          <p:spTgt spid="3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31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61" dur="indefinite"/>
                                        <p:tgtEl>
                                          <p:spTgt spid="3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9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31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67" dur="indefinite"/>
                                        <p:tgtEl>
                                          <p:spTgt spid="3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0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31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3" dur="indefinite"/>
                                        <p:tgtEl>
                                          <p:spTgt spid="3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1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8" dur="indefinite"/>
                                        <p:tgtEl>
                                          <p:spTgt spid="31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9" dur="indefinite"/>
                                        <p:tgtEl>
                                          <p:spTgt spid="3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2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1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4" dur="indefinite"/>
                                        <p:tgtEl>
                                          <p:spTgt spid="31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85" dur="indefinite"/>
                                        <p:tgtEl>
                                          <p:spTgt spid="3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3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1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0" dur="indefinite"/>
                                        <p:tgtEl>
                                          <p:spTgt spid="31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91" dur="indefinite"/>
                                        <p:tgtEl>
                                          <p:spTgt spid="3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4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6" dur="indefinite"/>
                                        <p:tgtEl>
                                          <p:spTgt spid="31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97" dur="indefinite"/>
                                        <p:tgtEl>
                                          <p:spTgt spid="3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5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31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2" dur="indefinite"/>
                                        <p:tgtEl>
                                          <p:spTgt spid="31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03" dur="indefinite"/>
                                        <p:tgtEl>
                                          <p:spTgt spid="3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6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31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8" dur="indefinite"/>
                                        <p:tgtEl>
                                          <p:spTgt spid="31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09" dur="indefinite"/>
                                        <p:tgtEl>
                                          <p:spTgt spid="3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7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31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4" dur="indefinite"/>
                                        <p:tgtEl>
                                          <p:spTgt spid="31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15" dur="indefinite"/>
                                        <p:tgtEl>
                                          <p:spTgt spid="3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8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31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0" dur="indefinite"/>
                                        <p:tgtEl>
                                          <p:spTgt spid="31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21" dur="indefinite"/>
                                        <p:tgtEl>
                                          <p:spTgt spid="3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9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31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6" dur="indefinite"/>
                                        <p:tgtEl>
                                          <p:spTgt spid="31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27" dur="indefinite"/>
                                        <p:tgtEl>
                                          <p:spTgt spid="3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0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31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2" dur="indefinite"/>
                                        <p:tgtEl>
                                          <p:spTgt spid="31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3" dur="indefinite"/>
                                        <p:tgtEl>
                                          <p:spTgt spid="3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2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31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8" dur="indefinite"/>
                                        <p:tgtEl>
                                          <p:spTgt spid="31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9" dur="indefinite"/>
                                        <p:tgtEl>
                                          <p:spTgt spid="3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3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31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4" dur="indefinite"/>
                                        <p:tgtEl>
                                          <p:spTgt spid="31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45" dur="indefinite"/>
                                        <p:tgtEl>
                                          <p:spTgt spid="3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4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3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0" dur="indefinite"/>
                                        <p:tgtEl>
                                          <p:spTgt spid="31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51" dur="indefinite"/>
                                        <p:tgtEl>
                                          <p:spTgt spid="3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5"/>
                  </p:tgtEl>
                </p:cond>
              </p:nextCondLst>
            </p:seq>
          </p:childTnLst>
        </p:cTn>
      </p:par>
    </p:tnLst>
    <p:bldLst>
      <p:bldP spid="3119" grpId="0" animBg="1"/>
      <p:bldP spid="3121" grpId="0" animBg="1"/>
      <p:bldP spid="3122" grpId="0" animBg="1"/>
      <p:bldP spid="3123" grpId="0" animBg="1"/>
      <p:bldP spid="3124" grpId="0" animBg="1"/>
      <p:bldP spid="3125" grpId="0" animBg="1"/>
      <p:bldP spid="3126" grpId="0" animBg="1"/>
      <p:bldP spid="3127" grpId="0" animBg="1"/>
      <p:bldP spid="3128" grpId="0" animBg="1"/>
      <p:bldP spid="3129" grpId="0" animBg="1"/>
      <p:bldP spid="3130" grpId="0" animBg="1"/>
      <p:bldP spid="3131" grpId="0" animBg="1"/>
      <p:bldP spid="3132" grpId="0" animBg="1"/>
      <p:bldP spid="3133" grpId="0" animBg="1"/>
      <p:bldP spid="3134" grpId="0" animBg="1"/>
      <p:bldP spid="3135" grpId="0" animBg="1"/>
      <p:bldP spid="3136" grpId="0" animBg="1"/>
      <p:bldP spid="3137" grpId="0" animBg="1"/>
      <p:bldP spid="3138" grpId="0" animBg="1"/>
      <p:bldP spid="3139" grpId="0" animBg="1"/>
      <p:bldP spid="3140" grpId="0" animBg="1"/>
      <p:bldP spid="3142" grpId="0" animBg="1"/>
      <p:bldP spid="3143" grpId="0" animBg="1"/>
      <p:bldP spid="3144" grpId="0" animBg="1"/>
      <p:bldP spid="314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3501008"/>
            <a:ext cx="76328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Пролог к поэме «Руслан и Людмила»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123728" y="1628800"/>
            <a:ext cx="6696744" cy="2419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 smtClean="0">
                <a:latin typeface="Georgia" pitchFamily="18" charset="0"/>
              </a:rPr>
              <a:t>Назовите произведение, </a:t>
            </a:r>
            <a:r>
              <a:rPr lang="ru-RU" sz="2800" dirty="0">
                <a:latin typeface="Georgia" pitchFamily="18" charset="0"/>
              </a:rPr>
              <a:t>и</a:t>
            </a:r>
            <a:r>
              <a:rPr lang="ru-RU" sz="2800" dirty="0" smtClean="0">
                <a:latin typeface="Georgia" pitchFamily="18" charset="0"/>
              </a:rPr>
              <a:t>з которого приведены следующие строки:</a:t>
            </a:r>
          </a:p>
          <a:p>
            <a:pPr>
              <a:spcBef>
                <a:spcPct val="20000"/>
              </a:spcBef>
            </a:pPr>
            <a:r>
              <a:rPr lang="ru-RU" sz="2800" b="1" dirty="0" smtClean="0">
                <a:latin typeface="Georgia" pitchFamily="18" charset="0"/>
              </a:rPr>
              <a:t>Там русский дух, там Русью пахнет…</a:t>
            </a:r>
          </a:p>
          <a:p>
            <a:pPr>
              <a:spcBef>
                <a:spcPct val="20000"/>
              </a:spcBef>
            </a:pPr>
            <a:r>
              <a:rPr lang="ru-RU" sz="2800" dirty="0" smtClean="0">
                <a:latin typeface="Georgia" pitchFamily="18" charset="0"/>
              </a:rPr>
              <a:t> 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272300" y="2938911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1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60648"/>
            <a:ext cx="5832648" cy="58477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3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СТИХОТВОРЕНИЯ</a:t>
            </a:r>
            <a:endParaRPr lang="ru-RU" sz="3200" b="1" spc="50" dirty="0">
              <a:ln w="11430"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60648"/>
            <a:ext cx="648072" cy="58477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3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endParaRPr lang="ru-RU" sz="3200" b="1" spc="50" dirty="0">
              <a:ln w="11430">
                <a:solidFill>
                  <a:schemeClr val="tx2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3501008"/>
            <a:ext cx="76328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«Зимнее утро»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123728" y="1628800"/>
            <a:ext cx="6696744" cy="1471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 smtClean="0">
                <a:latin typeface="Georgia" pitchFamily="18" charset="0"/>
              </a:rPr>
              <a:t>Назовите стихотворение, из которого взяты строки:</a:t>
            </a:r>
          </a:p>
          <a:p>
            <a:pPr>
              <a:spcBef>
                <a:spcPct val="20000"/>
              </a:spcBef>
            </a:pPr>
            <a:r>
              <a:rPr lang="ru-RU" sz="2800" b="1" dirty="0" smtClean="0">
                <a:latin typeface="Georgia" pitchFamily="18" charset="0"/>
              </a:rPr>
              <a:t>Пора, красавица, проснись…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136681" y="3099972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1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60648"/>
            <a:ext cx="5832648" cy="58477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3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СТИХОТВОРЕНИЯ</a:t>
            </a:r>
            <a:endParaRPr lang="ru-RU" sz="3200" b="1" spc="50" dirty="0">
              <a:ln w="11430"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60648"/>
            <a:ext cx="648072" cy="58477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3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endParaRPr lang="ru-RU" sz="3200" b="1" spc="50" dirty="0">
              <a:ln w="11430">
                <a:solidFill>
                  <a:schemeClr val="tx2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3501008"/>
            <a:ext cx="76328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«Няне»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123728" y="1628800"/>
            <a:ext cx="6696744" cy="1988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 smtClean="0">
                <a:latin typeface="Georgia" pitchFamily="18" charset="0"/>
              </a:rPr>
              <a:t>Из какого стихотворения взяты строки:</a:t>
            </a:r>
          </a:p>
          <a:p>
            <a:pPr>
              <a:spcBef>
                <a:spcPct val="20000"/>
              </a:spcBef>
            </a:pPr>
            <a:r>
              <a:rPr lang="ru-RU" sz="2800" b="1" dirty="0" smtClean="0">
                <a:latin typeface="Georgia" pitchFamily="18" charset="0"/>
              </a:rPr>
              <a:t>Тоска, предчувствия, заботы</a:t>
            </a:r>
          </a:p>
          <a:p>
            <a:pPr>
              <a:spcBef>
                <a:spcPct val="20000"/>
              </a:spcBef>
            </a:pPr>
            <a:r>
              <a:rPr lang="ru-RU" sz="2800" b="1" dirty="0" smtClean="0">
                <a:latin typeface="Georgia" pitchFamily="18" charset="0"/>
              </a:rPr>
              <a:t>Теснят твою всечасно грудь…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092280" y="3574350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1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60648"/>
            <a:ext cx="5832648" cy="58477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3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СТИХОТВОРЕНИЯ</a:t>
            </a:r>
            <a:endParaRPr lang="ru-RU" sz="3200" b="1" spc="50" dirty="0">
              <a:ln w="11430"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60648"/>
            <a:ext cx="648072" cy="58477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3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endParaRPr lang="ru-RU" sz="3200" b="1" spc="50" dirty="0">
              <a:ln w="11430">
                <a:solidFill>
                  <a:schemeClr val="tx2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3501008"/>
            <a:ext cx="7632848" cy="2591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«Метель»</a:t>
            </a:r>
          </a:p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«Барышня-крестьянка»</a:t>
            </a:r>
          </a:p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«Выстрел»</a:t>
            </a:r>
          </a:p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«Гробовщик»</a:t>
            </a:r>
          </a:p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«Станционный смотритель»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123728" y="1628800"/>
            <a:ext cx="669674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 smtClean="0">
                <a:latin typeface="Georgia" pitchFamily="18" charset="0"/>
              </a:rPr>
              <a:t>Назовите повести, которые входят в </a:t>
            </a:r>
            <a:r>
              <a:rPr lang="ru-RU" sz="2800" b="1" dirty="0" smtClean="0">
                <a:latin typeface="Georgia" pitchFamily="18" charset="0"/>
              </a:rPr>
              <a:t>сборник «Повести покойного Ивана Петровича Белкина»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35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642F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ПРОЗА</a:t>
            </a:r>
            <a:endParaRPr lang="ru-RU" sz="3200" b="1" spc="50" dirty="0">
              <a:ln w="11430">
                <a:solidFill>
                  <a:srgbClr val="642F04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6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7272300" y="3046361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35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642F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3200" b="1" spc="50" dirty="0">
              <a:ln w="11430">
                <a:solidFill>
                  <a:srgbClr val="642F04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3501008"/>
            <a:ext cx="76328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i="1" dirty="0" err="1" smtClean="0">
                <a:latin typeface="Georgia" pitchFamily="18" charset="0"/>
              </a:rPr>
              <a:t>Жадрино</a:t>
            </a:r>
            <a:endParaRPr lang="ru-RU" sz="2800" i="1" dirty="0" smtClean="0">
              <a:latin typeface="Georgia" pitchFamily="18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123728" y="1628800"/>
            <a:ext cx="669674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 smtClean="0">
                <a:latin typeface="Georgia" pitchFamily="18" charset="0"/>
              </a:rPr>
              <a:t>В каком селе проходило венчание в </a:t>
            </a:r>
            <a:r>
              <a:rPr lang="ru-RU" sz="2800" b="1" dirty="0" smtClean="0">
                <a:latin typeface="Georgia" pitchFamily="18" charset="0"/>
              </a:rPr>
              <a:t>повести «Метель»?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6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7164288" y="2780928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35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642F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ПРОЗА</a:t>
            </a:r>
            <a:endParaRPr lang="ru-RU" sz="3200" b="1" spc="50" dirty="0">
              <a:ln w="11430">
                <a:solidFill>
                  <a:srgbClr val="642F04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35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642F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endParaRPr lang="ru-RU" sz="3200" b="1" spc="50" dirty="0">
              <a:ln w="11430">
                <a:solidFill>
                  <a:srgbClr val="642F04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3501008"/>
            <a:ext cx="76328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Самсон </a:t>
            </a:r>
            <a:r>
              <a:rPr lang="ru-RU" sz="2800" i="1" dirty="0" err="1" smtClean="0">
                <a:latin typeface="Georgia" pitchFamily="18" charset="0"/>
              </a:rPr>
              <a:t>Вырин</a:t>
            </a:r>
            <a:endParaRPr lang="ru-RU" sz="2800" i="1" dirty="0" smtClean="0">
              <a:latin typeface="Georgia" pitchFamily="18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123728" y="1628800"/>
            <a:ext cx="669674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 smtClean="0">
                <a:latin typeface="Georgia" pitchFamily="18" charset="0"/>
              </a:rPr>
              <a:t>Как звали станционного смотрителя в одноименной повести?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6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6922937" y="2908329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35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642F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ПРОЗА</a:t>
            </a:r>
            <a:endParaRPr lang="ru-RU" sz="3200" b="1" spc="50" dirty="0">
              <a:ln w="11430">
                <a:solidFill>
                  <a:srgbClr val="642F04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35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642F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endParaRPr lang="ru-RU" sz="3200" b="1" spc="50" dirty="0">
              <a:ln w="11430">
                <a:solidFill>
                  <a:srgbClr val="642F04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3501008"/>
            <a:ext cx="763284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Они напоминали ему об ошибках молодости, учили ценить жизнь во всех ее проявлениях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123728" y="1628800"/>
            <a:ext cx="669674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 smtClean="0">
                <a:latin typeface="Georgia" pitchFamily="18" charset="0"/>
              </a:rPr>
              <a:t>Почему граф в повести </a:t>
            </a:r>
            <a:r>
              <a:rPr lang="ru-RU" sz="2800" b="1" dirty="0" smtClean="0">
                <a:latin typeface="Georgia" pitchFamily="18" charset="0"/>
              </a:rPr>
              <a:t>«Выстрел» </a:t>
            </a:r>
            <a:r>
              <a:rPr lang="ru-RU" sz="2800" dirty="0" smtClean="0">
                <a:latin typeface="Georgia" pitchFamily="18" charset="0"/>
              </a:rPr>
              <a:t>сохранил картину со следами от дух пуль?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6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7308304" y="2780928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35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642F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ПРОЗА</a:t>
            </a:r>
            <a:endParaRPr lang="ru-RU" sz="3200" b="1" spc="50" dirty="0">
              <a:ln w="11430">
                <a:solidFill>
                  <a:srgbClr val="642F04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35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642F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endParaRPr lang="ru-RU" sz="3200" b="1" spc="50" dirty="0">
              <a:ln w="11430">
                <a:solidFill>
                  <a:srgbClr val="642F04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3501008"/>
            <a:ext cx="763284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Муромский завел дом и хозяйство на английский манер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123728" y="1628800"/>
            <a:ext cx="669674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 smtClean="0">
                <a:latin typeface="Georgia" pitchFamily="18" charset="0"/>
              </a:rPr>
              <a:t>Почему не ладили Муромский Григорий Иванович и Берестов Иван Петрович в повести </a:t>
            </a:r>
            <a:r>
              <a:rPr lang="ru-RU" sz="2800" b="1" dirty="0" smtClean="0">
                <a:latin typeface="Georgia" pitchFamily="18" charset="0"/>
              </a:rPr>
              <a:t>«Барышня-крестьянка»?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6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7365664" y="2852936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35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642F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ПРОЗА</a:t>
            </a:r>
            <a:endParaRPr lang="ru-RU" sz="3200" b="1" spc="50" dirty="0">
              <a:ln w="11430">
                <a:solidFill>
                  <a:srgbClr val="642F04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35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642F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endParaRPr lang="ru-RU" sz="3200" b="1" spc="50" dirty="0">
              <a:ln w="11430">
                <a:solidFill>
                  <a:srgbClr val="642F04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173847" y="4149080"/>
            <a:ext cx="44668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Сайт: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  <a:hlinkClick r:id="rId3"/>
              </a:rPr>
              <a:t>http://elenaranko.ucoz.ru/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10" name="AutoShape 7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88350" y="6237288"/>
            <a:ext cx="431800" cy="358775"/>
          </a:xfrm>
          <a:prstGeom prst="actionButtonBeginning">
            <a:avLst/>
          </a:prstGeom>
          <a:gradFill rotWithShape="1"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FFE7EC">
                <a:gamma/>
                <a:shade val="60000"/>
                <a:invGamma/>
                <a:alpha val="50000"/>
              </a:srgbClr>
            </a:prstShdw>
          </a:effec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err="1" smtClean="0"/>
              <a:t>Полухина</a:t>
            </a:r>
            <a:r>
              <a:rPr lang="ru-RU" dirty="0" smtClean="0"/>
              <a:t> В. П. Читаем, думаем, спорим… 6 класс -  М: «Просвещение», 2000г.</a:t>
            </a:r>
          </a:p>
          <a:p>
            <a:r>
              <a:rPr lang="ru-RU" dirty="0" err="1"/>
              <a:t>Полухина</a:t>
            </a:r>
            <a:r>
              <a:rPr lang="ru-RU" dirty="0"/>
              <a:t> В. П. Читаем, думаем, спорим… </a:t>
            </a:r>
            <a:r>
              <a:rPr lang="ru-RU" dirty="0" smtClean="0"/>
              <a:t>7 </a:t>
            </a:r>
            <a:r>
              <a:rPr lang="ru-RU" dirty="0"/>
              <a:t>класс -  М: «Просвещение», </a:t>
            </a:r>
            <a:r>
              <a:rPr lang="ru-RU" dirty="0" smtClean="0"/>
              <a:t>2001г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89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3501008"/>
            <a:ext cx="76328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1799 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123728" y="1628800"/>
            <a:ext cx="669674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 smtClean="0">
                <a:latin typeface="Georgia" pitchFamily="18" charset="0"/>
              </a:rPr>
              <a:t>В каком году родился поэт?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67744" y="260648"/>
            <a:ext cx="5832648" cy="584775"/>
          </a:xfrm>
          <a:prstGeom prst="rect">
            <a:avLst/>
          </a:prstGeom>
          <a:gradFill>
            <a:gsLst>
              <a:gs pos="0">
                <a:srgbClr val="DBD3E5"/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D4D3DF"/>
              </a:gs>
            </a:gsLst>
            <a:lin ang="5400000" scaled="0"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Биография </a:t>
            </a:r>
            <a:endParaRPr lang="ru-RU" sz="3200" b="1" spc="50" dirty="0">
              <a:ln w="11430">
                <a:solidFill>
                  <a:srgbClr val="460046"/>
                </a:solidFill>
              </a:ln>
              <a:gradFill>
                <a:gsLst>
                  <a:gs pos="25000">
                    <a:srgbClr val="7030A0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840252" y="2239555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4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3200" b="1" spc="50" dirty="0">
              <a:ln w="11430">
                <a:solidFill>
                  <a:srgbClr val="460046"/>
                </a:solidFill>
              </a:ln>
              <a:gradFill>
                <a:gsLst>
                  <a:gs pos="25000">
                    <a:srgbClr val="7030A0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0" y="33162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195736" y="1484784"/>
            <a:ext cx="6120680" cy="2846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1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  <a:hlinkClick r:id="rId3"/>
              </a:rPr>
              <a:t>Идея кнопки «домик»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  <a:hlinkClick r:id="rId4"/>
              </a:rPr>
              <a:t>Знак вопроса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  <a:hlinkClick r:id="rId5"/>
              </a:rPr>
              <a:t>Мудрая сова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  <a:hlinkClick r:id="rId6"/>
              </a:rPr>
              <a:t>Разделитель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67744" y="476672"/>
            <a:ext cx="662473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ИНТЕРНЕТ - РЕСУРСЫ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AutoShape 7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88350" y="6237288"/>
            <a:ext cx="431800" cy="358775"/>
          </a:xfrm>
          <a:prstGeom prst="actionButtonBeginning">
            <a:avLst/>
          </a:prstGeom>
          <a:gradFill rotWithShape="1"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FFE7EC">
                <a:gamma/>
                <a:shade val="60000"/>
                <a:invGamma/>
                <a:alpha val="50000"/>
              </a:srgbClr>
            </a:prstShdw>
          </a:effec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3501008"/>
            <a:ext cx="76328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Сергей </a:t>
            </a:r>
            <a:r>
              <a:rPr lang="ru-RU" sz="2800" i="1" dirty="0">
                <a:latin typeface="Georgia" pitchFamily="18" charset="0"/>
              </a:rPr>
              <a:t>Л</a:t>
            </a:r>
            <a:r>
              <a:rPr lang="ru-RU" sz="2800" i="1" dirty="0" smtClean="0">
                <a:latin typeface="Georgia" pitchFamily="18" charset="0"/>
              </a:rPr>
              <a:t>ьвович, Надежда Осиповна 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123728" y="1628800"/>
            <a:ext cx="669674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 smtClean="0">
                <a:latin typeface="Georgia" pitchFamily="18" charset="0"/>
              </a:rPr>
              <a:t>Как звали родителей Александра Пушкина?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164288" y="2348880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4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60648"/>
            <a:ext cx="5832648" cy="584775"/>
          </a:xfrm>
          <a:prstGeom prst="rect">
            <a:avLst/>
          </a:prstGeom>
          <a:gradFill>
            <a:gsLst>
              <a:gs pos="0">
                <a:srgbClr val="DBD3E5"/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D4D3DF"/>
              </a:gs>
            </a:gsLst>
            <a:lin ang="5400000" scaled="0"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БИОГРАФИЯ</a:t>
            </a:r>
            <a:endParaRPr lang="ru-RU" sz="3200" b="1" spc="50" dirty="0">
              <a:ln w="11430">
                <a:solidFill>
                  <a:srgbClr val="460046"/>
                </a:solidFill>
              </a:ln>
              <a:gradFill>
                <a:gsLst>
                  <a:gs pos="25000">
                    <a:srgbClr val="7030A0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20</a:t>
            </a:r>
            <a:endParaRPr lang="ru-RU" sz="3200" b="1" spc="50" dirty="0">
              <a:ln w="11430">
                <a:solidFill>
                  <a:srgbClr val="460046"/>
                </a:solidFill>
              </a:ln>
              <a:gradFill>
                <a:gsLst>
                  <a:gs pos="25000">
                    <a:srgbClr val="7030A0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3501008"/>
            <a:ext cx="76328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К няне Арине Родионовне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123728" y="1628800"/>
            <a:ext cx="669674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 smtClean="0">
                <a:latin typeface="Georgia" pitchFamily="18" charset="0"/>
              </a:rPr>
              <a:t>К кому обращается поэт со словами: </a:t>
            </a:r>
            <a:r>
              <a:rPr lang="ru-RU" sz="2800" b="1" dirty="0" smtClean="0">
                <a:latin typeface="Georgia" pitchFamily="18" charset="0"/>
              </a:rPr>
              <a:t>«Подруга дней моих суровых, голубка дряхлая моя»</a:t>
            </a:r>
            <a:r>
              <a:rPr lang="ru-RU" sz="2800" dirty="0" smtClean="0">
                <a:latin typeface="Georgia" pitchFamily="18" charset="0"/>
              </a:rPr>
              <a:t>?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22937" y="2636912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4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60648"/>
            <a:ext cx="5832648" cy="584775"/>
          </a:xfrm>
          <a:prstGeom prst="rect">
            <a:avLst/>
          </a:prstGeom>
          <a:gradFill>
            <a:gsLst>
              <a:gs pos="0">
                <a:srgbClr val="DBD3E5"/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D4D3DF"/>
              </a:gs>
            </a:gsLst>
            <a:lin ang="5400000" scaled="0"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БИОГРАФИЯ</a:t>
            </a:r>
            <a:endParaRPr lang="ru-RU" sz="3200" b="1" spc="50" dirty="0">
              <a:ln w="11430">
                <a:solidFill>
                  <a:srgbClr val="460046"/>
                </a:solidFill>
              </a:ln>
              <a:gradFill>
                <a:gsLst>
                  <a:gs pos="25000">
                    <a:srgbClr val="7030A0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30</a:t>
            </a:r>
            <a:endParaRPr lang="ru-RU" sz="3200" b="1" spc="50" dirty="0">
              <a:ln w="11430">
                <a:solidFill>
                  <a:srgbClr val="460046"/>
                </a:solidFill>
              </a:ln>
              <a:gradFill>
                <a:gsLst>
                  <a:gs pos="25000">
                    <a:srgbClr val="7030A0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3501008"/>
            <a:ext cx="76328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Императорский Царскосельский лицей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123728" y="1628800"/>
            <a:ext cx="669674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 smtClean="0">
                <a:latin typeface="Georgia" pitchFamily="18" charset="0"/>
              </a:rPr>
              <a:t>В каком учебном заведении учился будущий поэт?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840252" y="2420888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4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60648"/>
            <a:ext cx="5832648" cy="584775"/>
          </a:xfrm>
          <a:prstGeom prst="rect">
            <a:avLst/>
          </a:prstGeom>
          <a:gradFill>
            <a:gsLst>
              <a:gs pos="0">
                <a:srgbClr val="DBD3E5"/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D4D3DF"/>
              </a:gs>
            </a:gsLst>
            <a:lin ang="5400000" scaled="0"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БИОГРАФИЯ</a:t>
            </a:r>
            <a:endParaRPr lang="ru-RU" sz="3200" b="1" spc="50" dirty="0">
              <a:ln w="11430">
                <a:solidFill>
                  <a:srgbClr val="460046"/>
                </a:solidFill>
              </a:ln>
              <a:gradFill>
                <a:gsLst>
                  <a:gs pos="25000">
                    <a:srgbClr val="7030A0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40</a:t>
            </a:r>
            <a:endParaRPr lang="ru-RU" sz="3200" b="1" spc="50" dirty="0">
              <a:ln w="11430">
                <a:solidFill>
                  <a:srgbClr val="460046"/>
                </a:solidFill>
              </a:ln>
              <a:gradFill>
                <a:gsLst>
                  <a:gs pos="25000">
                    <a:srgbClr val="7030A0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3501008"/>
            <a:ext cx="76328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Василий Андреевич Жуковский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123728" y="1628800"/>
            <a:ext cx="669674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 smtClean="0">
                <a:latin typeface="Georgia" pitchFamily="18" charset="0"/>
              </a:rPr>
              <a:t>Кто написал Александру Сергеевичу Пушкину эти строки: </a:t>
            </a:r>
            <a:r>
              <a:rPr lang="ru-RU" sz="2800" b="1" dirty="0" smtClean="0">
                <a:latin typeface="Georgia" pitchFamily="18" charset="0"/>
              </a:rPr>
              <a:t>«Победителю ученику от побежденного учителя»?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898284" y="3013795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4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7744" y="260648"/>
            <a:ext cx="5832648" cy="584775"/>
          </a:xfrm>
          <a:prstGeom prst="rect">
            <a:avLst/>
          </a:prstGeom>
          <a:gradFill>
            <a:gsLst>
              <a:gs pos="0">
                <a:srgbClr val="DBD3E5"/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rgbClr val="D4D3DF"/>
              </a:gs>
            </a:gsLst>
            <a:lin ang="5400000" scaled="0"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БИОГРАФИЯ</a:t>
            </a:r>
            <a:endParaRPr lang="ru-RU" sz="3200" b="1" spc="50" dirty="0">
              <a:ln w="11430">
                <a:solidFill>
                  <a:srgbClr val="460046"/>
                </a:solidFill>
              </a:ln>
              <a:gradFill>
                <a:gsLst>
                  <a:gs pos="25000">
                    <a:srgbClr val="7030A0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50</a:t>
            </a:r>
            <a:endParaRPr lang="ru-RU" sz="3200" b="1" spc="50" dirty="0">
              <a:ln w="11430">
                <a:solidFill>
                  <a:srgbClr val="460046"/>
                </a:solidFill>
              </a:ln>
              <a:gradFill>
                <a:gsLst>
                  <a:gs pos="25000">
                    <a:srgbClr val="7030A0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3501008"/>
            <a:ext cx="76328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1811-1817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123728" y="1628800"/>
            <a:ext cx="669674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 smtClean="0">
                <a:latin typeface="Georgia" pitchFamily="18" charset="0"/>
              </a:rPr>
              <a:t>Годы учебы Александра Пушкина в лицее?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1A210D"/>
                  </a:solidFill>
                </a:ln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ЛИЦЕЙСКИЕ ГОДЫ</a:t>
            </a:r>
            <a:endParaRPr lang="ru-RU" sz="3200" b="1" spc="50" dirty="0">
              <a:ln w="11430">
                <a:solidFill>
                  <a:srgbClr val="1A210D"/>
                </a:solidFill>
              </a:ln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3">
                <a:shade val="45000"/>
                <a:satMod val="135000"/>
              </a:schemeClr>
              <a:prstClr val="white"/>
            </a:duotone>
            <a:lum bright="-20000"/>
          </a:blip>
          <a:stretch>
            <a:fillRect/>
          </a:stretch>
        </p:blipFill>
        <p:spPr>
          <a:xfrm>
            <a:off x="6984268" y="2501165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212911"/>
                  </a:solidFill>
                </a:ln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3200" b="1" spc="50" dirty="0">
              <a:ln w="11430">
                <a:solidFill>
                  <a:srgbClr val="212911"/>
                </a:solidFill>
              </a:ln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259632" y="3501008"/>
            <a:ext cx="76328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i="1" dirty="0" smtClean="0">
                <a:latin typeface="Georgia" pitchFamily="18" charset="0"/>
              </a:rPr>
              <a:t>«Воспоминания в Царском селе»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123728" y="1628800"/>
            <a:ext cx="669674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 smtClean="0">
                <a:latin typeface="Georgia" pitchFamily="18" charset="0"/>
              </a:rPr>
              <a:t>Какое стихотворение читает А. С. Пушкин на экзамене в январе 1815 года?</a:t>
            </a:r>
          </a:p>
        </p:txBody>
      </p:sp>
      <p:pic>
        <p:nvPicPr>
          <p:cNvPr id="9" name="Рисунок 8" descr="Безимени-1.png"/>
          <p:cNvPicPr>
            <a:picLocks noChangeAspect="1"/>
          </p:cNvPicPr>
          <p:nvPr/>
        </p:nvPicPr>
        <p:blipFill>
          <a:blip r:embed="rId4" cstate="screen">
            <a:duotone>
              <a:schemeClr val="accent3">
                <a:shade val="45000"/>
                <a:satMod val="135000"/>
              </a:schemeClr>
              <a:prstClr val="white"/>
            </a:duotone>
            <a:lum bright="-20000"/>
          </a:blip>
          <a:stretch>
            <a:fillRect/>
          </a:stretch>
        </p:blipFill>
        <p:spPr>
          <a:xfrm>
            <a:off x="7233347" y="2564904"/>
            <a:ext cx="1656184" cy="3046126"/>
          </a:xfrm>
          <a:prstGeom prst="rect">
            <a:avLst/>
          </a:prstGeom>
        </p:spPr>
      </p:pic>
      <p:pic>
        <p:nvPicPr>
          <p:cNvPr id="11" name="Рисунок 10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267744" y="251937"/>
            <a:ext cx="5832648" cy="584775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1A210D"/>
                  </a:solidFill>
                </a:ln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ЛИЦЕЙСКИЕ ГОДЫ</a:t>
            </a:r>
            <a:endParaRPr lang="ru-RU" sz="3200" b="1" spc="50" dirty="0">
              <a:ln w="11430">
                <a:solidFill>
                  <a:srgbClr val="1A210D"/>
                </a:solidFill>
              </a:ln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16416" y="251937"/>
            <a:ext cx="648072" cy="584775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212911"/>
                  </a:solidFill>
                </a:ln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20</a:t>
            </a:r>
            <a:endParaRPr lang="ru-RU" sz="3200" b="1" spc="50" dirty="0">
              <a:ln w="11430">
                <a:solidFill>
                  <a:srgbClr val="212911"/>
                </a:solidFill>
              </a:ln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theme/theme1.xml><?xml version="1.0" encoding="utf-8"?>
<a:theme xmlns:a="http://schemas.openxmlformats.org/drawingml/2006/main" name="Тема Office">
  <a:themeElements>
    <a:clrScheme name="Другая 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95373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1091</TotalTime>
  <Words>627</Words>
  <Application>Microsoft Office PowerPoint</Application>
  <PresentationFormat>Экран (4:3)</PresentationFormat>
  <Paragraphs>192</Paragraphs>
  <Slides>30</Slides>
  <Notes>27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Arial</vt:lpstr>
      <vt:lpstr>Calibri</vt:lpstr>
      <vt:lpstr>Georgia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Литература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Пользователь</cp:lastModifiedBy>
  <cp:revision>23</cp:revision>
  <dcterms:created xsi:type="dcterms:W3CDTF">2014-01-06T16:00:12Z</dcterms:created>
  <dcterms:modified xsi:type="dcterms:W3CDTF">2022-11-12T09:50:59Z</dcterms:modified>
</cp:coreProperties>
</file>