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28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2F04"/>
    <a:srgbClr val="351413"/>
    <a:srgbClr val="212911"/>
    <a:srgbClr val="1A210D"/>
    <a:srgbClr val="460046"/>
    <a:srgbClr val="800080"/>
    <a:srgbClr val="AE5DFF"/>
    <a:srgbClr val="D4D3DF"/>
    <a:srgbClr val="DBD3E5"/>
    <a:srgbClr val="FDE8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0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63BEF-93B8-46E2-9E17-1E082CCA5161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637E2-DC3F-4D12-BC14-6992AC1D16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9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9413D5-C178-4D2A-87C4-B25D6DF7E349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415503-F96C-444A-9BF1-735A2AC34F68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2C04-C30A-4CC7-ACC3-8D07A76C134E}" type="datetimeFigureOut">
              <a:rPr lang="ru-RU" smtClean="0"/>
              <a:pPr/>
              <a:t>сб 12.11.22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5691-7073-43DA-AF96-D340738EE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3.png"/><Relationship Id="rId4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image" Target="../media/image2.jpeg"/><Relationship Id="rId21" Type="http://schemas.openxmlformats.org/officeDocument/2006/relationships/slide" Target="slide20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4.xml"/><Relationship Id="rId2" Type="http://schemas.openxmlformats.org/officeDocument/2006/relationships/notesSlide" Target="../notesSlides/notesSlide2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29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3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31" Type="http://schemas.openxmlformats.org/officeDocument/2006/relationships/image" Target="../media/image8.png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1.xml"/><Relationship Id="rId27" Type="http://schemas.openxmlformats.org/officeDocument/2006/relationships/slide" Target="slide26.xml"/><Relationship Id="rId30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elenaranko.ucoz.ru/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reisfree.com/content1/pic/zip/20112242111332497780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01.yapfiles.ru/files/496437/uzor.png" TargetMode="External"/><Relationship Id="rId5" Type="http://schemas.openxmlformats.org/officeDocument/2006/relationships/hyperlink" Target="http://img3.proshkolu.ru/content/media/pic/std/1000000/735000/734039-8f53ddc9c9751a99.jpg" TargetMode="External"/><Relationship Id="rId4" Type="http://schemas.openxmlformats.org/officeDocument/2006/relationships/hyperlink" Target="http://sluhi.com.ua/images/news/58-12022225594794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исунок18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1691680" y="6237312"/>
            <a:ext cx="1606332" cy="360040"/>
          </a:xfrm>
          <a:prstGeom prst="rect">
            <a:avLst/>
          </a:prstGeom>
        </p:spPr>
      </p:pic>
      <p:pic>
        <p:nvPicPr>
          <p:cNvPr id="12" name="Рисунок 11" descr="Рисунок19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>
          <a:xfrm>
            <a:off x="5868144" y="6237312"/>
            <a:ext cx="2700300" cy="36004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123728" y="260648"/>
            <a:ext cx="6768752" cy="62478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Интерактивная игра п</a:t>
            </a:r>
            <a:r>
              <a:rPr lang="ru-RU" sz="4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творчеству</a:t>
            </a:r>
          </a:p>
          <a:p>
            <a:pPr algn="ctr"/>
            <a:r>
              <a:rPr lang="ru-RU" sz="44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 С. Пушкина</a:t>
            </a:r>
          </a:p>
          <a:p>
            <a:pPr algn="ctr"/>
            <a:endParaRPr lang="ru-RU" sz="4400" b="1" cap="none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УЧАЩИХСЯ 6-7 КЛАССОВ</a:t>
            </a:r>
          </a:p>
          <a:p>
            <a:pPr algn="ctr"/>
            <a:endParaRPr lang="ru-RU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Елена\Desktop\Безимени-1.png"/>
          <p:cNvPicPr>
            <a:picLocks noChangeAspect="1" noChangeArrowheads="1"/>
          </p:cNvPicPr>
          <p:nvPr/>
        </p:nvPicPr>
        <p:blipFill>
          <a:blip r:embed="rId8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775816" y="3573016"/>
            <a:ext cx="1174526" cy="2160240"/>
          </a:xfrm>
          <a:prstGeom prst="rect">
            <a:avLst/>
          </a:prstGeom>
          <a:noFill/>
        </p:spPr>
      </p:pic>
      <p:pic>
        <p:nvPicPr>
          <p:cNvPr id="8" name="Picture 2" descr="C:\Users\Елена\Desktop\Безимени-1.png"/>
          <p:cNvPicPr>
            <a:picLocks noChangeAspect="1" noChangeArrowheads="1"/>
          </p:cNvPicPr>
          <p:nvPr/>
        </p:nvPicPr>
        <p:blipFill>
          <a:blip r:embed="rId8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949202" y="3501008"/>
            <a:ext cx="1174526" cy="21602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Г. Р. Державин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Кто слушал поэта на экзамене в лицее 15 января 1815 года?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-20000"/>
          </a:blip>
          <a:stretch>
            <a:fillRect/>
          </a:stretch>
        </p:blipFill>
        <p:spPr>
          <a:xfrm>
            <a:off x="6984268" y="242088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1A210D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3200" b="1" spc="50" dirty="0">
              <a:ln w="11430">
                <a:solidFill>
                  <a:srgbClr val="1A210D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212911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3200" b="1" spc="50" dirty="0">
              <a:ln w="11430">
                <a:solidFill>
                  <a:srgbClr val="212911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француз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Какое прозвище было у Александра в лицее?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-20000"/>
          </a:blip>
          <a:stretch>
            <a:fillRect/>
          </a:stretch>
        </p:blipFill>
        <p:spPr>
          <a:xfrm>
            <a:off x="7164288" y="2551585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1A210D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3200" b="1" spc="50" dirty="0">
              <a:ln w="11430">
                <a:solidFill>
                  <a:srgbClr val="1A210D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212911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3200" b="1" spc="50" dirty="0">
              <a:ln w="11430">
                <a:solidFill>
                  <a:srgbClr val="212911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err="1" smtClean="0">
                <a:latin typeface="Georgia" pitchFamily="18" charset="0"/>
              </a:rPr>
              <a:t>Пущин</a:t>
            </a:r>
            <a:r>
              <a:rPr lang="ru-RU" sz="2800" i="1" dirty="0" smtClean="0">
                <a:latin typeface="Georgia" pitchFamily="18" charset="0"/>
              </a:rPr>
              <a:t>, Кюхельбекер, </a:t>
            </a:r>
            <a:r>
              <a:rPr lang="ru-RU" sz="2800" i="1" dirty="0" err="1" smtClean="0">
                <a:latin typeface="Georgia" pitchFamily="18" charset="0"/>
              </a:rPr>
              <a:t>Дельвиг</a:t>
            </a:r>
            <a:endParaRPr lang="ru-RU" sz="2800" i="1" dirty="0" smtClean="0">
              <a:latin typeface="Georgia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Назовите лицейских друзей поэта?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-20000"/>
          </a:blip>
          <a:stretch>
            <a:fillRect/>
          </a:stretch>
        </p:blipFill>
        <p:spPr>
          <a:xfrm>
            <a:off x="7164288" y="2501165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1A210D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3200" b="1" spc="50" dirty="0">
              <a:ln w="11430">
                <a:solidFill>
                  <a:srgbClr val="1A210D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212911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3200" b="1" spc="50" dirty="0">
              <a:ln w="11430">
                <a:solidFill>
                  <a:srgbClr val="212911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Волшебное зеркальце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Какой необычный предмет был у новой жены царя в сказке </a:t>
            </a:r>
            <a:r>
              <a:rPr lang="ru-RU" sz="2800" b="1" dirty="0" smtClean="0">
                <a:latin typeface="Georgia" pitchFamily="18" charset="0"/>
              </a:rPr>
              <a:t>«Сказка о мертвой царевне и о семи богатырях»?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 flip="none" rotWithShape="1"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89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 flip="none" rotWithShape="1"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8900000" scaled="1"/>
                <a:tileRect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4288" y="2903154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Корыто, избу, титул дворянки, титул царицы, титул </a:t>
            </a:r>
            <a:r>
              <a:rPr lang="ru-RU" sz="2800" i="1" dirty="0" err="1" smtClean="0">
                <a:latin typeface="Georgia" pitchFamily="18" charset="0"/>
              </a:rPr>
              <a:t>владычецы</a:t>
            </a:r>
            <a:r>
              <a:rPr lang="ru-RU" sz="2800" i="1" dirty="0" smtClean="0">
                <a:latin typeface="Georgia" pitchFamily="18" charset="0"/>
              </a:rPr>
              <a:t> морской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Что требовала старуха в сказке </a:t>
            </a:r>
            <a:r>
              <a:rPr lang="ru-RU" sz="2800" b="1" dirty="0" smtClean="0">
                <a:latin typeface="Georgia" pitchFamily="18" charset="0"/>
              </a:rPr>
              <a:t>«Сказка о рыбаке и рыбке»?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56405" y="2556564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 flip="none" rotWithShape="1"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89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 flip="none" rotWithShape="1"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8900000" scaled="1"/>
                <a:tileRect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Золотого петушка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В </a:t>
            </a:r>
            <a:r>
              <a:rPr lang="ru-RU" sz="2800" b="1" dirty="0" smtClean="0">
                <a:latin typeface="Georgia" pitchFamily="18" charset="0"/>
              </a:rPr>
              <a:t>«Сказке о золотом петушке» </a:t>
            </a:r>
            <a:r>
              <a:rPr lang="ru-RU" sz="2800" dirty="0" smtClean="0">
                <a:latin typeface="Georgia" pitchFamily="18" charset="0"/>
              </a:rPr>
              <a:t>что подарил мудрец царю?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24478" y="3429000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 flip="none" rotWithShape="1"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89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 flip="none" rotWithShape="1"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8900000" scaled="1"/>
                <a:tileRect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1- подпрыгнул до потолка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2- онемел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3- вышибло ум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Что случилось с попом от первого, второго и третьего щелчка в сказке </a:t>
            </a:r>
            <a:r>
              <a:rPr lang="ru-RU" sz="2800" b="1" dirty="0" smtClean="0">
                <a:latin typeface="Georgia" pitchFamily="18" charset="0"/>
              </a:rPr>
              <a:t>«Сказка о попе и его работнике </a:t>
            </a:r>
            <a:r>
              <a:rPr lang="ru-RU" sz="2800" b="1" dirty="0" err="1" smtClean="0">
                <a:latin typeface="Georgia" pitchFamily="18" charset="0"/>
              </a:rPr>
              <a:t>Балде</a:t>
            </a:r>
            <a:r>
              <a:rPr lang="ru-RU" sz="2800" b="1" dirty="0" smtClean="0">
                <a:latin typeface="Georgia" pitchFamily="18" charset="0"/>
              </a:rPr>
              <a:t>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4288" y="278092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 flip="none" rotWithShape="1"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89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 flip="none" rotWithShape="1"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8900000" scaled="1"/>
                <a:tileRect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Из хрусталя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Из какого материала князь </a:t>
            </a:r>
            <a:r>
              <a:rPr lang="ru-RU" sz="2800" dirty="0" err="1" smtClean="0">
                <a:latin typeface="Georgia" pitchFamily="18" charset="0"/>
              </a:rPr>
              <a:t>Гвидон</a:t>
            </a:r>
            <a:r>
              <a:rPr lang="ru-RU" sz="2800" dirty="0" smtClean="0">
                <a:latin typeface="Georgia" pitchFamily="18" charset="0"/>
              </a:rPr>
              <a:t> построил белочке дом в сказке </a:t>
            </a:r>
            <a:r>
              <a:rPr lang="ru-RU" sz="2800" b="1" dirty="0" smtClean="0">
                <a:latin typeface="Georgia" pitchFamily="18" charset="0"/>
              </a:rPr>
              <a:t>«Сказка о царе </a:t>
            </a:r>
            <a:r>
              <a:rPr lang="ru-RU" sz="2800" b="1" dirty="0" err="1" smtClean="0">
                <a:latin typeface="Georgia" pitchFamily="18" charset="0"/>
              </a:rPr>
              <a:t>Салтане</a:t>
            </a:r>
            <a:r>
              <a:rPr lang="ru-RU" sz="2800" b="1" dirty="0" smtClean="0">
                <a:latin typeface="Georgia" pitchFamily="18" charset="0"/>
              </a:rPr>
              <a:t>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12631" y="2708920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 flip="none" rotWithShape="1"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89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 flip="none" rotWithShape="1"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8900000" scaled="1"/>
                <a:tileRect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5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351413"/>
                  </a:solidFill>
                </a:ln>
                <a:gradFill>
                  <a:gsLst>
                    <a:gs pos="25000">
                      <a:schemeClr val="accent2">
                        <a:lumMod val="5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3200" b="1" spc="50" dirty="0">
              <a:ln w="11430">
                <a:solidFill>
                  <a:srgbClr val="351413"/>
                </a:solidFill>
              </a:ln>
              <a:gradFill>
                <a:gsLst>
                  <a:gs pos="25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Ступа с бабою-ягой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О ком говорится?</a:t>
            </a:r>
          </a:p>
          <a:p>
            <a:pPr>
              <a:spcBef>
                <a:spcPct val="20000"/>
              </a:spcBef>
            </a:pPr>
            <a:endParaRPr lang="ru-RU" sz="2800" dirty="0">
              <a:latin typeface="Georgia" pitchFamily="18" charset="0"/>
            </a:endParaRP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Идет бредет сама собой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50979" y="278092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3200" b="1" spc="50" dirty="0">
              <a:ln w="1143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60648"/>
            <a:ext cx="648072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spc="50" dirty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«Узник»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Из какого стихотворения взяты строки: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И вымолвить хочет: давай улетим!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36296" y="245499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3200" b="1" spc="50" dirty="0">
              <a:ln w="1143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60648"/>
            <a:ext cx="648072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3200" b="1" spc="50" dirty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35" descr="Рисунок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" y="0"/>
            <a:ext cx="9121688" cy="6858000"/>
          </a:xfrm>
          <a:prstGeom prst="rect">
            <a:avLst/>
          </a:prstGeom>
        </p:spPr>
      </p:pic>
      <p:sp>
        <p:nvSpPr>
          <p:cNvPr id="3119" name="AutoShape 4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64088" y="213285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10</a:t>
            </a:r>
          </a:p>
        </p:txBody>
      </p:sp>
      <p:sp>
        <p:nvSpPr>
          <p:cNvPr id="3121" name="AutoShape 4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084168" y="213285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20</a:t>
            </a:r>
          </a:p>
        </p:txBody>
      </p:sp>
      <p:sp>
        <p:nvSpPr>
          <p:cNvPr id="3122" name="AutoShape 5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804820" y="213285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30</a:t>
            </a:r>
          </a:p>
        </p:txBody>
      </p:sp>
      <p:sp>
        <p:nvSpPr>
          <p:cNvPr id="3123" name="AutoShape 5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524900" y="213285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40</a:t>
            </a:r>
          </a:p>
        </p:txBody>
      </p:sp>
      <p:sp>
        <p:nvSpPr>
          <p:cNvPr id="3124" name="AutoShape 5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8244408" y="213285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50</a:t>
            </a:r>
          </a:p>
        </p:txBody>
      </p:sp>
      <p:sp>
        <p:nvSpPr>
          <p:cNvPr id="3125" name="AutoShape 5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5364088" y="285293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10</a:t>
            </a:r>
          </a:p>
        </p:txBody>
      </p:sp>
      <p:sp>
        <p:nvSpPr>
          <p:cNvPr id="3126" name="AutoShape 5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084168" y="285293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20</a:t>
            </a:r>
          </a:p>
        </p:txBody>
      </p:sp>
      <p:sp>
        <p:nvSpPr>
          <p:cNvPr id="3127" name="AutoShape 5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804820" y="285293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30</a:t>
            </a:r>
          </a:p>
        </p:txBody>
      </p:sp>
      <p:sp>
        <p:nvSpPr>
          <p:cNvPr id="3128" name="AutoShape 5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524900" y="285293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40</a:t>
            </a:r>
          </a:p>
        </p:txBody>
      </p:sp>
      <p:sp>
        <p:nvSpPr>
          <p:cNvPr id="3129" name="AutoShape 5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8244408" y="285293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50</a:t>
            </a:r>
          </a:p>
        </p:txBody>
      </p:sp>
      <p:sp>
        <p:nvSpPr>
          <p:cNvPr id="3130" name="AutoShape 58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5364088" y="357301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10</a:t>
            </a:r>
          </a:p>
        </p:txBody>
      </p:sp>
      <p:sp>
        <p:nvSpPr>
          <p:cNvPr id="3131" name="AutoShape 59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6084168" y="357301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20</a:t>
            </a:r>
          </a:p>
        </p:txBody>
      </p:sp>
      <p:sp>
        <p:nvSpPr>
          <p:cNvPr id="3132" name="AutoShape 60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6804820" y="357301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30</a:t>
            </a:r>
          </a:p>
        </p:txBody>
      </p:sp>
      <p:sp>
        <p:nvSpPr>
          <p:cNvPr id="3133" name="AutoShape 61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7524900" y="357301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40</a:t>
            </a:r>
          </a:p>
        </p:txBody>
      </p:sp>
      <p:sp>
        <p:nvSpPr>
          <p:cNvPr id="3134" name="AutoShape 62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8244408" y="3573016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50</a:t>
            </a:r>
          </a:p>
        </p:txBody>
      </p:sp>
      <p:sp>
        <p:nvSpPr>
          <p:cNvPr id="3135" name="AutoShape 63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5364088" y="4293096"/>
            <a:ext cx="503114" cy="503040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10</a:t>
            </a:r>
          </a:p>
        </p:txBody>
      </p:sp>
      <p:sp>
        <p:nvSpPr>
          <p:cNvPr id="3136" name="AutoShape 64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6084168" y="4293096"/>
            <a:ext cx="503114" cy="503040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20</a:t>
            </a:r>
          </a:p>
        </p:txBody>
      </p:sp>
      <p:sp>
        <p:nvSpPr>
          <p:cNvPr id="3137" name="AutoShape 65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6804820" y="4293096"/>
            <a:ext cx="503114" cy="503040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30</a:t>
            </a:r>
          </a:p>
        </p:txBody>
      </p:sp>
      <p:sp>
        <p:nvSpPr>
          <p:cNvPr id="3138" name="AutoShape 66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7596336" y="4293096"/>
            <a:ext cx="503114" cy="503040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40</a:t>
            </a:r>
          </a:p>
        </p:txBody>
      </p:sp>
      <p:sp>
        <p:nvSpPr>
          <p:cNvPr id="3139" name="AutoShape 67">
            <a:hlinkClick r:id="rId23" action="ppaction://hlinksldjump"/>
          </p:cNvPr>
          <p:cNvSpPr>
            <a:spLocks noChangeArrowheads="1"/>
          </p:cNvSpPr>
          <p:nvPr/>
        </p:nvSpPr>
        <p:spPr bwMode="auto">
          <a:xfrm>
            <a:off x="8244408" y="4293096"/>
            <a:ext cx="503114" cy="503040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50</a:t>
            </a:r>
          </a:p>
        </p:txBody>
      </p:sp>
      <p:sp>
        <p:nvSpPr>
          <p:cNvPr id="3140" name="AutoShape 68">
            <a:hlinkClick r:id="rId24" action="ppaction://hlinksldjump"/>
          </p:cNvPr>
          <p:cNvSpPr>
            <a:spLocks noChangeArrowheads="1"/>
          </p:cNvSpPr>
          <p:nvPr/>
        </p:nvSpPr>
        <p:spPr bwMode="auto">
          <a:xfrm>
            <a:off x="5365030" y="5014192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10</a:t>
            </a:r>
          </a:p>
        </p:txBody>
      </p:sp>
      <p:sp>
        <p:nvSpPr>
          <p:cNvPr id="3142" name="AutoShape 70">
            <a:hlinkClick r:id="rId25" action="ppaction://hlinksldjump"/>
          </p:cNvPr>
          <p:cNvSpPr>
            <a:spLocks noChangeArrowheads="1"/>
          </p:cNvSpPr>
          <p:nvPr/>
        </p:nvSpPr>
        <p:spPr bwMode="auto">
          <a:xfrm>
            <a:off x="6085110" y="5014192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20</a:t>
            </a:r>
          </a:p>
        </p:txBody>
      </p:sp>
      <p:sp>
        <p:nvSpPr>
          <p:cNvPr id="3143" name="AutoShape 71">
            <a:hlinkClick r:id="rId26" action="ppaction://hlinksldjump"/>
          </p:cNvPr>
          <p:cNvSpPr>
            <a:spLocks noChangeArrowheads="1"/>
          </p:cNvSpPr>
          <p:nvPr/>
        </p:nvSpPr>
        <p:spPr bwMode="auto">
          <a:xfrm>
            <a:off x="6877198" y="5014192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/>
              <a:t>30</a:t>
            </a:r>
          </a:p>
        </p:txBody>
      </p:sp>
      <p:sp>
        <p:nvSpPr>
          <p:cNvPr id="3144" name="AutoShape 72">
            <a:hlinkClick r:id="rId27" action="ppaction://hlinksldjump"/>
          </p:cNvPr>
          <p:cNvSpPr>
            <a:spLocks noChangeArrowheads="1"/>
          </p:cNvSpPr>
          <p:nvPr/>
        </p:nvSpPr>
        <p:spPr bwMode="auto">
          <a:xfrm>
            <a:off x="7597278" y="5014192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40</a:t>
            </a:r>
          </a:p>
        </p:txBody>
      </p:sp>
      <p:sp>
        <p:nvSpPr>
          <p:cNvPr id="3145" name="AutoShape 73">
            <a:hlinkClick r:id="rId28" action="ppaction://hlinksldjump"/>
          </p:cNvPr>
          <p:cNvSpPr>
            <a:spLocks noChangeArrowheads="1"/>
          </p:cNvSpPr>
          <p:nvPr/>
        </p:nvSpPr>
        <p:spPr bwMode="auto">
          <a:xfrm>
            <a:off x="8245350" y="5014192"/>
            <a:ext cx="503114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/>
              <a:t>50</a:t>
            </a:r>
          </a:p>
        </p:txBody>
      </p:sp>
      <p:sp>
        <p:nvSpPr>
          <p:cNvPr id="2" name="AutoShape 47"/>
          <p:cNvSpPr>
            <a:spLocks noChangeArrowheads="1"/>
          </p:cNvSpPr>
          <p:nvPr/>
        </p:nvSpPr>
        <p:spPr bwMode="auto">
          <a:xfrm>
            <a:off x="1979712" y="2132856"/>
            <a:ext cx="2951559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F2EFF5"/>
              </a:gs>
            </a:gsLst>
          </a:gra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 биография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68"/>
          <p:cNvSpPr>
            <a:spLocks noChangeArrowheads="1"/>
          </p:cNvSpPr>
          <p:nvPr/>
        </p:nvSpPr>
        <p:spPr bwMode="auto">
          <a:xfrm>
            <a:off x="1979712" y="5013176"/>
            <a:ext cx="2951559" cy="50400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rgbClr val="FDE8D7"/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47"/>
          <p:cNvSpPr>
            <a:spLocks noChangeArrowheads="1"/>
          </p:cNvSpPr>
          <p:nvPr/>
        </p:nvSpPr>
        <p:spPr bwMode="auto">
          <a:xfrm>
            <a:off x="1979712" y="4293096"/>
            <a:ext cx="2951559" cy="503039"/>
          </a:xfrm>
          <a:prstGeom prst="bevel">
            <a:avLst>
              <a:gd name="adj" fmla="val 77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47"/>
          <p:cNvSpPr>
            <a:spLocks noChangeArrowheads="1"/>
          </p:cNvSpPr>
          <p:nvPr/>
        </p:nvSpPr>
        <p:spPr bwMode="auto">
          <a:xfrm>
            <a:off x="1979712" y="2852936"/>
            <a:ext cx="2951559" cy="503040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1979712" y="3573016"/>
            <a:ext cx="2951559" cy="503039"/>
          </a:xfrm>
          <a:prstGeom prst="bevel">
            <a:avLst>
              <a:gd name="adj" fmla="val 772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20000"/>
                  <a:lumOff val="80000"/>
                </a:schemeClr>
              </a:gs>
              <a:gs pos="100000">
                <a:srgbClr val="F6E7E6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" name="Рисунок 37" descr="Рисунок40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29" cstate="screen"/>
          <a:srcRect/>
          <a:stretch>
            <a:fillRect/>
          </a:stretch>
        </p:blipFill>
        <p:spPr>
          <a:xfrm>
            <a:off x="7740352" y="6381328"/>
            <a:ext cx="1152128" cy="300800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2488412" y="116632"/>
            <a:ext cx="61366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Интерактивная игра</a:t>
            </a:r>
          </a:p>
        </p:txBody>
      </p:sp>
      <p:pic>
        <p:nvPicPr>
          <p:cNvPr id="55298" name="Picture 2" descr="http://img-fotki.yandex.ru/get/6212/160878850.8c/0_76668_4259918f_XL"/>
          <p:cNvPicPr>
            <a:picLocks noChangeAspect="1" noChangeArrowheads="1"/>
          </p:cNvPicPr>
          <p:nvPr/>
        </p:nvPicPr>
        <p:blipFill>
          <a:blip r:embed="rId30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79912" y="1268760"/>
            <a:ext cx="2736304" cy="578044"/>
          </a:xfrm>
          <a:prstGeom prst="rect">
            <a:avLst/>
          </a:prstGeom>
          <a:noFill/>
        </p:spPr>
      </p:pic>
      <p:pic>
        <p:nvPicPr>
          <p:cNvPr id="37" name="Picture 2" descr="http://img-fotki.yandex.ru/get/6212/160878850.8c/0_76668_4259918f_XL"/>
          <p:cNvPicPr>
            <a:picLocks noChangeAspect="1" noChangeArrowheads="1"/>
          </p:cNvPicPr>
          <p:nvPr/>
        </p:nvPicPr>
        <p:blipFill>
          <a:blip r:embed="rId31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flipV="1">
            <a:off x="3779912" y="5844868"/>
            <a:ext cx="2880320" cy="60846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" dur="indefinite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9" dur="indefinite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25" dur="indefinite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1" dur="indefinite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7" dur="indefinite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43" dur="indefinite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49" dur="indefinite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55" dur="indefinite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61" dur="indefinite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67" dur="indefinite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3" dur="indefinite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9" dur="indefinite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85" dur="indefinite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1" dur="indefinite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7" dur="indefinite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3" dur="indefinite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9" dur="indefinite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15" dur="indefinite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8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0" dur="indefinite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1" dur="indefinite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6" dur="indefinite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7" dur="indefinite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3" dur="indefinite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8" dur="indefinite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9" dur="indefinite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3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4" dur="indefinite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45" dur="indefinite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4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51" dur="indefinite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5"/>
                  </p:tgtEl>
                </p:cond>
              </p:nextCondLst>
            </p:seq>
          </p:childTnLst>
        </p:cTn>
      </p:par>
    </p:tnLst>
    <p:bldLst>
      <p:bldP spid="3119" grpId="0" animBg="1"/>
      <p:bldP spid="3121" grpId="0" animBg="1"/>
      <p:bldP spid="3122" grpId="0" animBg="1"/>
      <p:bldP spid="3123" grpId="0" animBg="1"/>
      <p:bldP spid="3124" grpId="0" animBg="1"/>
      <p:bldP spid="3125" grpId="0" animBg="1"/>
      <p:bldP spid="3126" grpId="0" animBg="1"/>
      <p:bldP spid="3127" grpId="0" animBg="1"/>
      <p:bldP spid="3128" grpId="0" animBg="1"/>
      <p:bldP spid="3129" grpId="0" animBg="1"/>
      <p:bldP spid="3130" grpId="0" animBg="1"/>
      <p:bldP spid="3131" grpId="0" animBg="1"/>
      <p:bldP spid="3132" grpId="0" animBg="1"/>
      <p:bldP spid="3133" grpId="0" animBg="1"/>
      <p:bldP spid="3134" grpId="0" animBg="1"/>
      <p:bldP spid="3135" grpId="0" animBg="1"/>
      <p:bldP spid="3136" grpId="0" animBg="1"/>
      <p:bldP spid="3137" grpId="0" animBg="1"/>
      <p:bldP spid="3138" grpId="0" animBg="1"/>
      <p:bldP spid="3139" grpId="0" animBg="1"/>
      <p:bldP spid="3140" grpId="0" animBg="1"/>
      <p:bldP spid="3142" grpId="0" animBg="1"/>
      <p:bldP spid="3143" grpId="0" animBg="1"/>
      <p:bldP spid="3144" grpId="0" animBg="1"/>
      <p:bldP spid="314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Пролог к поэме «Руслан и Людмила»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241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Назовите произведение, </a:t>
            </a:r>
            <a:r>
              <a:rPr lang="ru-RU" sz="2800" dirty="0">
                <a:latin typeface="Georgia" pitchFamily="18" charset="0"/>
              </a:rPr>
              <a:t>и</a:t>
            </a:r>
            <a:r>
              <a:rPr lang="ru-RU" sz="2800" dirty="0" smtClean="0">
                <a:latin typeface="Georgia" pitchFamily="18" charset="0"/>
              </a:rPr>
              <a:t>з которого приведены следующие строки: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Там русский дух, там Русью пахнет…</a:t>
            </a:r>
          </a:p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 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72300" y="2938911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3200" b="1" spc="50" dirty="0">
              <a:ln w="1143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60648"/>
            <a:ext cx="648072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3200" b="1" spc="50" dirty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«Зимнее утро»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471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Назовите стихотворение, из которого взяты строки: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Пора, красавица, проснись…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36681" y="3099972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3200" b="1" spc="50" dirty="0">
              <a:ln w="1143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60648"/>
            <a:ext cx="648072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3200" b="1" spc="50" dirty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«Няне»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98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Из какого стихотворения взяты строки: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Тоска, предчувствия, заботы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Georgia" pitchFamily="18" charset="0"/>
              </a:rPr>
              <a:t>Теснят твою всечасно грудь…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92280" y="3574350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3200" b="1" spc="50" dirty="0">
              <a:ln w="1143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60648"/>
            <a:ext cx="648072" cy="5847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3200" b="1" spc="50" dirty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25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«Метель»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«Барышня-крестьянка»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«Выстрел»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«Гробовщик»</a:t>
            </a:r>
          </a:p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«Станционный смотритель»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Назовите повести, которые входят в </a:t>
            </a:r>
            <a:r>
              <a:rPr lang="ru-RU" sz="2800" b="1" dirty="0" smtClean="0">
                <a:latin typeface="Georgia" pitchFamily="18" charset="0"/>
              </a:rPr>
              <a:t>сборник «Повести покойного Ивана Петровича Белкина»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7272300" y="3046361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err="1" smtClean="0">
                <a:latin typeface="Georgia" pitchFamily="18" charset="0"/>
              </a:rPr>
              <a:t>Жадрино</a:t>
            </a:r>
            <a:endParaRPr lang="ru-RU" sz="2800" i="1" dirty="0" smtClean="0">
              <a:latin typeface="Georgia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В каком селе проходило венчание в </a:t>
            </a:r>
            <a:r>
              <a:rPr lang="ru-RU" sz="2800" b="1" dirty="0" smtClean="0">
                <a:latin typeface="Georgia" pitchFamily="18" charset="0"/>
              </a:rPr>
              <a:t>повести «Метель»?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7164288" y="278092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Самсон </a:t>
            </a:r>
            <a:r>
              <a:rPr lang="ru-RU" sz="2800" i="1" dirty="0" err="1" smtClean="0">
                <a:latin typeface="Georgia" pitchFamily="18" charset="0"/>
              </a:rPr>
              <a:t>Вырин</a:t>
            </a:r>
            <a:endParaRPr lang="ru-RU" sz="2800" i="1" dirty="0" smtClean="0">
              <a:latin typeface="Georgia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Как звали станционного смотрителя в одноименной повести?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6922937" y="2908329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Они напоминали ему об ошибках молодости, учили ценить жизнь во всех ее проявлениях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Почему граф в повести </a:t>
            </a:r>
            <a:r>
              <a:rPr lang="ru-RU" sz="2800" b="1" dirty="0" smtClean="0">
                <a:latin typeface="Georgia" pitchFamily="18" charset="0"/>
              </a:rPr>
              <a:t>«Выстрел» </a:t>
            </a:r>
            <a:r>
              <a:rPr lang="ru-RU" sz="2800" dirty="0" smtClean="0">
                <a:latin typeface="Georgia" pitchFamily="18" charset="0"/>
              </a:rPr>
              <a:t>сохранил картину со следами от дух пуль?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7308304" y="278092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Муромский завел дом и хозяйство на английский манер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Почему не ладили Муромский Григорий Иванович и Берестов Иван Петрович в повести </a:t>
            </a:r>
            <a:r>
              <a:rPr lang="ru-RU" sz="2800" b="1" dirty="0" smtClean="0">
                <a:latin typeface="Georgia" pitchFamily="18" charset="0"/>
              </a:rPr>
              <a:t>«Барышня-крестьянка»?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7365664" y="2852936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ПРОЗА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642F04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3200" b="1" spc="50" dirty="0">
              <a:ln w="11430">
                <a:solidFill>
                  <a:srgbClr val="642F04"/>
                </a:solidFill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173847" y="4149080"/>
            <a:ext cx="4466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431800" cy="358775"/>
          </a:xfrm>
          <a:prstGeom prst="actionButtonBeginning">
            <a:avLst/>
          </a:prstGeom>
          <a:gradFill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E7EC">
                <a:gamma/>
                <a:shade val="60000"/>
                <a:invGamma/>
                <a:alpha val="50000"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Полухина</a:t>
            </a:r>
            <a:r>
              <a:rPr lang="ru-RU" dirty="0" smtClean="0"/>
              <a:t> В. П. Читаем, думаем, спорим… 6 класс -  М: «Просвещение», 2000г.</a:t>
            </a:r>
          </a:p>
          <a:p>
            <a:r>
              <a:rPr lang="ru-RU" dirty="0" err="1"/>
              <a:t>Полухина</a:t>
            </a:r>
            <a:r>
              <a:rPr lang="ru-RU" dirty="0"/>
              <a:t> В. П. Читаем, думаем, спорим… </a:t>
            </a:r>
            <a:r>
              <a:rPr lang="ru-RU" dirty="0" smtClean="0"/>
              <a:t>7 </a:t>
            </a:r>
            <a:r>
              <a:rPr lang="ru-RU" dirty="0"/>
              <a:t>класс -  М: «Просвещение», </a:t>
            </a:r>
            <a:r>
              <a:rPr lang="ru-RU" dirty="0" smtClean="0"/>
              <a:t>2001г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1799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В каком году родился поэт?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rgbClr val="DBD3E5"/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D4D3DF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Биография 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40252" y="2239555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3316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95736" y="1484784"/>
            <a:ext cx="612068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Идея кнопки «домик»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4"/>
              </a:rPr>
              <a:t>Знак вопроса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5"/>
              </a:rPr>
              <a:t>Мудрая сова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6"/>
              </a:rPr>
              <a:t>Разделитель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476672"/>
            <a:ext cx="6624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ИНТЕРНЕТ - РЕСУРСЫ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431800" cy="358775"/>
          </a:xfrm>
          <a:prstGeom prst="actionButtonBeginning">
            <a:avLst/>
          </a:prstGeom>
          <a:gradFill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E7EC">
                <a:gamma/>
                <a:shade val="60000"/>
                <a:invGamma/>
                <a:alpha val="50000"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Сергей </a:t>
            </a:r>
            <a:r>
              <a:rPr lang="ru-RU" sz="2800" i="1" dirty="0">
                <a:latin typeface="Georgia" pitchFamily="18" charset="0"/>
              </a:rPr>
              <a:t>Л</a:t>
            </a:r>
            <a:r>
              <a:rPr lang="ru-RU" sz="2800" i="1" dirty="0" smtClean="0">
                <a:latin typeface="Georgia" pitchFamily="18" charset="0"/>
              </a:rPr>
              <a:t>ьвович, Надежда Осиповна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Как звали родителей Александра Пушкина?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4288" y="2348880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rgbClr val="DBD3E5"/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D4D3DF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БИОГРАФИЯ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К няне Арине Родионовне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 кому обращается поэт со словами: </a:t>
            </a:r>
            <a:r>
              <a:rPr lang="ru-RU" sz="2800" b="1" dirty="0" smtClean="0">
                <a:latin typeface="Georgia" pitchFamily="18" charset="0"/>
              </a:rPr>
              <a:t>«Подруга дней моих суровых, голубка дряхлая моя»</a:t>
            </a:r>
            <a:r>
              <a:rPr lang="ru-RU" sz="2800" dirty="0" smtClean="0">
                <a:latin typeface="Georgia" pitchFamily="18" charset="0"/>
              </a:rPr>
              <a:t>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22937" y="2636912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rgbClr val="DBD3E5"/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D4D3DF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БИОГРАФИЯ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Императорский Царскосельский лицей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В каком учебном заведении учился будущий поэт?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40252" y="2420888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rgbClr val="DBD3E5"/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D4D3DF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БИОГРАФИЯ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Василий Андреевич Жуковский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Кто написал Александру Сергеевичу Пушкину эти строки: </a:t>
            </a:r>
            <a:r>
              <a:rPr lang="ru-RU" sz="2800" b="1" dirty="0" smtClean="0">
                <a:latin typeface="Georgia" pitchFamily="18" charset="0"/>
              </a:rPr>
              <a:t>«Победителю ученику от побежденного учителя»?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98284" y="3013795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-10000"/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7744" y="260648"/>
            <a:ext cx="5832648" cy="584775"/>
          </a:xfrm>
          <a:prstGeom prst="rect">
            <a:avLst/>
          </a:prstGeom>
          <a:gradFill>
            <a:gsLst>
              <a:gs pos="0">
                <a:srgbClr val="DBD3E5"/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rgbClr val="D4D3DF"/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БИОГРАФИЯ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5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460046"/>
                  </a:solidFill>
                </a:ln>
                <a:gradFill>
                  <a:gsLst>
                    <a:gs pos="25000">
                      <a:srgbClr val="7030A0"/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3200" b="1" spc="50" dirty="0">
              <a:ln w="11430">
                <a:solidFill>
                  <a:srgbClr val="460046"/>
                </a:solidFill>
              </a:ln>
              <a:gradFill>
                <a:gsLst>
                  <a:gs pos="25000">
                    <a:srgbClr val="7030A0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1811-1817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Годы учебы Александра Пушкина в лицее?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1A210D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3200" b="1" spc="50" dirty="0">
              <a:ln w="11430">
                <a:solidFill>
                  <a:srgbClr val="1A210D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-20000"/>
          </a:blip>
          <a:stretch>
            <a:fillRect/>
          </a:stretch>
        </p:blipFill>
        <p:spPr>
          <a:xfrm>
            <a:off x="6984268" y="2501165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212911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200" b="1" spc="50" dirty="0">
              <a:ln w="11430">
                <a:solidFill>
                  <a:srgbClr val="212911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259632" y="3501008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i="1" dirty="0" smtClean="0">
                <a:latin typeface="Georgia" pitchFamily="18" charset="0"/>
              </a:rPr>
              <a:t>«Воспоминания в Царском селе»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123728" y="1628800"/>
            <a:ext cx="66967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dirty="0" smtClean="0">
                <a:latin typeface="Georgia" pitchFamily="18" charset="0"/>
              </a:rPr>
              <a:t>Какое стихотворение читает А. С. Пушкин на экзамене в январе 1815 года?</a:t>
            </a:r>
          </a:p>
        </p:txBody>
      </p:sp>
      <p:pic>
        <p:nvPicPr>
          <p:cNvPr id="9" name="Рисунок 8" descr="Безимени-1.png"/>
          <p:cNvPicPr>
            <a:picLocks noChangeAspect="1"/>
          </p:cNvPicPr>
          <p:nvPr/>
        </p:nvPicPr>
        <p:blipFill>
          <a:blip r:embed="rId4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-20000"/>
          </a:blip>
          <a:stretch>
            <a:fillRect/>
          </a:stretch>
        </p:blipFill>
        <p:spPr>
          <a:xfrm>
            <a:off x="7233347" y="2564904"/>
            <a:ext cx="1656184" cy="3046126"/>
          </a:xfrm>
          <a:prstGeom prst="rect">
            <a:avLst/>
          </a:prstGeom>
        </p:spPr>
      </p:pic>
      <p:pic>
        <p:nvPicPr>
          <p:cNvPr id="11" name="Рисунок 10" descr="дом-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93756" y="5949280"/>
            <a:ext cx="770731" cy="67119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67744" y="251937"/>
            <a:ext cx="5832648" cy="584775"/>
          </a:xfrm>
          <a:prstGeom prst="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1A210D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ЛИЦЕЙСКИЕ ГОДЫ</a:t>
            </a:r>
            <a:endParaRPr lang="ru-RU" sz="3200" b="1" spc="50" dirty="0">
              <a:ln w="11430">
                <a:solidFill>
                  <a:srgbClr val="1A210D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16416" y="251937"/>
            <a:ext cx="648072" cy="58477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>
                  <a:solidFill>
                    <a:srgbClr val="212911"/>
                  </a:solidFill>
                </a:ln>
                <a:gradFill>
                  <a:gsLst>
                    <a:gs pos="25000">
                      <a:schemeClr val="accent3">
                        <a:lumMod val="50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3200" b="1" spc="50" dirty="0">
              <a:ln w="11430">
                <a:solidFill>
                  <a:srgbClr val="212911"/>
                </a:solidFill>
              </a:ln>
              <a:gradFill>
                <a:gsLst>
                  <a:gs pos="2500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95373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627</Words>
  <Application>Microsoft Office PowerPoint</Application>
  <PresentationFormat>Экран (4:3)</PresentationFormat>
  <Paragraphs>192</Paragraphs>
  <Slides>30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23</cp:revision>
  <dcterms:created xsi:type="dcterms:W3CDTF">2014-01-06T16:00:12Z</dcterms:created>
  <dcterms:modified xsi:type="dcterms:W3CDTF">2022-11-12T09:50:59Z</dcterms:modified>
</cp:coreProperties>
</file>