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64" r:id="rId4"/>
    <p:sldId id="261" r:id="rId5"/>
    <p:sldId id="257" r:id="rId6"/>
    <p:sldId id="258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81" d="100"/>
          <a:sy n="81" d="100"/>
        </p:scale>
        <p:origin x="120" y="6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A5434-5500-470A-AE41-500729FC1B89}" type="datetimeFigureOut">
              <a:rPr lang="ru-RU" smtClean="0"/>
              <a:t>28.04.2025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6D6EC-7F48-4814-BE47-DDCFD4F258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47554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A5434-5500-470A-AE41-500729FC1B89}" type="datetimeFigureOut">
              <a:rPr lang="ru-RU" smtClean="0"/>
              <a:t>28.04.2025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6D6EC-7F48-4814-BE47-DDCFD4F258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06053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A5434-5500-470A-AE41-500729FC1B89}" type="datetimeFigureOut">
              <a:rPr lang="ru-RU" smtClean="0"/>
              <a:t>28.04.2025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6D6EC-7F48-4814-BE47-DDCFD4F258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92974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A5434-5500-470A-AE41-500729FC1B89}" type="datetimeFigureOut">
              <a:rPr lang="ru-RU" smtClean="0"/>
              <a:t>28.04.2025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6D6EC-7F48-4814-BE47-DDCFD4F258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52857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A5434-5500-470A-AE41-500729FC1B89}" type="datetimeFigureOut">
              <a:rPr lang="ru-RU" smtClean="0"/>
              <a:t>28.04.2025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6D6EC-7F48-4814-BE47-DDCFD4F258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31613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A5434-5500-470A-AE41-500729FC1B89}" type="datetimeFigureOut">
              <a:rPr lang="ru-RU" smtClean="0"/>
              <a:t>28.04.2025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6D6EC-7F48-4814-BE47-DDCFD4F258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93855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A5434-5500-470A-AE41-500729FC1B89}" type="datetimeFigureOut">
              <a:rPr lang="ru-RU" smtClean="0"/>
              <a:t>28.04.2025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6D6EC-7F48-4814-BE47-DDCFD4F258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56915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A5434-5500-470A-AE41-500729FC1B89}" type="datetimeFigureOut">
              <a:rPr lang="ru-RU" smtClean="0"/>
              <a:t>28.04.2025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6D6EC-7F48-4814-BE47-DDCFD4F258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09782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A5434-5500-470A-AE41-500729FC1B89}" type="datetimeFigureOut">
              <a:rPr lang="ru-RU" smtClean="0"/>
              <a:t>28.04.2025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6D6EC-7F48-4814-BE47-DDCFD4F258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18238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A5434-5500-470A-AE41-500729FC1B89}" type="datetimeFigureOut">
              <a:rPr lang="ru-RU" smtClean="0"/>
              <a:t>28.04.2025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6D6EC-7F48-4814-BE47-DDCFD4F258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56518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A5434-5500-470A-AE41-500729FC1B89}" type="datetimeFigureOut">
              <a:rPr lang="ru-RU" smtClean="0"/>
              <a:t>28.04.2025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6D6EC-7F48-4814-BE47-DDCFD4F258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15224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1A5434-5500-470A-AE41-500729FC1B89}" type="datetimeFigureOut">
              <a:rPr lang="ru-RU" smtClean="0"/>
              <a:t>28.04.2025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E6D6EC-7F48-4814-BE47-DDCFD4F258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87439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3472357"/>
          </a:xfrm>
        </p:spPr>
        <p:txBody>
          <a:bodyPr>
            <a:normAutofit/>
          </a:bodyPr>
          <a:lstStyle/>
          <a:p>
            <a:pPr algn="ctr"/>
            <a:r>
              <a:rPr lang="ru-RU" b="1" dirty="0"/>
              <a:t>Публичный отчет за  2024-2025 </a:t>
            </a:r>
            <a:r>
              <a:rPr lang="ru-RU" b="1" dirty="0" smtClean="0"/>
              <a:t>г.</a:t>
            </a:r>
            <a:br>
              <a:rPr lang="ru-RU" b="1" dirty="0" smtClean="0"/>
            </a:br>
            <a:r>
              <a:rPr lang="ru-RU" b="1" dirty="0" smtClean="0">
                <a:latin typeface="Liberation Serif" panose="02020603050405020304" pitchFamily="18" charset="0"/>
              </a:rPr>
              <a:t>ММО </a:t>
            </a:r>
            <a:r>
              <a:rPr lang="ru-RU" b="1" dirty="0">
                <a:latin typeface="Liberation Serif" panose="02020603050405020304" pitchFamily="18" charset="0"/>
              </a:rPr>
              <a:t>учителей обществоведческих </a:t>
            </a:r>
            <a:r>
              <a:rPr lang="ru-RU" b="1" dirty="0" smtClean="0">
                <a:latin typeface="Liberation Serif" panose="02020603050405020304" pitchFamily="18" charset="0"/>
              </a:rPr>
              <a:t>дисциплин</a:t>
            </a:r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9353862" y="4538187"/>
            <a:ext cx="256331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Liberation Serif" panose="02020603050405020304" pitchFamily="18" charset="0"/>
              </a:rPr>
              <a:t>Руководитель:</a:t>
            </a:r>
            <a:endParaRPr lang="ru-RU" sz="2400" b="1" dirty="0">
              <a:latin typeface="Liberation Serif" panose="02020603050405020304" pitchFamily="18" charset="0"/>
            </a:endParaRPr>
          </a:p>
          <a:p>
            <a:r>
              <a:rPr lang="ru-RU" sz="2400" b="1" dirty="0" smtClean="0">
                <a:latin typeface="Liberation Serif" panose="02020603050405020304" pitchFamily="18" charset="0"/>
              </a:rPr>
              <a:t>Абакумова Татьяна Владимировна</a:t>
            </a:r>
            <a:endParaRPr lang="ru-RU" sz="2400" b="1" dirty="0">
              <a:latin typeface="Liberation Serif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26572" y="5923181"/>
            <a:ext cx="80336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09999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241"/>
          <a:stretch/>
        </p:blipFill>
        <p:spPr>
          <a:xfrm>
            <a:off x="0" y="-1"/>
            <a:ext cx="12192000" cy="6838951"/>
          </a:xfrm>
        </p:spPr>
      </p:pic>
      <p:sp>
        <p:nvSpPr>
          <p:cNvPr id="3" name="Прямоугольник 2"/>
          <p:cNvSpPr/>
          <p:nvPr/>
        </p:nvSpPr>
        <p:spPr>
          <a:xfrm>
            <a:off x="989351" y="2819849"/>
            <a:ext cx="2428406" cy="4676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2400" dirty="0">
                <a:latin typeface="Liberation Serif"/>
                <a:ea typeface="Calibri" panose="020F0502020204030204" pitchFamily="34" charset="0"/>
                <a:cs typeface="Times New Roman" panose="02020603050405020304" pitchFamily="18" charset="0"/>
              </a:rPr>
              <a:t>З</a:t>
            </a:r>
            <a:r>
              <a:rPr lang="ru-RU" sz="2400" dirty="0" smtClean="0">
                <a:latin typeface="Liberation Serif"/>
                <a:ea typeface="Calibri" panose="020F0502020204030204" pitchFamily="34" charset="0"/>
                <a:cs typeface="Times New Roman" panose="02020603050405020304" pitchFamily="18" charset="0"/>
              </a:rPr>
              <a:t>адачи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139253" y="365125"/>
            <a:ext cx="800474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>
                <a:solidFill>
                  <a:srgbClr val="FF0000"/>
                </a:solidFill>
              </a:rPr>
              <a:t>«Непрерывное образование педагога в инновационном пространстве – основа достижения современного качества образования и воспитания в условиях реализации обновленных ФГОС, ФОП и приоритетного проекта «Образование»</a:t>
            </a:r>
            <a:endParaRPr lang="ru-RU" sz="24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44774" y="3275128"/>
            <a:ext cx="5471409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/>
              <a:t>Заседания, единые метод. дни:</a:t>
            </a:r>
          </a:p>
          <a:p>
            <a:pPr marL="342900" indent="-342900">
              <a:buAutoNum type="arabicPeriod"/>
            </a:pPr>
            <a:r>
              <a:rPr lang="ru-RU" sz="2800" dirty="0" smtClean="0"/>
              <a:t>Работа </a:t>
            </a:r>
            <a:r>
              <a:rPr lang="ru-RU" sz="2800" dirty="0"/>
              <a:t>с информационными ресурсами на уроках истории и обществознания </a:t>
            </a:r>
            <a:endParaRPr lang="ru-RU" sz="2800" dirty="0" smtClean="0"/>
          </a:p>
          <a:p>
            <a:pPr marL="342900" indent="-342900">
              <a:buAutoNum type="arabicPeriod"/>
            </a:pPr>
            <a:endParaRPr lang="ru-RU" sz="2800" dirty="0"/>
          </a:p>
          <a:p>
            <a:pPr marL="342900" indent="-342900">
              <a:buAutoNum type="arabicPeriod"/>
            </a:pPr>
            <a:r>
              <a:rPr lang="ru-RU" sz="2800" dirty="0" smtClean="0"/>
              <a:t>Социальное партнерство в работе учителей истории и обществознания</a:t>
            </a:r>
            <a:endParaRPr lang="ru-RU" sz="28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5636303" y="2819850"/>
            <a:ext cx="6730582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/>
              <a:t>Муниципальные мероприятия:</a:t>
            </a:r>
          </a:p>
          <a:p>
            <a:pPr marL="342900" indent="-342900">
              <a:buAutoNum type="arabicPeriod"/>
            </a:pPr>
            <a:r>
              <a:rPr lang="ru-RU" sz="2800" dirty="0"/>
              <a:t>П</a:t>
            </a:r>
            <a:r>
              <a:rPr lang="ru-RU" sz="2800" dirty="0" smtClean="0"/>
              <a:t>олитические дебаты старшеклассников «Семья – конституционная ценность Российской Федерации»</a:t>
            </a:r>
            <a:endParaRPr lang="ru-RU" sz="2800" dirty="0"/>
          </a:p>
          <a:p>
            <a:pPr marL="342900" indent="-342900">
              <a:buAutoNum type="arabicPeriod"/>
            </a:pPr>
            <a:r>
              <a:rPr lang="ru-RU" sz="2800" dirty="0" smtClean="0"/>
              <a:t> Интеллектуальная историческая игра «Колесо истории», посвященная 80-летию Победы в Великой Отечественной войне  «Битва за Берлин»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956818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ru-RU" dirty="0" smtClean="0"/>
              <a:t>Посещаемость 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019332" y="1349116"/>
            <a:ext cx="4497048" cy="75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4000" dirty="0" smtClean="0">
                <a:latin typeface="Liberation Serif"/>
                <a:ea typeface="Calibri" panose="020F0502020204030204" pitchFamily="34" charset="0"/>
                <a:cs typeface="Times New Roman" panose="02020603050405020304" pitchFamily="18" charset="0"/>
              </a:rPr>
              <a:t>50 - 65</a:t>
            </a:r>
            <a:r>
              <a:rPr lang="ru-RU" sz="4000" dirty="0" smtClean="0">
                <a:latin typeface="Liberation Serif"/>
                <a:ea typeface="Calibri" panose="020F0502020204030204" pitchFamily="34" charset="0"/>
                <a:cs typeface="Times New Roman" panose="02020603050405020304" pitchFamily="18" charset="0"/>
              </a:rPr>
              <a:t>%</a:t>
            </a:r>
            <a:endParaRPr lang="ru-RU" sz="4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28" name="Picture 4" descr="https://sun9-14.userapi.com/s/v1/ig2/bAeIPw7rVaIyqBk9AVjMNlNI9JhOEQKQjIO_QIduvpogugrtxKc40AfxDcpiu5F0ly4PgqikaWFyG2ydKI-RuKV7.jpg?quality=95&amp;as=32x43,48x64,72x96,108x144,160x213,240x320,360x480,480x640,540x720,640x853,720x960,1080x1440,1200x1600&amp;from=bu&amp;u=SnHNDA7iNR5AKymu3JcrufQnmWbA7WiBgsC6xELjfaw&amp;cs=1200x160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890" y="2068668"/>
            <a:ext cx="3591999" cy="4789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https://sun9-7.userapi.com/s/v1/if2/tZpZ0dmlHQMAcy-ilfbexTtJR_ggPFWJJ61gXHXsLaixvt10J8ibPcOBjWQnzmrR0_O-o6pD49bAQVIIcnvKHwfB.jpg?quality=95&amp;as=32x24,48x36,72x54,108x81,160x120,240x179,360x269,480x359,540x404,640x478,720x538,1080x807,1280x957,1440x1077,2560x1914&amp;from=bu&amp;u=qV64wbprUf7hG-UvYqdBrUMWb4DtXfQo5aFNqJINOc4&amp;cs=1280x95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4306" y="3356436"/>
            <a:ext cx="4683387" cy="35015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 descr="https://sun9-24.userapi.com/s/v1/if2/DlZ8q8_qZtWGXFU5_3oyxJBLRCBruoBNEY-KQc5jCYX3PPzQeD9ba1enCRixRG5ytT2lROHgeX5DMDMm-w695h-F.jpg?quality=95&amp;as=32x24,48x36,72x54,108x81,160x120,240x179,360x269,480x359,540x404,640x478,720x538,1080x807,1280x957,1440x1077,2560x1914&amp;from=bu&amp;u=osHYyMsrzLt-QvyCIoDGcpHUGSFuECtmagN5Wz67vQk&amp;cs=1280x95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95633" y="86740"/>
            <a:ext cx="4896368" cy="3660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95970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4675" y="365125"/>
            <a:ext cx="7345181" cy="1325563"/>
          </a:xfrm>
        </p:spPr>
        <p:txBody>
          <a:bodyPr>
            <a:normAutofit fontScale="90000"/>
          </a:bodyPr>
          <a:lstStyle/>
          <a:p>
            <a:r>
              <a:rPr lang="ru-RU" sz="4000" dirty="0">
                <a:latin typeface="Liberation Serif"/>
                <a:ea typeface="Calibri" panose="020F0502020204030204" pitchFamily="34" charset="0"/>
                <a:cs typeface="Times New Roman" panose="02020603050405020304" pitchFamily="18" charset="0"/>
              </a:rPr>
              <a:t>Основные направления и мероприятия, формы и их </a:t>
            </a:r>
            <a:r>
              <a:rPr lang="ru-RU" sz="4000" dirty="0" smtClean="0">
                <a:latin typeface="Liberation Serif"/>
                <a:ea typeface="Calibri" panose="020F0502020204030204" pitchFamily="34" charset="0"/>
                <a:cs typeface="Times New Roman" panose="02020603050405020304" pitchFamily="18" charset="0"/>
              </a:rPr>
              <a:t>эффективность</a:t>
            </a:r>
            <a:endParaRPr lang="ru-RU" sz="4000" dirty="0"/>
          </a:p>
        </p:txBody>
      </p:sp>
      <p:pic>
        <p:nvPicPr>
          <p:cNvPr id="2052" name="Picture 4" descr="https://sun9-18.userapi.com/s/v1/if2/IzXlaz_d_FkEwy40Mch_fvPerioElwFPMnaZRfNSmSuabf4vzSoAEvJkWmVKrgMUozpHs8CeZ6Hkba9lfemNceEK.jpg?quality=95&amp;as=32x24,48x36,72x54,108x81,160x120,240x179,360x269,480x359,540x404,640x478,720x538,1080x807,1280x957,1440x1077,2560x1914&amp;from=bu&amp;u=l_7ZMz5PbGXIQA_P9pb6OgXf-U0MvMc_nOPTVP1FPNE&amp;cs=1280x957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2869" y="-919266"/>
            <a:ext cx="5059130" cy="37824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704538" y="1843790"/>
            <a:ext cx="5756223" cy="49859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/>
              <a:t>Заседания ММО, </a:t>
            </a:r>
            <a:r>
              <a:rPr lang="ru-RU" sz="2000" b="1" dirty="0"/>
              <a:t>единые метод. дни:</a:t>
            </a:r>
          </a:p>
          <a:p>
            <a:pPr marL="342900" indent="-342900">
              <a:buAutoNum type="arabicPeriod"/>
            </a:pPr>
            <a:r>
              <a:rPr lang="ru-RU" sz="2000" dirty="0"/>
              <a:t>Работа с информационными ресурсами на уроках истории и обществознания </a:t>
            </a:r>
          </a:p>
          <a:p>
            <a:pPr marL="342900" indent="-342900">
              <a:buAutoNum type="arabicPeriod"/>
            </a:pPr>
            <a:endParaRPr lang="ru-RU" sz="2000" dirty="0"/>
          </a:p>
          <a:p>
            <a:pPr marL="342900" indent="-342900">
              <a:buAutoNum type="arabicPeriod"/>
            </a:pPr>
            <a:r>
              <a:rPr lang="ru-RU" sz="2000" dirty="0"/>
              <a:t>Социальное партнерство в работе учителей истории и </a:t>
            </a:r>
            <a:r>
              <a:rPr lang="ru-RU" sz="2000" dirty="0" smtClean="0"/>
              <a:t>обществознания</a:t>
            </a:r>
          </a:p>
          <a:p>
            <a:pPr marL="342900" indent="-342900">
              <a:buAutoNum type="arabicPeriod"/>
            </a:pPr>
            <a:endParaRPr lang="ru-RU" sz="2000" dirty="0"/>
          </a:p>
          <a:p>
            <a:r>
              <a:rPr lang="ru-RU" sz="2000" b="1" dirty="0" smtClean="0"/>
              <a:t>Муниципальные мероприятия:</a:t>
            </a:r>
          </a:p>
          <a:p>
            <a:pPr marL="342900" indent="-342900">
              <a:buAutoNum type="arabicPeriod"/>
            </a:pPr>
            <a:r>
              <a:rPr lang="ru-RU" sz="2000" dirty="0"/>
              <a:t>Политические дебаты старшеклассников «Семья – конституционная ценность Российской Федерации»</a:t>
            </a:r>
          </a:p>
          <a:p>
            <a:pPr marL="342900" indent="-342900">
              <a:buAutoNum type="arabicPeriod"/>
            </a:pPr>
            <a:r>
              <a:rPr lang="ru-RU" sz="2000" dirty="0"/>
              <a:t> Интеллектуальная историческая игра «Колесо истории», посвященная 80-летию Победы в Великой Отечественной войне  «Битва за Берлин»</a:t>
            </a:r>
          </a:p>
          <a:p>
            <a:pPr marL="342900" indent="-342900">
              <a:buAutoNum type="arabicPeriod"/>
            </a:pPr>
            <a:endParaRPr lang="ru-RU" dirty="0"/>
          </a:p>
        </p:txBody>
      </p:sp>
      <p:pic>
        <p:nvPicPr>
          <p:cNvPr id="11" name="Picture 2" descr="https://sun9-53.userapi.com/s/v1/if2/arBIENc_pTUoEw027uyoxNnJ15bWzOW8CSYuoxHSrhdkcb1Shyz41HTFJ6_Jhdr2gpaV7dqFzLuubsfFuL5d65TC.jpg?quality=95&amp;as=32x21,48x32,72x48,108x72,160x107,240x160,360x240,480x320,540x360,640x427,720x480,900x600&amp;from=bu&amp;u=ZZBr2isb1hWMCROvp9RpJStjzUOb67ljlKn6CIPlUPI&amp;cs=900x60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3389" y="2863225"/>
            <a:ext cx="5688611" cy="3792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6967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3230" y="634948"/>
            <a:ext cx="10515600" cy="1325563"/>
          </a:xfrm>
        </p:spPr>
        <p:txBody>
          <a:bodyPr/>
          <a:lstStyle/>
          <a:p>
            <a:r>
              <a:rPr lang="ru-RU" dirty="0" smtClean="0"/>
              <a:t>Проблемы </a:t>
            </a:r>
            <a:endParaRPr lang="ru-RU" dirty="0"/>
          </a:p>
        </p:txBody>
      </p:sp>
      <p:pic>
        <p:nvPicPr>
          <p:cNvPr id="7" name="Picture 6" descr="https://sun9-30.userapi.com/s/v1/if2/9pG7B19_dQqQPc-pjar-hEIe5tJQhTsCzTzffFk6TEspba3F6k0sLmjADtRH0g6LHIf9Y9c2BSYs6bE_HwCzUgvO.jpg?quality=95&amp;as=32x24,48x36,72x54,108x81,160x120,240x179,360x269,480x359,540x404,640x478,720x538,1080x807,1280x957,1440x1077,2560x1914&amp;from=bu&amp;u=0k_cq8iFg9vq4tXNEcDYkDNw1LcHWdZ_cApWS7MPKOw&amp;cs=1280x95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883" y="2333909"/>
            <a:ext cx="6051030" cy="45240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2" descr="https://sun9-52.userapi.com/impg/naMSAi4wZNE1UfYl0ohJPvVCzKCdB8G_Dwfq0g/mTMhck2MGEc.jpg?size=1280x960&amp;quality=95&amp;sign=992fded3b837fb7824af586659c498a5&amp;type=albu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0802" y="42029"/>
            <a:ext cx="6401198" cy="4230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52934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latin typeface="Liberation Serif"/>
                <a:ea typeface="Calibri" panose="020F0502020204030204" pitchFamily="34" charset="0"/>
                <a:cs typeface="Times New Roman" panose="02020603050405020304" pitchFamily="18" charset="0"/>
              </a:rPr>
              <a:t>Перспективы</a:t>
            </a:r>
            <a:r>
              <a:rPr lang="ru-RU" dirty="0">
                <a:latin typeface="Liberation Serif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dirty="0" smtClean="0">
                <a:latin typeface="Liberation Serif"/>
                <a:ea typeface="Calibri" panose="020F0502020204030204" pitchFamily="34" charset="0"/>
                <a:cs typeface="Times New Roman" panose="02020603050405020304" pitchFamily="18" charset="0"/>
              </a:rPr>
              <a:t>планирование</a:t>
            </a:r>
            <a:endParaRPr lang="ru-RU" dirty="0"/>
          </a:p>
        </p:txBody>
      </p:sp>
      <p:sp>
        <p:nvSpPr>
          <p:cNvPr id="9" name="Объект 4"/>
          <p:cNvSpPr>
            <a:spLocks noGrp="1"/>
          </p:cNvSpPr>
          <p:nvPr>
            <p:ph idx="1"/>
          </p:nvPr>
        </p:nvSpPr>
        <p:spPr>
          <a:xfrm>
            <a:off x="4643253" y="1389413"/>
            <a:ext cx="6710547" cy="4787550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ru-RU" sz="2400" dirty="0" smtClean="0"/>
              <a:t>Внедрение изменений в программы преподавания курса истории и обществознания в 2025-2026 уч. г.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sz="2400" dirty="0" smtClean="0"/>
              <a:t>Организация методической помощи в подготовке к ВСОШ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sz="2400" dirty="0" smtClean="0"/>
              <a:t>Политические дебаты старшеклассников</a:t>
            </a:r>
            <a:endParaRPr lang="ru-RU" sz="2400" dirty="0"/>
          </a:p>
        </p:txBody>
      </p:sp>
      <p:pic>
        <p:nvPicPr>
          <p:cNvPr id="10" name="Picture 8" descr="https://sun9-77.userapi.com/s/v1/if2/B8U0GB96xA0E5hJDtYoTaExwLArwG9nLS7pyUB28fA0A4PDFD4q8X8BHvaGRovJ_KnldyxBFtRYI-uhovNS1OQsr.jpg?quality=95&amp;as=32x21,48x32,72x48,108x72,160x107,240x160,360x240,480x320,540x360,640x427,720x480,900x600&amp;from=bu&amp;u=vIrKBkojiZtGteKKs4sNDgnyRmZvK8aL5-V6f5caPX0&amp;cs=900x60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114" y="1840675"/>
            <a:ext cx="4078007" cy="27186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https://sun9-22.userapi.com/impg/7IrlKeDbfhs2f3RHPdyIT3JqsySqGrIFBCDz5A/UJYmaSLt4y8.jpg?size=1280x720&amp;quality=95&amp;sign=98adba6e4bb8793efc57468f745ccb70&amp;type=albu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4531" y="3865418"/>
            <a:ext cx="5320145" cy="2992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81947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250</TotalTime>
  <Words>201</Words>
  <Application>Microsoft Office PowerPoint</Application>
  <PresentationFormat>Широкоэкранный</PresentationFormat>
  <Paragraphs>29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3" baseType="lpstr">
      <vt:lpstr>Arial</vt:lpstr>
      <vt:lpstr>Calibri</vt:lpstr>
      <vt:lpstr>Calibri Light</vt:lpstr>
      <vt:lpstr>Liberation Serif</vt:lpstr>
      <vt:lpstr>Times New Roman</vt:lpstr>
      <vt:lpstr>Wingdings</vt:lpstr>
      <vt:lpstr>Тема Office</vt:lpstr>
      <vt:lpstr>Публичный отчет за  2024-2025 г. ММО учителей обществоведческих дисциплин</vt:lpstr>
      <vt:lpstr>Презентация PowerPoint</vt:lpstr>
      <vt:lpstr>Посещаемость </vt:lpstr>
      <vt:lpstr>Основные направления и мероприятия, формы и их эффективность</vt:lpstr>
      <vt:lpstr>Проблемы </vt:lpstr>
      <vt:lpstr>Перспективы, планирование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Светлана</dc:creator>
  <cp:lastModifiedBy>user215</cp:lastModifiedBy>
  <cp:revision>16</cp:revision>
  <dcterms:created xsi:type="dcterms:W3CDTF">2022-01-21T11:27:25Z</dcterms:created>
  <dcterms:modified xsi:type="dcterms:W3CDTF">2025-04-28T10:04:08Z</dcterms:modified>
</cp:coreProperties>
</file>