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4" r:id="rId4"/>
    <p:sldId id="276" r:id="rId5"/>
    <p:sldId id="277" r:id="rId6"/>
    <p:sldId id="278" r:id="rId7"/>
    <p:sldId id="280" r:id="rId8"/>
    <p:sldId id="281" r:id="rId9"/>
    <p:sldId id="282" r:id="rId10"/>
    <p:sldId id="28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ктория Куликовская" initials="ВК" lastIdx="1" clrIdx="0">
    <p:extLst>
      <p:ext uri="{19B8F6BF-5375-455C-9EA6-DF929625EA0E}">
        <p15:presenceInfo xmlns:p15="http://schemas.microsoft.com/office/powerpoint/2012/main" userId="8781bad914ee9b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0F1D"/>
    <a:srgbClr val="591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ru" TargetMode="External"/><Relationship Id="rId3" Type="http://schemas.openxmlformats.org/officeDocument/2006/relationships/hyperlink" Target="https://uchebnik.mos.ru/main" TargetMode="External"/><Relationship Id="rId7" Type="http://schemas.openxmlformats.org/officeDocument/2006/relationships/hyperlink" Target="https://onlinetestpad.com/ru" TargetMode="External"/><Relationship Id="rId2" Type="http://schemas.openxmlformats.org/officeDocument/2006/relationships/hyperlink" Target="https://view.genial.ly/5f3d5e289aa9750d9c8a7e09/interactive-content-my-english-calendar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quizlet.com/" TargetMode="External"/><Relationship Id="rId11" Type="http://schemas.openxmlformats.org/officeDocument/2006/relationships/hyperlink" Target="https://breakingnewsenglish.com/" TargetMode="External"/><Relationship Id="rId5" Type="http://schemas.openxmlformats.org/officeDocument/2006/relationships/slide" Target="slide8.xml"/><Relationship Id="rId10" Type="http://schemas.openxmlformats.org/officeDocument/2006/relationships/hyperlink" Target="https://www.esl-lab.com/" TargetMode="External"/><Relationship Id="rId4" Type="http://schemas.openxmlformats.org/officeDocument/2006/relationships/hyperlink" Target="https://learnenglish.britishcouncil.org/" TargetMode="External"/><Relationship Id="rId9" Type="http://schemas.openxmlformats.org/officeDocument/2006/relationships/hyperlink" Target="https://englishworksheets.ne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hyperlink" Target="https://vk.com/mishkie" TargetMode="Externa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CF304FE-4B05-D0AA-2429-FEC9CC09F2FA}"/>
              </a:ext>
            </a:extLst>
          </p:cNvPr>
          <p:cNvSpPr txBox="1"/>
          <p:nvPr/>
        </p:nvSpPr>
        <p:spPr>
          <a:xfrm>
            <a:off x="602566" y="1982450"/>
            <a:ext cx="10986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Методическая копилка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«Современный урок английского языка»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818E0D-9968-7B2F-37A7-6433E5C053CD}"/>
              </a:ext>
            </a:extLst>
          </p:cNvPr>
          <p:cNvSpPr txBox="1"/>
          <p:nvPr/>
        </p:nvSpPr>
        <p:spPr>
          <a:xfrm>
            <a:off x="5413716" y="4504706"/>
            <a:ext cx="63163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учитель английского языка </a:t>
            </a:r>
          </a:p>
          <a:p>
            <a:r>
              <a:rPr lang="ru-RU" sz="2800" dirty="0"/>
              <a:t>МБОУ «СОШ № 3» </a:t>
            </a:r>
          </a:p>
          <a:p>
            <a:r>
              <a:rPr lang="ru-RU" sz="2800" dirty="0"/>
              <a:t>Куликовская Виктория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2454348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31CFC6-BDFB-1023-7793-3EAF76671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32" y="0"/>
            <a:ext cx="5715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DE644B-1327-F281-0A9C-31CC50AA2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5715000" cy="6858000"/>
          </a:xfrm>
          <a:prstGeom prst="rect">
            <a:avLst/>
          </a:prstGeom>
        </p:spPr>
      </p:pic>
      <p:sp>
        <p:nvSpPr>
          <p:cNvPr id="4" name="Стрелка: влево 3">
            <a:hlinkClick r:id="rId4" action="ppaction://hlinksldjump"/>
            <a:extLst>
              <a:ext uri="{FF2B5EF4-FFF2-40B4-BE49-F238E27FC236}">
                <a16:creationId xmlns:a16="http://schemas.microsoft.com/office/drawing/2014/main" id="{B2E7B4F1-1393-F562-0CA0-7747B6F90FD6}"/>
              </a:ext>
            </a:extLst>
          </p:cNvPr>
          <p:cNvSpPr/>
          <p:nvPr/>
        </p:nvSpPr>
        <p:spPr>
          <a:xfrm>
            <a:off x="595823" y="6331904"/>
            <a:ext cx="723799" cy="526096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980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F2179B-D7EB-401C-FF34-B0E2FE610134}"/>
              </a:ext>
            </a:extLst>
          </p:cNvPr>
          <p:cNvSpPr txBox="1"/>
          <p:nvPr/>
        </p:nvSpPr>
        <p:spPr>
          <a:xfrm>
            <a:off x="619608" y="270881"/>
            <a:ext cx="7436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Цифровые ресурсы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1FBE22-5454-0342-509D-225108DA5CC2}"/>
              </a:ext>
            </a:extLst>
          </p:cNvPr>
          <p:cNvSpPr txBox="1"/>
          <p:nvPr/>
        </p:nvSpPr>
        <p:spPr>
          <a:xfrm>
            <a:off x="337625" y="1491175"/>
            <a:ext cx="1118381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- </a:t>
            </a:r>
            <a:r>
              <a:rPr lang="en-US" sz="2800" dirty="0">
                <a:hlinkClick r:id="rId2"/>
              </a:rPr>
              <a:t>https://view.genial.ly/5f3d5e289aa9750d9c8a7e09/interactive-content-my-english-calendar</a:t>
            </a:r>
            <a:r>
              <a:rPr lang="ru-RU" sz="2800" dirty="0"/>
              <a:t> (онлайн календарь)</a:t>
            </a:r>
          </a:p>
          <a:p>
            <a:r>
              <a:rPr lang="ru-RU" sz="2800" dirty="0"/>
              <a:t>- </a:t>
            </a:r>
            <a:r>
              <a:rPr lang="en-US" sz="2800" dirty="0">
                <a:hlinkClick r:id="rId3"/>
              </a:rPr>
              <a:t>https://uchebnik.mos.ru/main</a:t>
            </a:r>
            <a:r>
              <a:rPr lang="ru-RU" sz="2800" dirty="0"/>
              <a:t> (сценарии уроков + интерактив)</a:t>
            </a:r>
            <a:endParaRPr lang="en-US" sz="2800" dirty="0"/>
          </a:p>
          <a:p>
            <a:r>
              <a:rPr lang="en-US" sz="2800" dirty="0"/>
              <a:t>- </a:t>
            </a:r>
            <a:r>
              <a:rPr lang="en-US" sz="2800" dirty="0">
                <a:hlinkClick r:id="rId4"/>
              </a:rPr>
              <a:t>https://learnenglish.britishcouncil.org/</a:t>
            </a:r>
            <a:r>
              <a:rPr lang="en-US" sz="2800" dirty="0"/>
              <a:t> (</a:t>
            </a:r>
            <a:r>
              <a:rPr lang="ru-RU" sz="2800" dirty="0"/>
              <a:t>сценарии уроков + интерактив</a:t>
            </a:r>
            <a:r>
              <a:rPr lang="ru-RU" sz="2800" dirty="0">
                <a:hlinkClick r:id="rId5" action="ppaction://hlinksldjump"/>
              </a:rPr>
              <a:t>)</a:t>
            </a:r>
            <a:endParaRPr lang="ru-RU" sz="2800" dirty="0"/>
          </a:p>
          <a:p>
            <a:r>
              <a:rPr lang="ru-RU" sz="2800" dirty="0"/>
              <a:t>- </a:t>
            </a:r>
            <a:r>
              <a:rPr lang="en-US" sz="2800" dirty="0">
                <a:hlinkClick r:id="rId6"/>
              </a:rPr>
              <a:t>https://quizlet.com</a:t>
            </a:r>
            <a:r>
              <a:rPr lang="ru-RU" sz="2800" dirty="0"/>
              <a:t> (онлайн карточки)</a:t>
            </a:r>
          </a:p>
          <a:p>
            <a:r>
              <a:rPr lang="ru-RU" sz="2800" dirty="0"/>
              <a:t>- </a:t>
            </a:r>
            <a:r>
              <a:rPr lang="en-US" sz="2800" dirty="0">
                <a:hlinkClick r:id="rId7"/>
              </a:rPr>
              <a:t>https://onlinetestpad.com/ru</a:t>
            </a:r>
            <a:r>
              <a:rPr lang="ru-RU" sz="2800" dirty="0"/>
              <a:t> (контроль)</a:t>
            </a:r>
          </a:p>
          <a:p>
            <a:r>
              <a:rPr lang="ru-RU" sz="2800" dirty="0"/>
              <a:t>-</a:t>
            </a:r>
            <a:r>
              <a:rPr lang="en-US" sz="2800" dirty="0">
                <a:hlinkClick r:id="rId8"/>
              </a:rPr>
              <a:t>https://wordwall.net/ru</a:t>
            </a:r>
            <a:r>
              <a:rPr lang="ru-RU" sz="2800" dirty="0"/>
              <a:t> (интерактивные задания)</a:t>
            </a:r>
          </a:p>
          <a:p>
            <a:r>
              <a:rPr lang="ru-RU" sz="2800" dirty="0"/>
              <a:t>- </a:t>
            </a:r>
            <a:r>
              <a:rPr lang="en-US" sz="2800" dirty="0">
                <a:hlinkClick r:id="rId9"/>
              </a:rPr>
              <a:t>https://englishworksheets.net/</a:t>
            </a:r>
            <a:r>
              <a:rPr lang="ru-RU" sz="2800" dirty="0"/>
              <a:t> (рабочие листы к учебнику «</a:t>
            </a:r>
            <a:r>
              <a:rPr lang="en-US" sz="2800" dirty="0"/>
              <a:t>Solutions</a:t>
            </a:r>
            <a:r>
              <a:rPr lang="ru-RU" sz="2800" dirty="0"/>
              <a:t>»</a:t>
            </a:r>
            <a:r>
              <a:rPr lang="en-US" sz="2800" dirty="0"/>
              <a:t>)</a:t>
            </a:r>
          </a:p>
          <a:p>
            <a:r>
              <a:rPr lang="en-US" sz="2800" dirty="0"/>
              <a:t>- </a:t>
            </a:r>
            <a:r>
              <a:rPr lang="en-US" sz="2800" dirty="0">
                <a:hlinkClick r:id="rId10"/>
              </a:rPr>
              <a:t>https://www.esl-lab.com/</a:t>
            </a:r>
            <a:r>
              <a:rPr lang="en-US" sz="2800" dirty="0"/>
              <a:t> (listening</a:t>
            </a:r>
            <a:r>
              <a:rPr lang="ru-RU" sz="2800" dirty="0"/>
              <a:t>+задания</a:t>
            </a:r>
            <a:r>
              <a:rPr lang="en-US" sz="2800" dirty="0"/>
              <a:t>)</a:t>
            </a:r>
            <a:endParaRPr lang="ru-RU" sz="2800" dirty="0"/>
          </a:p>
          <a:p>
            <a:r>
              <a:rPr lang="ru-RU" sz="2800" dirty="0"/>
              <a:t>- </a:t>
            </a:r>
            <a:r>
              <a:rPr lang="en-US" sz="2800" dirty="0">
                <a:hlinkClick r:id="rId11"/>
              </a:rPr>
              <a:t>https://breakingnewsenglish.com/</a:t>
            </a:r>
            <a:r>
              <a:rPr lang="ru-RU" sz="2800" dirty="0"/>
              <a:t> (</a:t>
            </a:r>
            <a:r>
              <a:rPr lang="ru-RU" sz="2800" dirty="0" err="1"/>
              <a:t>статьи+задания</a:t>
            </a:r>
            <a:r>
              <a:rPr lang="ru-RU" sz="2800" dirty="0"/>
              <a:t>)</a:t>
            </a:r>
          </a:p>
          <a:p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186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87FB1A-FFD9-1D47-91EF-CC8EA6A9A4CA}"/>
              </a:ext>
            </a:extLst>
          </p:cNvPr>
          <p:cNvSpPr txBox="1"/>
          <p:nvPr/>
        </p:nvSpPr>
        <p:spPr>
          <a:xfrm>
            <a:off x="492999" y="238354"/>
            <a:ext cx="7436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Дополнительные учебные средства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1CFAAE-8996-6BA2-B12E-255C877F7FF4}"/>
              </a:ext>
            </a:extLst>
          </p:cNvPr>
          <p:cNvSpPr txBox="1"/>
          <p:nvPr/>
        </p:nvSpPr>
        <p:spPr>
          <a:xfrm>
            <a:off x="492999" y="956603"/>
            <a:ext cx="10269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-</a:t>
            </a:r>
            <a:r>
              <a:rPr lang="ru-RU" sz="3600" dirty="0"/>
              <a:t> </a:t>
            </a:r>
            <a:r>
              <a:rPr lang="en-US" sz="3600" dirty="0">
                <a:hlinkClick r:id="rId2" action="ppaction://hlinksldjump"/>
              </a:rPr>
              <a:t>Power Point </a:t>
            </a:r>
            <a:r>
              <a:rPr lang="en-US" sz="3600" dirty="0"/>
              <a:t>(</a:t>
            </a:r>
            <a:r>
              <a:rPr lang="ru-RU" sz="3600" dirty="0">
                <a:hlinkClick r:id="rId3" action="ppaction://hlinksldjump"/>
              </a:rPr>
              <a:t>запись</a:t>
            </a:r>
            <a:r>
              <a:rPr lang="en-US" sz="3600" dirty="0">
                <a:hlinkClick r:id="rId3" action="ppaction://hlinksldjump"/>
              </a:rPr>
              <a:t>)</a:t>
            </a:r>
          </a:p>
          <a:p>
            <a:r>
              <a:rPr lang="en-US" sz="3600" dirty="0"/>
              <a:t>- </a:t>
            </a:r>
            <a:r>
              <a:rPr lang="en-US" sz="3600" dirty="0">
                <a:hlinkClick r:id="rId4" action="ppaction://hlinksldjump"/>
              </a:rPr>
              <a:t>worksheets</a:t>
            </a:r>
            <a:r>
              <a:rPr lang="en-US" sz="3600" dirty="0"/>
              <a:t> </a:t>
            </a:r>
            <a:r>
              <a:rPr lang="ru-RU" sz="3600" dirty="0"/>
              <a:t> </a:t>
            </a:r>
            <a:r>
              <a:rPr lang="en-US" sz="3600" dirty="0"/>
              <a:t>(</a:t>
            </a:r>
            <a:r>
              <a:rPr lang="en-US" sz="3600" dirty="0">
                <a:hlinkClick r:id="rId5"/>
              </a:rPr>
              <a:t>https://vk.com/mishkie</a:t>
            </a:r>
            <a:r>
              <a:rPr lang="en-US" sz="3600" dirty="0"/>
              <a:t>)</a:t>
            </a:r>
            <a:r>
              <a:rPr lang="ru-RU" sz="3600" dirty="0"/>
              <a:t> </a:t>
            </a:r>
            <a:endParaRPr lang="en-US" sz="3600" dirty="0"/>
          </a:p>
          <a:p>
            <a:r>
              <a:rPr lang="en-US" sz="3600" dirty="0"/>
              <a:t>- </a:t>
            </a:r>
            <a:r>
              <a:rPr lang="ru-RU" sz="3600" dirty="0"/>
              <a:t>песни</a:t>
            </a:r>
          </a:p>
          <a:p>
            <a:r>
              <a:rPr lang="ru-RU" sz="3600" dirty="0"/>
              <a:t>- </a:t>
            </a:r>
            <a:r>
              <a:rPr lang="ru-RU" sz="3600" dirty="0">
                <a:hlinkClick r:id="rId6" action="ppaction://hlinksldjump"/>
              </a:rPr>
              <a:t>идиомы</a:t>
            </a:r>
            <a:endParaRPr lang="ru-RU" sz="3600" dirty="0"/>
          </a:p>
          <a:p>
            <a:r>
              <a:rPr lang="ru-RU" sz="3600" dirty="0"/>
              <a:t>- интерактивные игры</a:t>
            </a:r>
          </a:p>
          <a:p>
            <a:r>
              <a:rPr lang="ru-RU" sz="3600" dirty="0"/>
              <a:t>- наглядность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8155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8FDEA7-4335-7D63-F42E-6F75E6627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14" r="36" b="11571"/>
          <a:stretch/>
        </p:blipFill>
        <p:spPr>
          <a:xfrm>
            <a:off x="0" y="750821"/>
            <a:ext cx="11846239" cy="5530977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79535A7-B405-88B4-C961-CA0E33CFDE9D}"/>
              </a:ext>
            </a:extLst>
          </p:cNvPr>
          <p:cNvCxnSpPr>
            <a:cxnSpLocks/>
          </p:cNvCxnSpPr>
          <p:nvPr/>
        </p:nvCxnSpPr>
        <p:spPr>
          <a:xfrm flipH="1">
            <a:off x="5302721" y="267383"/>
            <a:ext cx="351692" cy="54491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E707B50-68A6-4BD7-9CF0-600555E547AF}"/>
              </a:ext>
            </a:extLst>
          </p:cNvPr>
          <p:cNvCxnSpPr>
            <a:cxnSpLocks/>
          </p:cNvCxnSpPr>
          <p:nvPr/>
        </p:nvCxnSpPr>
        <p:spPr>
          <a:xfrm flipH="1">
            <a:off x="3745304" y="495791"/>
            <a:ext cx="441191" cy="54867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01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FBEA77A-2279-B3E8-D248-26AADA7D088F}"/>
              </a:ext>
            </a:extLst>
          </p:cNvPr>
          <p:cNvSpPr/>
          <p:nvPr/>
        </p:nvSpPr>
        <p:spPr>
          <a:xfrm>
            <a:off x="539552" y="936346"/>
            <a:ext cx="11112896" cy="55488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2FFC56-3411-4FF0-231A-B3450098F7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858" y="159302"/>
            <a:ext cx="11652448" cy="6551303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20CA8020-EB8C-6AE4-421C-AC3889E1AB2C}"/>
              </a:ext>
            </a:extLst>
          </p:cNvPr>
          <p:cNvCxnSpPr>
            <a:cxnSpLocks/>
          </p:cNvCxnSpPr>
          <p:nvPr/>
        </p:nvCxnSpPr>
        <p:spPr>
          <a:xfrm flipH="1">
            <a:off x="3646830" y="5372979"/>
            <a:ext cx="441191" cy="54867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F8506E5-9A42-DF9D-18B5-8EC52815FFFA}"/>
              </a:ext>
            </a:extLst>
          </p:cNvPr>
          <p:cNvCxnSpPr>
            <a:cxnSpLocks/>
          </p:cNvCxnSpPr>
          <p:nvPr/>
        </p:nvCxnSpPr>
        <p:spPr>
          <a:xfrm flipH="1" flipV="1">
            <a:off x="1263351" y="775620"/>
            <a:ext cx="455980" cy="52797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Стрелка: влево 2">
            <a:hlinkClick r:id="rId12" action="ppaction://hlinksldjump"/>
            <a:extLst>
              <a:ext uri="{FF2B5EF4-FFF2-40B4-BE49-F238E27FC236}">
                <a16:creationId xmlns:a16="http://schemas.microsoft.com/office/drawing/2014/main" id="{3A488800-5B5E-6AF8-7093-87E418DA5368}"/>
              </a:ext>
            </a:extLst>
          </p:cNvPr>
          <p:cNvSpPr/>
          <p:nvPr/>
        </p:nvSpPr>
        <p:spPr>
          <a:xfrm>
            <a:off x="539552" y="6063175"/>
            <a:ext cx="723799" cy="526096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27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4D2608-1044-82DF-F767-2DE39C9AD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226" y="0"/>
            <a:ext cx="8716528" cy="653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2CBA61-AD5B-E166-2719-F9CCBA1B0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363" y="420272"/>
            <a:ext cx="8023273" cy="601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87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EE1102-B0B2-347A-D648-56F9E57D7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794" y="279595"/>
            <a:ext cx="8398412" cy="6298809"/>
          </a:xfrm>
          <a:prstGeom prst="rect">
            <a:avLst/>
          </a:prstGeom>
        </p:spPr>
      </p:pic>
      <p:sp>
        <p:nvSpPr>
          <p:cNvPr id="4" name="Стрелка: влево 3">
            <a:hlinkClick r:id="rId3" action="ppaction://hlinksldjump"/>
            <a:extLst>
              <a:ext uri="{FF2B5EF4-FFF2-40B4-BE49-F238E27FC236}">
                <a16:creationId xmlns:a16="http://schemas.microsoft.com/office/drawing/2014/main" id="{FA447774-C0E6-111F-076B-E50CC625DD76}"/>
              </a:ext>
            </a:extLst>
          </p:cNvPr>
          <p:cNvSpPr/>
          <p:nvPr/>
        </p:nvSpPr>
        <p:spPr>
          <a:xfrm>
            <a:off x="539552" y="6063175"/>
            <a:ext cx="723799" cy="526096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103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30939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173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Виктория Куликовская</cp:lastModifiedBy>
  <cp:revision>42</cp:revision>
  <dcterms:created xsi:type="dcterms:W3CDTF">2023-08-09T09:07:22Z</dcterms:created>
  <dcterms:modified xsi:type="dcterms:W3CDTF">2024-01-08T09:22:55Z</dcterms:modified>
</cp:coreProperties>
</file>