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8" r:id="rId9"/>
    <p:sldId id="267" r:id="rId10"/>
    <p:sldId id="264" r:id="rId11"/>
    <p:sldId id="270" r:id="rId12"/>
    <p:sldId id="269" r:id="rId13"/>
    <p:sldId id="259" r:id="rId14"/>
    <p:sldId id="258" r:id="rId15"/>
    <p:sldId id="257" r:id="rId16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712F0-F4A6-4A60-B231-8E5A27026267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BFF10-4D41-40A0-A6F3-D0A51D5D52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6681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DB75-ADBF-4088-A405-FB32B4E0DCF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4444-90C8-483E-B006-AA8080402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56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DB75-ADBF-4088-A405-FB32B4E0DCF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4444-90C8-483E-B006-AA8080402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90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DB75-ADBF-4088-A405-FB32B4E0DCF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4444-90C8-483E-B006-AA8080402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0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DB75-ADBF-4088-A405-FB32B4E0DCF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4444-90C8-483E-B006-AA8080402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81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DB75-ADBF-4088-A405-FB32B4E0DCF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4444-90C8-483E-B006-AA8080402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34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DB75-ADBF-4088-A405-FB32B4E0DCF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4444-90C8-483E-B006-AA8080402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29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DB75-ADBF-4088-A405-FB32B4E0DCF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4444-90C8-483E-B006-AA8080402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71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DB75-ADBF-4088-A405-FB32B4E0DCF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4444-90C8-483E-B006-AA8080402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DB75-ADBF-4088-A405-FB32B4E0DCF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4444-90C8-483E-B006-AA8080402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0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DB75-ADBF-4088-A405-FB32B4E0DCF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4444-90C8-483E-B006-AA8080402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56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ADB75-ADBF-4088-A405-FB32B4E0DCF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84444-90C8-483E-B006-AA8080402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ADB75-ADBF-4088-A405-FB32B4E0DCF2}" type="datetimeFigureOut">
              <a:rPr lang="ru-RU" smtClean="0"/>
              <a:t>26.08.2025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84444-90C8-483E-B006-AA80804029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8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73438"/>
            <a:ext cx="10515600" cy="6045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/>
              <a:t>Муниципальное методическое объединение учителей обществоведческих предметов</a:t>
            </a:r>
          </a:p>
          <a:p>
            <a:pPr marL="0" indent="0" algn="ctr">
              <a:buNone/>
            </a:pPr>
            <a:endParaRPr lang="ru-RU" sz="4800" b="1" dirty="0"/>
          </a:p>
          <a:p>
            <a:pPr marL="0" indent="0" algn="ctr">
              <a:buNone/>
            </a:pPr>
            <a:endParaRPr lang="ru-RU" sz="4800" b="1" dirty="0" smtClean="0"/>
          </a:p>
          <a:p>
            <a:pPr marL="0" indent="0" algn="ctr">
              <a:buNone/>
            </a:pPr>
            <a:r>
              <a:rPr lang="ru-RU" sz="4800" b="1" dirty="0" smtClean="0"/>
              <a:t>27 августа 2025 г.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6966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Содержание курса «История нашего края»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3952" y="1503336"/>
            <a:ext cx="11758047" cy="5052447"/>
          </a:xfrm>
        </p:spPr>
        <p:txBody>
          <a:bodyPr>
            <a:normAutofit/>
          </a:bodyPr>
          <a:lstStyle/>
          <a:p>
            <a:r>
              <a:rPr lang="ru-RU" b="1" dirty="0" smtClean="0"/>
              <a:t>5класс</a:t>
            </a:r>
            <a:r>
              <a:rPr lang="ru-RU" dirty="0" smtClean="0"/>
              <a:t> - </a:t>
            </a:r>
            <a:r>
              <a:rPr lang="ru-RU" dirty="0"/>
              <a:t>Заселение территории нашего края в каменном веке. </a:t>
            </a:r>
            <a:r>
              <a:rPr lang="ru-RU" dirty="0" smtClean="0"/>
              <a:t>Древнейшие </a:t>
            </a:r>
            <a:r>
              <a:rPr lang="ru-RU" dirty="0"/>
              <a:t>очаги металлургии на территории </a:t>
            </a:r>
            <a:r>
              <a:rPr lang="ru-RU" dirty="0" smtClean="0"/>
              <a:t>нашего. Наш </a:t>
            </a:r>
            <a:r>
              <a:rPr lang="ru-RU" dirty="0"/>
              <a:t>край в составе Золотой Орды и Сибирского ханства. 	</a:t>
            </a:r>
            <a:r>
              <a:rPr lang="ru-RU" dirty="0" smtClean="0"/>
              <a:t>Поход Ермака. Урал в </a:t>
            </a:r>
            <a:r>
              <a:rPr lang="en-US" dirty="0" smtClean="0"/>
              <a:t>XVII </a:t>
            </a:r>
            <a:r>
              <a:rPr lang="ru-RU" dirty="0" smtClean="0"/>
              <a:t>в.</a:t>
            </a:r>
          </a:p>
          <a:p>
            <a:endParaRPr lang="ru-RU" dirty="0" smtClean="0"/>
          </a:p>
          <a:p>
            <a:r>
              <a:rPr lang="ru-RU" b="1" dirty="0" smtClean="0"/>
              <a:t>6 класс </a:t>
            </a:r>
            <a:r>
              <a:rPr lang="ru-RU" dirty="0" smtClean="0"/>
              <a:t>- </a:t>
            </a:r>
            <a:r>
              <a:rPr lang="ru-RU" dirty="0"/>
              <a:t>Становление горнозаводского Урала в эпоху Петра I. Империя Демидовых 	Уральские заводы </a:t>
            </a:r>
            <a:r>
              <a:rPr lang="ru-RU" dirty="0" smtClean="0"/>
              <a:t>в </a:t>
            </a:r>
            <a:r>
              <a:rPr lang="ru-RU" dirty="0"/>
              <a:t>XVIII – </a:t>
            </a:r>
            <a:r>
              <a:rPr lang="ru-RU" dirty="0" smtClean="0"/>
              <a:t> </a:t>
            </a:r>
            <a:r>
              <a:rPr lang="ru-RU" dirty="0"/>
              <a:t>XIX </a:t>
            </a:r>
            <a:r>
              <a:rPr lang="ru-RU" dirty="0" smtClean="0"/>
              <a:t>вв. культура Урала</a:t>
            </a:r>
          </a:p>
          <a:p>
            <a:endParaRPr lang="ru-RU" dirty="0" smtClean="0"/>
          </a:p>
          <a:p>
            <a:r>
              <a:rPr lang="ru-RU" b="1" dirty="0" smtClean="0"/>
              <a:t>7 класс </a:t>
            </a:r>
            <a:r>
              <a:rPr lang="ru-RU" dirty="0" smtClean="0"/>
              <a:t>-  </a:t>
            </a:r>
            <a:r>
              <a:rPr lang="ru-RU" dirty="0"/>
              <a:t>Наш край в годы Первой мировой войны. </a:t>
            </a:r>
            <a:r>
              <a:rPr lang="ru-RU" dirty="0" smtClean="0"/>
              <a:t>Наш </a:t>
            </a:r>
            <a:r>
              <a:rPr lang="ru-RU" dirty="0"/>
              <a:t>край в годы революции 1917 года и Гражданской </a:t>
            </a:r>
            <a:r>
              <a:rPr lang="ru-RU" dirty="0" smtClean="0"/>
              <a:t>войны…. </a:t>
            </a:r>
            <a:r>
              <a:rPr lang="ru-RU" dirty="0"/>
              <a:t>Свердловская область в составе Российской Федерации. 	</a:t>
            </a:r>
            <a:r>
              <a:rPr lang="ru-RU" dirty="0" smtClean="0"/>
              <a:t>Наши </a:t>
            </a:r>
            <a:r>
              <a:rPr lang="ru-RU" dirty="0"/>
              <a:t>земляки — герои </a:t>
            </a:r>
            <a:r>
              <a:rPr lang="ru-RU" dirty="0" smtClean="0"/>
              <a:t>СВО. </a:t>
            </a:r>
            <a:r>
              <a:rPr lang="ru-RU" dirty="0"/>
              <a:t>		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2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1959" y="7937"/>
            <a:ext cx="10981841" cy="1682751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Новые учебники истории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42" y="4179314"/>
            <a:ext cx="5011391" cy="281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b98b7bdecf04e79fd404a03e8459f6ee74872f12-8275467-images-thumbs&amp;n=1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59" y="1943100"/>
            <a:ext cx="6003704" cy="337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8" name="Picture 20" descr="https://avatars.mds.yandex.net/i?id=ae0262961a65715c2a5c6bad20cf1cd3dd0c2d40-5221624-images-thumbs&amp;n=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63" y="1170448"/>
            <a:ext cx="5606360" cy="315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22" descr="https://avatars.mds.yandex.net/i?id=642c3eec82f679636c937d1bc120ecde0c7e668f-10109607-images-thumbs&amp;n=13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4" descr="Picture backgrou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461" y="365125"/>
            <a:ext cx="10997339" cy="275003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Планирование работы муниципального методического объединения учителей обществоведческих дисциплин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2025-2026 учебный год.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23647"/>
            <a:ext cx="10515600" cy="3239146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/>
              <a:t>Единые методические дни </a:t>
            </a:r>
            <a:r>
              <a:rPr lang="ru-RU" dirty="0" smtClean="0"/>
              <a:t>– октябрь, январь, апрель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Политические дебаты старшеклассников – декабрь 2025 г.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Муниципальный конкурс «Колесо истории» – февраль 2026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04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26942" y="365125"/>
            <a:ext cx="12941084" cy="11039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/>
              <a:t>«Местное самоуправление в России: история и современность» </a:t>
            </a:r>
            <a:r>
              <a:rPr lang="ru-RU" dirty="0" smtClean="0"/>
              <a:t>– 11 декабря 2025 г.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7330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Политические дебаты</a:t>
            </a:r>
            <a:endParaRPr lang="ru-RU" sz="3200" b="1" dirty="0"/>
          </a:p>
        </p:txBody>
      </p:sp>
      <p:pic>
        <p:nvPicPr>
          <p:cNvPr id="3074" name="Picture 2" descr="https://sun9-38.userapi.com/s/v1/ig2/620ZnRKN7o7fP9RrP6zFnmh3X4FctGDcB4Mu3EcO1iK6Rc19gUt9nXJzryPP0HyyMJ0OazZxT2NbFCXTgY55Tb9E.jpg?quality=95&amp;as=32x21,48x32,72x48,108x72,160x107,240x160,360x240,480x320,540x360,640x426,720x480,1080x720,1280x853,1440x960,2560x1706&amp;from=bu&amp;u=_aNw5gG5i6csbVJ67JdJmWv172Zmi4RSLyCjSeJhTs8&amp;cs=807x5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5509"/>
            <a:ext cx="5711966" cy="380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1.userapi.com/impg/0OFKR2nPodni84zDomMl6O3ntL2hdJozBAYznA/WNg4ny3L9HY.jpg?size=900x599&amp;quality=95&amp;sign=931893cac3ea4f98f7d6696ce99baa1c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098" y="2003887"/>
            <a:ext cx="65379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19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2306071"/>
          </a:xfrm>
        </p:spPr>
        <p:txBody>
          <a:bodyPr/>
          <a:lstStyle/>
          <a:p>
            <a:pPr algn="ctr"/>
            <a:r>
              <a:rPr lang="ru-RU" b="1" dirty="0" smtClean="0"/>
              <a:t>Колесо истории </a:t>
            </a:r>
            <a:br>
              <a:rPr lang="ru-RU" b="1" dirty="0" smtClean="0"/>
            </a:br>
            <a:r>
              <a:rPr lang="ru-RU" b="1" dirty="0" smtClean="0"/>
              <a:t>«Где Суворов – там победа!» </a:t>
            </a:r>
            <a:br>
              <a:rPr lang="ru-RU" b="1" dirty="0" smtClean="0"/>
            </a:br>
            <a:r>
              <a:rPr lang="ru-RU" b="1" dirty="0" smtClean="0"/>
              <a:t>5 февраля 2026 г.</a:t>
            </a:r>
            <a:endParaRPr lang="ru-RU" b="1" dirty="0"/>
          </a:p>
        </p:txBody>
      </p:sp>
      <p:pic>
        <p:nvPicPr>
          <p:cNvPr id="1026" name="Picture 2" descr="https://avatars.mds.yandex.net/get-entity_search/1107819/1189934597/S600xU_2x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69" y="2306072"/>
            <a:ext cx="6441407" cy="455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7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77" y="1556792"/>
            <a:ext cx="7787527" cy="54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287" y="280121"/>
            <a:ext cx="11529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latin typeface="+mj-lt"/>
              </a:rPr>
              <a:t>Страница ресурсного центра на сайте</a:t>
            </a:r>
          </a:p>
          <a:p>
            <a:pPr algn="ctr"/>
            <a:r>
              <a:rPr lang="ru-RU" sz="3600" b="1" i="1" dirty="0">
                <a:latin typeface="+mj-lt"/>
              </a:rPr>
              <a:t> МАОУ «Лицей №21» </a:t>
            </a:r>
          </a:p>
        </p:txBody>
      </p:sp>
    </p:spTree>
    <p:extLst>
      <p:ext uri="{BB962C8B-B14F-4D97-AF65-F5344CB8AC3E}">
        <p14:creationId xmlns:p14="http://schemas.microsoft.com/office/powerpoint/2010/main" val="374613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23986"/>
            <a:ext cx="11949192" cy="1952787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«Методические аспекты преподавания истории и обществознания в 2025-2026 учебном году»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4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1</a:t>
            </a:r>
            <a:r>
              <a:rPr lang="ru-RU" dirty="0"/>
              <a:t>. Особенности преподавания курса истории в 2025-2026 </a:t>
            </a:r>
            <a:r>
              <a:rPr lang="ru-RU" dirty="0" smtClean="0"/>
              <a:t>уч. </a:t>
            </a:r>
            <a:r>
              <a:rPr lang="ru-RU" dirty="0"/>
              <a:t>году.  </a:t>
            </a:r>
          </a:p>
          <a:p>
            <a:pPr marL="0" indent="0">
              <a:buNone/>
            </a:pPr>
            <a:r>
              <a:rPr lang="ru-RU" dirty="0"/>
              <a:t>2. Введение единого планирования учебных программ в образовательных учреждениях. Изменения в программах курса истории; </a:t>
            </a:r>
          </a:p>
          <a:p>
            <a:pPr marL="0" indent="0">
              <a:buNone/>
            </a:pPr>
            <a:r>
              <a:rPr lang="ru-RU" dirty="0"/>
              <a:t>3. Включение уроков по истории </a:t>
            </a:r>
            <a:r>
              <a:rPr lang="ru-RU" dirty="0" smtClean="0"/>
              <a:t>нашего </a:t>
            </a:r>
            <a:r>
              <a:rPr lang="ru-RU" dirty="0"/>
              <a:t>края в школьный курс истории, особенности преподавания; </a:t>
            </a:r>
          </a:p>
          <a:p>
            <a:pPr marL="0" indent="0">
              <a:buNone/>
            </a:pPr>
            <a:r>
              <a:rPr lang="ru-RU" dirty="0"/>
              <a:t>4. Введение новых учебников истории в 5, 6, 7 классах.</a:t>
            </a:r>
          </a:p>
          <a:p>
            <a:pPr marL="0" indent="0">
              <a:buNone/>
            </a:pPr>
            <a:r>
              <a:rPr lang="ru-RU" dirty="0"/>
              <a:t>5. Планирование работы муниципального методического объединения учителей обществоведческих дисциплин на 2025-2026 учебный год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93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Особенности преподавания курса истории в 2025-2026 уч. году.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6138"/>
          </a:xfrm>
        </p:spPr>
        <p:txBody>
          <a:bodyPr>
            <a:normAutofit/>
          </a:bodyPr>
          <a:lstStyle/>
          <a:p>
            <a:r>
              <a:rPr lang="ru-RU" dirty="0"/>
              <a:t>В соответствии с приказом Министерства просвещения России от 09.10.2024 № 704 изменения в части учебных предметов «История» и «Обществознание» вступают в силу поэтапно: </a:t>
            </a:r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1 сентября 2025 года в 5 — 7 классах, 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 </a:t>
            </a:r>
            <a:r>
              <a:rPr lang="ru-RU" dirty="0"/>
              <a:t>1 сентября 2026 года в 8 — 9 классах.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Новая программа </a:t>
            </a:r>
            <a:r>
              <a:rPr lang="ru-RU" dirty="0"/>
              <a:t>по обществознанию на уровне среднего общего образования (10 — 11 классы) с 1 сентября 2026 года.</a:t>
            </a:r>
          </a:p>
        </p:txBody>
      </p:sp>
    </p:spTree>
    <p:extLst>
      <p:ext uri="{BB962C8B-B14F-4D97-AF65-F5344CB8AC3E}">
        <p14:creationId xmlns:p14="http://schemas.microsoft.com/office/powerpoint/2010/main" val="217209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79" y="185979"/>
            <a:ext cx="12108521" cy="396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23987"/>
            <a:ext cx="10515600" cy="1193370"/>
          </a:xfrm>
        </p:spPr>
        <p:txBody>
          <a:bodyPr/>
          <a:lstStyle/>
          <a:p>
            <a:pPr algn="ctr"/>
            <a:r>
              <a:rPr lang="ru-RU" dirty="0" smtClean="0"/>
              <a:t>учебный предмет «История»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973" y="1084881"/>
            <a:ext cx="11732217" cy="5548393"/>
          </a:xfrm>
        </p:spPr>
        <p:txBody>
          <a:bodyPr>
            <a:normAutofit/>
          </a:bodyPr>
          <a:lstStyle/>
          <a:p>
            <a:r>
              <a:rPr lang="ru-RU" dirty="0" smtClean="0"/>
              <a:t>5 класс </a:t>
            </a:r>
            <a:r>
              <a:rPr lang="ru-RU" b="1" dirty="0" smtClean="0"/>
              <a:t>«Всеобщая </a:t>
            </a:r>
            <a:r>
              <a:rPr lang="ru-RU" b="1" dirty="0"/>
              <a:t>история» </a:t>
            </a:r>
            <a:r>
              <a:rPr lang="ru-RU" dirty="0"/>
              <a:t>(68 </a:t>
            </a:r>
            <a:r>
              <a:rPr lang="ru-RU" dirty="0" smtClean="0"/>
              <a:t>ч.) </a:t>
            </a:r>
            <a:r>
              <a:rPr lang="ru-RU" dirty="0"/>
              <a:t>и </a:t>
            </a:r>
            <a:r>
              <a:rPr lang="ru-RU" b="1" dirty="0"/>
              <a:t>«История нашего края» </a:t>
            </a:r>
            <a:r>
              <a:rPr lang="ru-RU" dirty="0"/>
              <a:t>(34 </a:t>
            </a:r>
            <a:r>
              <a:rPr lang="ru-RU" dirty="0" smtClean="0"/>
              <a:t>ч.), </a:t>
            </a:r>
          </a:p>
          <a:p>
            <a:r>
              <a:rPr lang="ru-RU" dirty="0" smtClean="0"/>
              <a:t>6 </a:t>
            </a:r>
            <a:r>
              <a:rPr lang="ru-RU" dirty="0"/>
              <a:t>и 7 </a:t>
            </a:r>
            <a:r>
              <a:rPr lang="ru-RU" dirty="0" smtClean="0"/>
              <a:t>классы — </a:t>
            </a:r>
            <a:r>
              <a:rPr lang="ru-RU" b="1" dirty="0"/>
              <a:t>«Всеобщая история» </a:t>
            </a:r>
            <a:r>
              <a:rPr lang="ru-RU" dirty="0"/>
              <a:t>(28 </a:t>
            </a:r>
            <a:r>
              <a:rPr lang="ru-RU" dirty="0" smtClean="0"/>
              <a:t>ч), </a:t>
            </a:r>
            <a:r>
              <a:rPr lang="ru-RU" b="1" dirty="0"/>
              <a:t>«История России» </a:t>
            </a:r>
            <a:r>
              <a:rPr lang="ru-RU" dirty="0"/>
              <a:t>(57 </a:t>
            </a:r>
            <a:r>
              <a:rPr lang="ru-RU" dirty="0" smtClean="0"/>
              <a:t>ч), </a:t>
            </a:r>
            <a:r>
              <a:rPr lang="ru-RU" dirty="0"/>
              <a:t> </a:t>
            </a:r>
            <a:r>
              <a:rPr lang="ru-RU" b="1" dirty="0" smtClean="0"/>
              <a:t>«История </a:t>
            </a:r>
            <a:r>
              <a:rPr lang="ru-RU" b="1" dirty="0"/>
              <a:t>нашего края» </a:t>
            </a:r>
            <a:r>
              <a:rPr lang="ru-RU" dirty="0"/>
              <a:t>(17 ч</a:t>
            </a:r>
            <a:r>
              <a:rPr lang="ru-RU" dirty="0" smtClean="0"/>
              <a:t>), </a:t>
            </a:r>
          </a:p>
          <a:p>
            <a:r>
              <a:rPr lang="ru-RU" dirty="0" smtClean="0"/>
              <a:t>8 класс — </a:t>
            </a:r>
            <a:r>
              <a:rPr lang="ru-RU" b="1" dirty="0" smtClean="0"/>
              <a:t>«Всеобщая </a:t>
            </a:r>
            <a:r>
              <a:rPr lang="ru-RU" b="1" dirty="0"/>
              <a:t>история» </a:t>
            </a:r>
            <a:r>
              <a:rPr lang="ru-RU" dirty="0"/>
              <a:t>(23 </a:t>
            </a:r>
            <a:r>
              <a:rPr lang="ru-RU" dirty="0" smtClean="0"/>
              <a:t>ч.), </a:t>
            </a:r>
            <a:r>
              <a:rPr lang="ru-RU" b="1" dirty="0"/>
              <a:t>«История России» </a:t>
            </a:r>
            <a:r>
              <a:rPr lang="ru-RU" dirty="0"/>
              <a:t>(45 </a:t>
            </a:r>
            <a:r>
              <a:rPr lang="ru-RU" dirty="0" smtClean="0"/>
              <a:t>ч.), </a:t>
            </a:r>
            <a:endParaRPr lang="ru-RU" dirty="0"/>
          </a:p>
          <a:p>
            <a:r>
              <a:rPr lang="ru-RU" dirty="0" smtClean="0"/>
              <a:t>9 класс </a:t>
            </a:r>
            <a:r>
              <a:rPr lang="ru-RU" dirty="0"/>
              <a:t>— </a:t>
            </a:r>
            <a:r>
              <a:rPr lang="ru-RU" b="1" dirty="0" smtClean="0"/>
              <a:t>«Всеобщая </a:t>
            </a:r>
            <a:r>
              <a:rPr lang="ru-RU" b="1" dirty="0"/>
              <a:t>история» </a:t>
            </a:r>
            <a:r>
              <a:rPr lang="ru-RU" dirty="0"/>
              <a:t>(23 </a:t>
            </a:r>
            <a:r>
              <a:rPr lang="ru-RU" dirty="0" smtClean="0"/>
              <a:t>ч.), </a:t>
            </a:r>
            <a:r>
              <a:rPr lang="ru-RU" b="1" dirty="0"/>
              <a:t>«История России» </a:t>
            </a:r>
            <a:r>
              <a:rPr lang="ru-RU" dirty="0"/>
              <a:t>(45 </a:t>
            </a:r>
            <a:r>
              <a:rPr lang="ru-RU" dirty="0" smtClean="0"/>
              <a:t>ч.), </a:t>
            </a:r>
            <a:r>
              <a:rPr lang="ru-RU" b="1" dirty="0"/>
              <a:t>«Введение в новейшую историю России» </a:t>
            </a:r>
            <a:r>
              <a:rPr lang="ru-RU" dirty="0"/>
              <a:t>(17 </a:t>
            </a:r>
            <a:r>
              <a:rPr lang="ru-RU" dirty="0" smtClean="0"/>
              <a:t>ч.),</a:t>
            </a:r>
          </a:p>
          <a:p>
            <a:r>
              <a:rPr lang="ru-RU" dirty="0" smtClean="0"/>
              <a:t>10 класс </a:t>
            </a:r>
            <a:r>
              <a:rPr lang="ru-RU" dirty="0"/>
              <a:t>— </a:t>
            </a:r>
            <a:r>
              <a:rPr lang="ru-RU" b="1" dirty="0" smtClean="0"/>
              <a:t>«Всеобщая </a:t>
            </a:r>
            <a:r>
              <a:rPr lang="ru-RU" b="1" dirty="0"/>
              <a:t>история» </a:t>
            </a:r>
            <a:r>
              <a:rPr lang="ru-RU" dirty="0"/>
              <a:t>(23/34 </a:t>
            </a:r>
            <a:r>
              <a:rPr lang="ru-RU" dirty="0" smtClean="0"/>
              <a:t>ч.), </a:t>
            </a:r>
            <a:r>
              <a:rPr lang="ru-RU" b="1" dirty="0"/>
              <a:t>«История России»</a:t>
            </a:r>
            <a:r>
              <a:rPr lang="ru-RU" dirty="0"/>
              <a:t> (45/102 </a:t>
            </a:r>
            <a:r>
              <a:rPr lang="ru-RU" dirty="0" smtClean="0"/>
              <a:t>ч.) </a:t>
            </a:r>
          </a:p>
          <a:p>
            <a:r>
              <a:rPr lang="ru-RU" dirty="0" smtClean="0"/>
              <a:t>11 класс </a:t>
            </a:r>
            <a:r>
              <a:rPr lang="ru-RU" dirty="0"/>
              <a:t>— </a:t>
            </a:r>
            <a:r>
              <a:rPr lang="ru-RU" b="1" dirty="0" smtClean="0"/>
              <a:t>«Всеобщая </a:t>
            </a:r>
            <a:r>
              <a:rPr lang="ru-RU" b="1" dirty="0"/>
              <a:t>история» </a:t>
            </a:r>
            <a:r>
              <a:rPr lang="ru-RU" dirty="0"/>
              <a:t>(23/24 </a:t>
            </a:r>
            <a:r>
              <a:rPr lang="ru-RU" dirty="0" smtClean="0"/>
              <a:t>ч.), </a:t>
            </a:r>
            <a:r>
              <a:rPr lang="ru-RU" b="1" dirty="0"/>
              <a:t>«История России»</a:t>
            </a:r>
            <a:r>
              <a:rPr lang="ru-RU" dirty="0"/>
              <a:t> (45/78 </a:t>
            </a:r>
            <a:r>
              <a:rPr lang="ru-RU" dirty="0" smtClean="0"/>
              <a:t>ч.) + обобщающее </a:t>
            </a:r>
            <a:r>
              <a:rPr lang="ru-RU" dirty="0"/>
              <a:t>повторение по курсу </a:t>
            </a:r>
            <a:r>
              <a:rPr lang="ru-RU" b="1" dirty="0"/>
              <a:t>«История России с древнейших времен до 1914 года»</a:t>
            </a:r>
            <a:r>
              <a:rPr lang="ru-RU" dirty="0"/>
              <a:t> (34 </a:t>
            </a:r>
            <a:r>
              <a:rPr lang="ru-RU" dirty="0" smtClean="0"/>
              <a:t>ч) </a:t>
            </a:r>
            <a:r>
              <a:rPr lang="ru-RU" dirty="0"/>
              <a:t>на углубленном уровне изучения предмета.</a:t>
            </a:r>
          </a:p>
        </p:txBody>
      </p:sp>
    </p:spTree>
    <p:extLst>
      <p:ext uri="{BB962C8B-B14F-4D97-AF65-F5344CB8AC3E}">
        <p14:creationId xmlns:p14="http://schemas.microsoft.com/office/powerpoint/2010/main" val="38669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учебный предмет «Обществознание»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8 класс – 34 ч.</a:t>
            </a:r>
          </a:p>
          <a:p>
            <a:r>
              <a:rPr lang="ru-RU" sz="4000" dirty="0" smtClean="0"/>
              <a:t>9 класс – 34 ч.</a:t>
            </a:r>
          </a:p>
          <a:p>
            <a:r>
              <a:rPr lang="ru-RU" sz="4000" dirty="0" smtClean="0"/>
              <a:t>10 класс – 68 / 136 ч</a:t>
            </a:r>
          </a:p>
          <a:p>
            <a:r>
              <a:rPr lang="ru-RU" sz="4000" dirty="0" smtClean="0"/>
              <a:t>11 класс – 68 / 136 ч.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965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444" y="365125"/>
            <a:ext cx="11453248" cy="1339689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Введение единого планирования учебных программ в образовательных </a:t>
            </a:r>
            <a:r>
              <a:rPr lang="ru-RU" dirty="0" smtClean="0"/>
              <a:t>учреждениях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338" y="1689831"/>
            <a:ext cx="6460211" cy="516816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17157" y="1689831"/>
            <a:ext cx="6795083" cy="54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6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71" y="365125"/>
            <a:ext cx="11090329" cy="1325563"/>
          </a:xfrm>
        </p:spPr>
        <p:txBody>
          <a:bodyPr/>
          <a:lstStyle/>
          <a:p>
            <a:pPr algn="ctr"/>
            <a:r>
              <a:rPr lang="ru-RU" b="1" dirty="0"/>
              <a:t>Преподавание курса «История нашего края» в 5 - 7 классах в 2025 - 2026 учебном </a:t>
            </a:r>
            <a:r>
              <a:rPr lang="ru-RU" b="1" dirty="0" smtClean="0"/>
              <a:t>году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6773" y="1690688"/>
            <a:ext cx="8090115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4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91716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6842"/>
            <a:ext cx="10515600" cy="4720121"/>
          </a:xfrm>
        </p:spPr>
        <p:txBody>
          <a:bodyPr/>
          <a:lstStyle/>
          <a:p>
            <a:r>
              <a:rPr lang="ru-RU" dirty="0"/>
              <a:t>Курс «История нашего края» </a:t>
            </a:r>
            <a:r>
              <a:rPr lang="ru-RU" b="1" dirty="0"/>
              <a:t>не синхронизирован </a:t>
            </a:r>
            <a:r>
              <a:rPr lang="ru-RU" dirty="0"/>
              <a:t>с курсами «История России» и «Всеобщая история», но содержательно связан с ними. </a:t>
            </a:r>
            <a:endParaRPr lang="ru-RU" dirty="0" smtClean="0"/>
          </a:p>
          <a:p>
            <a:r>
              <a:rPr lang="ru-RU" dirty="0" smtClean="0"/>
              <a:t>Наш </a:t>
            </a:r>
            <a:r>
              <a:rPr lang="ru-RU" dirty="0"/>
              <a:t>край – </a:t>
            </a:r>
            <a:r>
              <a:rPr lang="ru-RU" b="1" dirty="0"/>
              <a:t>территория в административных границах современной Свердловской области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/>
              <a:t>И</a:t>
            </a:r>
            <a:r>
              <a:rPr lang="ru-RU" dirty="0" smtClean="0"/>
              <a:t>стория </a:t>
            </a:r>
            <a:r>
              <a:rPr lang="ru-RU" dirty="0"/>
              <a:t>региона рассматривается как часть истории России с учётом непрерывности исторического процесса с древности до наших дней. </a:t>
            </a:r>
            <a:endParaRPr lang="ru-RU" dirty="0" smtClean="0"/>
          </a:p>
          <a:p>
            <a:r>
              <a:rPr lang="ru-RU" dirty="0" smtClean="0"/>
              <a:t>Курс преподается в конце учебного года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14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570</Words>
  <Application>Microsoft Office PowerPoint</Application>
  <PresentationFormat>Широкоэкранный</PresentationFormat>
  <Paragraphs>53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«Методические аспекты преподавания истории и обществознания в 2025-2026 учебном году»</vt:lpstr>
      <vt:lpstr>Особенности преподавания курса истории в 2025-2026 уч. году.</vt:lpstr>
      <vt:lpstr>Презентация PowerPoint</vt:lpstr>
      <vt:lpstr>учебный предмет «История» </vt:lpstr>
      <vt:lpstr>учебный предмет «Обществознание»</vt:lpstr>
      <vt:lpstr>Введение единого планирования учебных программ в образовательных учреждениях </vt:lpstr>
      <vt:lpstr>Преподавание курса «История нашего края» в 5 - 7 классах в 2025 - 2026 учебном году</vt:lpstr>
      <vt:lpstr>!</vt:lpstr>
      <vt:lpstr>Содержание курса «История нашего края»</vt:lpstr>
      <vt:lpstr>Новые учебники истории</vt:lpstr>
      <vt:lpstr>Планирование работы муниципального методического объединения учителей обществоведческих дисциплин  на 2025-2026 учебный год.</vt:lpstr>
      <vt:lpstr>«Местное самоуправление в России: история и современность» – 11 декабря 2025 г. </vt:lpstr>
      <vt:lpstr>Колесо истории  «Где Суворов – там победа!»  5 февраля 2026 г.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user215</dc:creator>
  <cp:lastModifiedBy>user215</cp:lastModifiedBy>
  <cp:revision>13</cp:revision>
  <cp:lastPrinted>2025-08-26T09:25:00Z</cp:lastPrinted>
  <dcterms:created xsi:type="dcterms:W3CDTF">2025-08-26T06:59:07Z</dcterms:created>
  <dcterms:modified xsi:type="dcterms:W3CDTF">2025-08-26T09:25:52Z</dcterms:modified>
</cp:coreProperties>
</file>