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6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Group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4" name="Shape 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6" name="Picture 6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Group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45" name="Shape 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47" name="Picture 47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Group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50" name="Shape 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52" name="Picture 52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9" name="Shape 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11" name="Picture 11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Group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14" name="Shape 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16" name="Picture 16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Group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19" name="Shape 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21" name="Picture 21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24" name="Shape 2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26" name="Picture 26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29" name="Shape 2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31" name="Picture 31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Group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35" name="Shape 3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37" name="Picture 37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Group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>
            <a:prstDash val="solid"/>
          </a:ln>
        </p:spPr>
      </p:sp>
      <p:sp>
        <p:nvSpPr>
          <p:cNvPr id="40" name="Shape 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>
            <a:prstDash val="solid"/>
          </a:ln>
        </p:spPr>
      </p:sp>
      <p:pic>
        <p:nvPicPr>
          <p:cNvPr id="42" name="Picture 42"/>
          <p:cNvPicPr/>
          <p:nvPr/>
        </p:nvPicPr>
        <p:blipFill>
          <a:blip r:embed="rId2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ewschool.ru/generator-testov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5"/>
          <p:cNvPicPr/>
          <p:nvPr/>
        </p:nvPicPr>
        <p:blipFill>
          <a:blip r:embed="rId2"/>
          <a:stretch/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6" name="Shape 56"/>
          <p:cNvSpPr/>
          <p:nvPr/>
        </p:nvSpPr>
        <p:spPr>
          <a:xfrm>
            <a:off x="6324124" y="2113240"/>
            <a:ext cx="7468553" cy="2112050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5500"/>
              </a:lnSpc>
            </a:pPr>
            <a:r>
              <a:rPr sz="4400">
                <a:solidFill>
                  <a:srgbClr val="38512F"/>
                </a:solidFill>
                <a:latin typeface="Lora"/>
                <a:ea typeface="Lora"/>
                <a:cs typeface="Lora"/>
              </a:rPr>
              <a:t>Искусственный интеллект в образовании: генератор тестов</a:t>
            </a:r>
            <a:endParaRPr sz="4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6324124" y="4584263"/>
            <a:ext cx="7468553" cy="1532096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30"/>
          <p:cNvPicPr/>
          <p:nvPr/>
        </p:nvPicPr>
        <p:blipFill>
          <a:blip r:embed="rId2"/>
          <a:srcRect l="14642" t="13238" r="16186" b="26939"/>
          <a:stretch/>
        </p:blipFill>
        <p:spPr>
          <a:xfrm>
            <a:off x="59672" y="1083365"/>
            <a:ext cx="14511055" cy="706672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33"/>
          <p:cNvPicPr/>
          <p:nvPr/>
        </p:nvPicPr>
        <p:blipFill>
          <a:blip r:embed="rId2"/>
          <a:srcRect l="15543" t="7759" r="17600" b="5080"/>
          <a:stretch/>
        </p:blipFill>
        <p:spPr>
          <a:xfrm>
            <a:off x="2017644" y="248583"/>
            <a:ext cx="9382538" cy="68877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36"/>
          <p:cNvPicPr/>
          <p:nvPr/>
        </p:nvPicPr>
        <p:blipFill>
          <a:blip r:embed="rId2"/>
          <a:srcRect l="30714" t="11640" r="10657" b="31733"/>
          <a:stretch/>
        </p:blipFill>
        <p:spPr>
          <a:xfrm>
            <a:off x="649889" y="417444"/>
            <a:ext cx="13980511" cy="76034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/>
        </p:nvSpPr>
        <p:spPr>
          <a:xfrm>
            <a:off x="716756" y="563166"/>
            <a:ext cx="9585365" cy="602456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4700"/>
              </a:lnSpc>
            </a:pPr>
            <a:r>
              <a:rPr sz="3750">
                <a:solidFill>
                  <a:srgbClr val="38512F"/>
                </a:solidFill>
                <a:latin typeface="Lora"/>
                <a:ea typeface="Lora"/>
                <a:cs typeface="Lora"/>
              </a:rPr>
              <a:t>Практический блок: создаем тест вместе</a:t>
            </a:r>
            <a:endParaRPr sz="37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716756" y="1472803"/>
            <a:ext cx="4706064" cy="361473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800"/>
              </a:lnSpc>
            </a:pPr>
            <a:r>
              <a:rPr sz="2250">
                <a:solidFill>
                  <a:srgbClr val="38512F"/>
                </a:solidFill>
                <a:latin typeface="Lora"/>
                <a:ea typeface="Lora"/>
                <a:cs typeface="Lora"/>
              </a:rPr>
              <a:t>Этап 1: Простой тест для 6 класса</a:t>
            </a:r>
            <a:endParaRPr sz="22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716755" y="1968937"/>
            <a:ext cx="7718227" cy="327660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sz="160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Задача:</a:t>
            </a:r>
            <a:r>
              <a:rPr sz="16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Создать тест для 6 класса по теме «Фотосинтез».</a:t>
            </a:r>
            <a:endParaRPr sz="1600"/>
          </a:p>
        </p:txBody>
      </p:sp>
      <p:sp>
        <p:nvSpPr>
          <p:cNvPr id="141" name="Shape 141"/>
          <p:cNvSpPr/>
          <p:nvPr/>
        </p:nvSpPr>
        <p:spPr>
          <a:xfrm>
            <a:off x="716756" y="2288381"/>
            <a:ext cx="7718227" cy="655319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sz="160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Пример запроса:</a:t>
            </a:r>
            <a:r>
              <a:rPr sz="16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«Создай тест из 5 вопросов с выбором одного правильного ответа по теме "Фотосинтез" для 6 класса, базовый уровень».</a:t>
            </a:r>
            <a:endParaRPr sz="1600"/>
          </a:p>
        </p:txBody>
      </p:sp>
      <p:sp>
        <p:nvSpPr>
          <p:cNvPr id="142" name="Shape 142"/>
          <p:cNvSpPr/>
          <p:nvPr/>
        </p:nvSpPr>
        <p:spPr>
          <a:xfrm>
            <a:off x="716756" y="2996616"/>
            <a:ext cx="7718227" cy="655320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sz="160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Разбор результата:</a:t>
            </a:r>
            <a:r>
              <a:rPr sz="16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Анализируем сгенерированные вопросы, отмечаем удачные и обсуждаем возможные корректировки.</a:t>
            </a:r>
            <a:endParaRPr sz="1600"/>
          </a:p>
        </p:txBody>
      </p:sp>
      <p:pic>
        <p:nvPicPr>
          <p:cNvPr id="144" name="Picture 144"/>
          <p:cNvPicPr/>
          <p:nvPr/>
        </p:nvPicPr>
        <p:blipFill>
          <a:blip r:embed="rId2"/>
          <a:stretch/>
        </p:blipFill>
        <p:spPr>
          <a:xfrm>
            <a:off x="8942189" y="2371844"/>
            <a:ext cx="4978956" cy="4978956"/>
          </a:xfrm>
          <a:prstGeom prst="rect">
            <a:avLst/>
          </a:prstGeom>
        </p:spPr>
      </p:pic>
      <p:sp>
        <p:nvSpPr>
          <p:cNvPr id="145" name="Shape 145"/>
          <p:cNvSpPr/>
          <p:nvPr/>
        </p:nvSpPr>
        <p:spPr>
          <a:xfrm>
            <a:off x="6978408" y="1627941"/>
            <a:ext cx="6768072" cy="327660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550"/>
              </a:lnSpc>
            </a:pPr>
            <a:r>
              <a:rPr sz="16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Давайте вместе убедимся, как легко и быстро можно сгенерировать базовый тест.</a:t>
            </a:r>
            <a:endParaRPr sz="16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7" name="Picture 147"/>
          <p:cNvPicPr/>
          <p:nvPr/>
        </p:nvPicPr>
        <p:blipFill>
          <a:blip r:embed="rId3"/>
          <a:stretch/>
        </p:blipFill>
        <p:spPr>
          <a:xfrm>
            <a:off x="4421016" y="3813572"/>
            <a:ext cx="4267569" cy="42675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/>
          <p:nvPr/>
        </p:nvPicPr>
        <p:blipFill>
          <a:blip r:embed="rId2"/>
          <a:srcRect l="15414" t="12553" r="9499" b="22144"/>
          <a:stretch/>
        </p:blipFill>
        <p:spPr>
          <a:xfrm>
            <a:off x="211849" y="506896"/>
            <a:ext cx="14206702" cy="69573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153"/>
          <p:cNvPicPr/>
          <p:nvPr/>
        </p:nvPicPr>
        <p:blipFill>
          <a:blip r:embed="rId2"/>
          <a:srcRect l="3328" t="6617" r="24543" b="15750"/>
          <a:stretch/>
        </p:blipFill>
        <p:spPr>
          <a:xfrm>
            <a:off x="387627" y="327991"/>
            <a:ext cx="5575852" cy="3379305"/>
          </a:xfrm>
          <a:prstGeom prst="rect">
            <a:avLst/>
          </a:prstGeom>
        </p:spPr>
      </p:pic>
      <p:pic>
        <p:nvPicPr>
          <p:cNvPr id="155" name="Picture 155"/>
          <p:cNvPicPr/>
          <p:nvPr/>
        </p:nvPicPr>
        <p:blipFill>
          <a:blip r:embed="rId3"/>
          <a:stretch/>
        </p:blipFill>
        <p:spPr>
          <a:xfrm>
            <a:off x="8418443" y="218661"/>
            <a:ext cx="5824330" cy="58243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158"/>
          <p:cNvPicPr/>
          <p:nvPr/>
        </p:nvPicPr>
        <p:blipFill>
          <a:blip r:embed="rId2"/>
          <a:srcRect l="2428" t="23285" r="32385" b="13010"/>
          <a:stretch/>
        </p:blipFill>
        <p:spPr>
          <a:xfrm>
            <a:off x="1292087" y="725559"/>
            <a:ext cx="5544858" cy="3051312"/>
          </a:xfrm>
          <a:prstGeom prst="rect">
            <a:avLst/>
          </a:prstGeom>
        </p:spPr>
      </p:pic>
      <p:pic>
        <p:nvPicPr>
          <p:cNvPr id="160" name="Picture 160"/>
          <p:cNvPicPr/>
          <p:nvPr/>
        </p:nvPicPr>
        <p:blipFill>
          <a:blip r:embed="rId3"/>
          <a:srcRect l="4260" t="10711" r="24597" b="20760"/>
          <a:stretch/>
        </p:blipFill>
        <p:spPr>
          <a:xfrm>
            <a:off x="7741995" y="4283765"/>
            <a:ext cx="5625549" cy="30513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/>
        </p:nvSpPr>
        <p:spPr>
          <a:xfrm>
            <a:off x="648772" y="509826"/>
            <a:ext cx="3110983" cy="327064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550"/>
              </a:lnSpc>
            </a:pPr>
            <a:r>
              <a:rPr sz="2050">
                <a:solidFill>
                  <a:srgbClr val="38512F"/>
                </a:solidFill>
                <a:latin typeface="Lora"/>
                <a:ea typeface="Lora"/>
                <a:cs typeface="Lora"/>
              </a:rPr>
              <a:t>Работа с текстом</a:t>
            </a:r>
            <a:endParaRPr sz="20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4" name="Picture 164"/>
          <p:cNvPicPr/>
          <p:nvPr/>
        </p:nvPicPr>
        <p:blipFill>
          <a:blip r:embed="rId2"/>
          <a:stretch/>
        </p:blipFill>
        <p:spPr>
          <a:xfrm>
            <a:off x="648772" y="1253847"/>
            <a:ext cx="6440328" cy="6440329"/>
          </a:xfrm>
          <a:prstGeom prst="rect">
            <a:avLst/>
          </a:prstGeom>
        </p:spPr>
      </p:pic>
      <p:sp>
        <p:nvSpPr>
          <p:cNvPr id="165" name="Shape 165"/>
          <p:cNvSpPr/>
          <p:nvPr/>
        </p:nvSpPr>
        <p:spPr>
          <a:xfrm>
            <a:off x="7548920" y="1212175"/>
            <a:ext cx="6440328" cy="593169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2300"/>
              </a:lnSpc>
            </a:pP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Генератор тестов «AI TXT» позволяет создавать вопросы не только на основе общих тем, но и на базе конкретных текстовых материалов.</a:t>
            </a:r>
            <a:endParaRPr sz="14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7548920" y="1972151"/>
            <a:ext cx="6440328" cy="593169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sz="145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Действие:</a:t>
            </a: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Вводим отрывок текста в специальное окно «Использовать свой текст».</a:t>
            </a:r>
            <a:endParaRPr sz="1450"/>
          </a:p>
        </p:txBody>
      </p:sp>
      <p:sp>
        <p:nvSpPr>
          <p:cNvPr id="167" name="Shape 167"/>
          <p:cNvSpPr/>
          <p:nvPr/>
        </p:nvSpPr>
        <p:spPr>
          <a:xfrm>
            <a:off x="7548920" y="2630091"/>
            <a:ext cx="6440328" cy="593169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sz="145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Запрос:</a:t>
            </a: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«На основе данного текста составь  вопросы на понимание прочитанного».</a:t>
            </a:r>
            <a:endParaRPr sz="1450"/>
          </a:p>
        </p:txBody>
      </p:sp>
      <p:sp>
        <p:nvSpPr>
          <p:cNvPr id="168" name="Shape 168"/>
          <p:cNvSpPr/>
          <p:nvPr/>
        </p:nvSpPr>
        <p:spPr>
          <a:xfrm>
            <a:off x="7548920" y="3288030"/>
            <a:ext cx="6440328" cy="889753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sz="145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Демонстрация:</a:t>
            </a: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Показываем, как гибко и адаптивно генератор создает вопросы, идеально подходящие для проверки понимания конкретного материала.</a:t>
            </a:r>
            <a:endParaRPr sz="1450"/>
          </a:p>
        </p:txBody>
      </p:sp>
      <p:sp>
        <p:nvSpPr>
          <p:cNvPr id="169" name="Shape 169"/>
          <p:cNvSpPr/>
          <p:nvPr/>
        </p:nvSpPr>
        <p:spPr>
          <a:xfrm>
            <a:off x="7548920" y="4787708"/>
            <a:ext cx="4356431" cy="296585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300"/>
              </a:lnSpc>
            </a:pP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Эта функция незаменима для работы</a:t>
            </a:r>
          </a:p>
          <a:p>
            <a:pPr marL="0" indent="0" algn="l">
              <a:lnSpc>
                <a:spcPts val="2300"/>
              </a:lnSpc>
            </a:pP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с фрагментами художественных произведений,</a:t>
            </a:r>
          </a:p>
          <a:p>
            <a:pPr marL="0" indent="0" algn="l">
              <a:lnSpc>
                <a:spcPts val="2300"/>
              </a:lnSpc>
            </a:pPr>
            <a:r>
              <a:rPr sz="14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научными статьями или любыми другими текстовыми источниками.</a:t>
            </a:r>
            <a:endParaRPr sz="14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357808" y="541540"/>
            <a:ext cx="7315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GPT-5-Mini - быстрая нейросеть от OpenAI онлайн</a:t>
            </a:r>
          </a:p>
          <a:p>
            <a:pPr marL="0" indent="0" algn="l"/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https://mashagpt.ru/chat/chatgpt-5-mini</a:t>
            </a:r>
          </a:p>
        </p:txBody>
      </p:sp>
      <p:pic>
        <p:nvPicPr>
          <p:cNvPr id="173" name="Picture 173"/>
          <p:cNvPicPr/>
          <p:nvPr/>
        </p:nvPicPr>
        <p:blipFill>
          <a:blip r:embed="rId2"/>
          <a:stretch/>
        </p:blipFill>
        <p:spPr>
          <a:xfrm>
            <a:off x="5923722" y="541540"/>
            <a:ext cx="7960925" cy="4166218"/>
          </a:xfrm>
          <a:prstGeom prst="rect">
            <a:avLst/>
          </a:prstGeom>
        </p:spPr>
      </p:pic>
      <p:pic>
        <p:nvPicPr>
          <p:cNvPr id="175" name="Picture 175"/>
          <p:cNvPicPr/>
          <p:nvPr/>
        </p:nvPicPr>
        <p:blipFill>
          <a:blip r:embed="rId3"/>
          <a:stretch/>
        </p:blipFill>
        <p:spPr>
          <a:xfrm>
            <a:off x="566530" y="2226365"/>
            <a:ext cx="4472608" cy="44726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178"/>
          <p:cNvPicPr/>
          <p:nvPr/>
        </p:nvPicPr>
        <p:blipFill>
          <a:blip r:embed="rId2"/>
          <a:srcRect l="18454" t="13191" r="14460" b="16669"/>
          <a:stretch/>
        </p:blipFill>
        <p:spPr>
          <a:xfrm>
            <a:off x="1202634" y="337930"/>
            <a:ext cx="12851296" cy="75577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837723" y="1607820"/>
            <a:ext cx="5245179" cy="351948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8512F"/>
                </a:solidFill>
                <a:latin typeface="Lora"/>
                <a:ea typeface="Lora"/>
                <a:cs typeface="Lora"/>
              </a:rPr>
              <a:t>АКТУАЛЬНОСТЬ ИИ В ОБРАЗОВАНИИ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" name="Shape 60"/>
          <p:cNvSpPr/>
          <p:nvPr/>
        </p:nvSpPr>
        <p:spPr>
          <a:xfrm>
            <a:off x="837723" y="2199084"/>
            <a:ext cx="12954952" cy="2914650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7650"/>
              </a:lnSpc>
            </a:pPr>
            <a:r>
              <a:rPr sz="6100">
                <a:solidFill>
                  <a:srgbClr val="38512F"/>
                </a:solidFill>
                <a:latin typeface="Lora"/>
                <a:ea typeface="Lora"/>
                <a:cs typeface="Lora"/>
              </a:rPr>
              <a:t>ИИ в школе — не будущее, а практический помощник уже сегодня!</a:t>
            </a:r>
            <a:endParaRPr sz="61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837723" y="5472708"/>
            <a:ext cx="12954952" cy="1149071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81"/>
          <p:cNvPicPr/>
          <p:nvPr/>
        </p:nvPicPr>
        <p:blipFill>
          <a:blip r:embed="rId2"/>
          <a:srcRect l="19400" t="11184" r="5257" b="22372"/>
          <a:stretch/>
        </p:blipFill>
        <p:spPr>
          <a:xfrm>
            <a:off x="188843" y="675861"/>
            <a:ext cx="12849554" cy="6380922"/>
          </a:xfrm>
          <a:prstGeom prst="rect">
            <a:avLst/>
          </a:prstGeom>
        </p:spPr>
      </p:pic>
      <p:sp>
        <p:nvSpPr>
          <p:cNvPr id="182" name="Shape 182"/>
          <p:cNvSpPr/>
          <p:nvPr/>
        </p:nvSpPr>
        <p:spPr>
          <a:xfrm>
            <a:off x="2743200" y="5834270"/>
            <a:ext cx="6510130" cy="1550504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185"/>
          <p:cNvPicPr/>
          <p:nvPr/>
        </p:nvPicPr>
        <p:blipFill>
          <a:blip r:embed="rId2"/>
          <a:srcRect l="17086" t="10726" r="1272" b="7530"/>
          <a:stretch/>
        </p:blipFill>
        <p:spPr>
          <a:xfrm>
            <a:off x="1550504" y="685799"/>
            <a:ext cx="11053671" cy="6231835"/>
          </a:xfrm>
          <a:prstGeom prst="rect">
            <a:avLst/>
          </a:prstGeom>
        </p:spPr>
      </p:pic>
      <p:sp>
        <p:nvSpPr>
          <p:cNvPr id="186" name="Shape 186"/>
          <p:cNvSpPr/>
          <p:nvPr/>
        </p:nvSpPr>
        <p:spPr>
          <a:xfrm>
            <a:off x="2226365" y="2852530"/>
            <a:ext cx="5565913" cy="1858618"/>
          </a:xfrm>
          <a:prstGeom prst="roundRect">
            <a:avLst/>
          </a:prstGeom>
          <a:noFill/>
          <a:ln w="76200">
            <a:solidFill>
              <a:srgbClr val="FFC00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189"/>
          <p:cNvPicPr/>
          <p:nvPr/>
        </p:nvPicPr>
        <p:blipFill>
          <a:blip r:embed="rId2"/>
          <a:srcRect l="41440" t="12681" r="25952" b="8816"/>
          <a:stretch/>
        </p:blipFill>
        <p:spPr>
          <a:xfrm>
            <a:off x="0" y="0"/>
            <a:ext cx="4770782" cy="6460434"/>
          </a:xfrm>
          <a:prstGeom prst="rect">
            <a:avLst/>
          </a:prstGeom>
        </p:spPr>
      </p:pic>
      <p:pic>
        <p:nvPicPr>
          <p:cNvPr id="191" name="Picture 191"/>
          <p:cNvPicPr/>
          <p:nvPr/>
        </p:nvPicPr>
        <p:blipFill>
          <a:blip r:embed="rId3"/>
          <a:srcRect l="40897" t="13526" r="26494" b="4227"/>
          <a:stretch/>
        </p:blipFill>
        <p:spPr>
          <a:xfrm>
            <a:off x="4770782" y="0"/>
            <a:ext cx="4770782" cy="6460434"/>
          </a:xfrm>
          <a:prstGeom prst="rect">
            <a:avLst/>
          </a:prstGeom>
        </p:spPr>
      </p:pic>
      <p:pic>
        <p:nvPicPr>
          <p:cNvPr id="193" name="Picture 193"/>
          <p:cNvPicPr/>
          <p:nvPr/>
        </p:nvPicPr>
        <p:blipFill>
          <a:blip r:embed="rId4"/>
          <a:srcRect l="40897" t="12440" r="25884" b="5314"/>
          <a:stretch/>
        </p:blipFill>
        <p:spPr>
          <a:xfrm>
            <a:off x="9541564" y="1"/>
            <a:ext cx="4860016" cy="646043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6"/>
          <p:cNvPicPr/>
          <p:nvPr/>
        </p:nvPicPr>
        <p:blipFill>
          <a:blip r:embed="rId2"/>
          <a:srcRect l="40897" t="12439" r="26630" b="4469"/>
          <a:stretch/>
        </p:blipFill>
        <p:spPr>
          <a:xfrm>
            <a:off x="0" y="0"/>
            <a:ext cx="4750904" cy="8348870"/>
          </a:xfrm>
          <a:prstGeom prst="rect">
            <a:avLst/>
          </a:prstGeom>
        </p:spPr>
      </p:pic>
      <p:pic>
        <p:nvPicPr>
          <p:cNvPr id="198" name="Picture 198"/>
          <p:cNvPicPr/>
          <p:nvPr/>
        </p:nvPicPr>
        <p:blipFill>
          <a:blip r:embed="rId3"/>
          <a:srcRect l="40829" t="11836" r="26155" b="7005"/>
          <a:stretch/>
        </p:blipFill>
        <p:spPr>
          <a:xfrm>
            <a:off x="4750904" y="-99391"/>
            <a:ext cx="4830418" cy="8348870"/>
          </a:xfrm>
          <a:prstGeom prst="rect">
            <a:avLst/>
          </a:prstGeom>
        </p:spPr>
      </p:pic>
      <p:pic>
        <p:nvPicPr>
          <p:cNvPr id="200" name="Picture 200"/>
          <p:cNvPicPr/>
          <p:nvPr/>
        </p:nvPicPr>
        <p:blipFill>
          <a:blip r:embed="rId4"/>
          <a:srcRect l="40897" t="12439" r="26087" b="5314"/>
          <a:stretch/>
        </p:blipFill>
        <p:spPr>
          <a:xfrm>
            <a:off x="9581322" y="-99391"/>
            <a:ext cx="4830418" cy="834887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837723" y="2135624"/>
            <a:ext cx="9286042" cy="704017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5500"/>
              </a:lnSpc>
            </a:pPr>
            <a:endParaRPr sz="4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837723" y="3318390"/>
            <a:ext cx="12954952" cy="2123242"/>
          </a:xfrm>
          <a:prstGeom prst="roundRect">
            <a:avLst>
              <a:gd name="adj" fmla="val 1691"/>
            </a:avLst>
          </a:prstGeom>
          <a:solidFill>
            <a:srgbClr val="F3E7D4"/>
          </a:solidFill>
          <a:ln>
            <a:prstDash val="solid"/>
          </a:ln>
        </p:spPr>
      </p:sp>
      <p:sp>
        <p:nvSpPr>
          <p:cNvPr id="204" name="Shape 204"/>
          <p:cNvSpPr/>
          <p:nvPr/>
        </p:nvSpPr>
        <p:spPr>
          <a:xfrm>
            <a:off x="837723" y="3318390"/>
            <a:ext cx="4318278" cy="2123242"/>
          </a:xfrm>
          <a:prstGeom prst="roundRect">
            <a:avLst>
              <a:gd name="adj" fmla="val 1691"/>
            </a:avLst>
          </a:prstGeom>
          <a:solidFill>
            <a:srgbClr val="F3E7D4"/>
          </a:solidFill>
          <a:ln>
            <a:prstDash val="solid"/>
          </a:ln>
        </p:spPr>
      </p:sp>
      <p:sp>
        <p:nvSpPr>
          <p:cNvPr id="205" name="Shape 205"/>
          <p:cNvSpPr/>
          <p:nvPr/>
        </p:nvSpPr>
        <p:spPr>
          <a:xfrm>
            <a:off x="1077039" y="3557706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Ваш помощник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1077039" y="4053244"/>
            <a:ext cx="3480553" cy="114907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ИИ — ваш надёжный помощник в создании качественных тестов и экономии времени.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5156002" y="3318390"/>
            <a:ext cx="4318278" cy="2123242"/>
          </a:xfrm>
          <a:prstGeom prst="rect">
            <a:avLst/>
          </a:prstGeom>
          <a:solidFill>
            <a:srgbClr val="F3E7D4"/>
          </a:solidFill>
          <a:ln>
            <a:prstDash val="solid"/>
          </a:ln>
        </p:spPr>
      </p:sp>
      <p:sp>
        <p:nvSpPr>
          <p:cNvPr id="208" name="Shape 208"/>
          <p:cNvSpPr/>
          <p:nvPr/>
        </p:nvSpPr>
        <p:spPr>
          <a:xfrm>
            <a:off x="5156002" y="3318390"/>
            <a:ext cx="30479" cy="2123242"/>
          </a:xfrm>
          <a:prstGeom prst="roundRect">
            <a:avLst>
              <a:gd name="adj" fmla="val 117806"/>
            </a:avLst>
          </a:prstGeom>
          <a:solidFill>
            <a:srgbClr val="D9CDBA"/>
          </a:solidFill>
          <a:ln>
            <a:prstDash val="solid"/>
          </a:ln>
        </p:spPr>
      </p:sp>
      <p:sp>
        <p:nvSpPr>
          <p:cNvPr id="209" name="Shape 209"/>
          <p:cNvSpPr/>
          <p:nvPr/>
        </p:nvSpPr>
        <p:spPr>
          <a:xfrm>
            <a:off x="5754410" y="3557706"/>
            <a:ext cx="2816184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«Новая школа»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5754410" y="4053244"/>
            <a:ext cx="3121462" cy="114907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Бесплатный, простой и эффективный инструмент для каждого учителя.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4856798" y="4080747"/>
            <a:ext cx="598408" cy="598408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pic>
        <p:nvPicPr>
          <p:cNvPr id="213" name="Picture 213"/>
          <p:cNvPicPr/>
          <p:nvPr/>
        </p:nvPicPr>
        <p:blipFill>
          <a:blip r:embed="rId2"/>
          <a:stretch/>
        </p:blipFill>
        <p:spPr>
          <a:xfrm>
            <a:off x="5006340" y="4192905"/>
            <a:ext cx="299203" cy="373974"/>
          </a:xfrm>
          <a:prstGeom prst="rect">
            <a:avLst/>
          </a:prstGeom>
        </p:spPr>
      </p:pic>
      <p:sp>
        <p:nvSpPr>
          <p:cNvPr id="214" name="Shape 214"/>
          <p:cNvSpPr/>
          <p:nvPr/>
        </p:nvSpPr>
        <p:spPr>
          <a:xfrm>
            <a:off x="9474279" y="3318390"/>
            <a:ext cx="4318277" cy="2123242"/>
          </a:xfrm>
          <a:prstGeom prst="rect">
            <a:avLst/>
          </a:prstGeom>
          <a:solidFill>
            <a:srgbClr val="F3E7D4"/>
          </a:solidFill>
          <a:ln>
            <a:prstDash val="solid"/>
          </a:ln>
        </p:spPr>
      </p:sp>
      <p:sp>
        <p:nvSpPr>
          <p:cNvPr id="215" name="Shape 215"/>
          <p:cNvSpPr/>
          <p:nvPr/>
        </p:nvSpPr>
        <p:spPr>
          <a:xfrm>
            <a:off x="9474279" y="3318390"/>
            <a:ext cx="30480" cy="2123242"/>
          </a:xfrm>
          <a:prstGeom prst="roundRect">
            <a:avLst>
              <a:gd name="adj" fmla="val 117806"/>
            </a:avLst>
          </a:prstGeom>
          <a:solidFill>
            <a:srgbClr val="D9CDBA"/>
          </a:solidFill>
          <a:ln>
            <a:prstDash val="solid"/>
          </a:ln>
        </p:spPr>
      </p:sp>
      <p:sp>
        <p:nvSpPr>
          <p:cNvPr id="216" name="Shape 216"/>
          <p:cNvSpPr/>
          <p:nvPr/>
        </p:nvSpPr>
        <p:spPr>
          <a:xfrm>
            <a:off x="10072688" y="3557706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Новые возможности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10072688" y="4053244"/>
            <a:ext cx="3480554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Откройте новые горизонты для обучения и оценки знаний!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9175075" y="4080747"/>
            <a:ext cx="598407" cy="598408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pic>
        <p:nvPicPr>
          <p:cNvPr id="220" name="Picture 220"/>
          <p:cNvPicPr/>
          <p:nvPr/>
        </p:nvPicPr>
        <p:blipFill>
          <a:blip r:embed="rId3"/>
          <a:stretch/>
        </p:blipFill>
        <p:spPr>
          <a:xfrm>
            <a:off x="9324618" y="4192905"/>
            <a:ext cx="299204" cy="373974"/>
          </a:xfrm>
          <a:prstGeom prst="rect">
            <a:avLst/>
          </a:prstGeom>
        </p:spPr>
      </p:pic>
      <p:pic>
        <p:nvPicPr>
          <p:cNvPr id="222" name="Picture 222"/>
          <p:cNvPicPr/>
          <p:nvPr/>
        </p:nvPicPr>
        <p:blipFill>
          <a:blip r:embed="rId4"/>
          <a:stretch/>
        </p:blipFill>
        <p:spPr>
          <a:xfrm>
            <a:off x="9175075" y="163890"/>
            <a:ext cx="4365478" cy="29151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225"/>
          <p:cNvPicPr/>
          <p:nvPr/>
        </p:nvPicPr>
        <p:blipFill>
          <a:blip r:embed="rId2"/>
          <a:stretch/>
        </p:blipFill>
        <p:spPr>
          <a:xfrm>
            <a:off x="3790950" y="590550"/>
            <a:ext cx="7048500" cy="7048500"/>
          </a:xfrm>
          <a:prstGeom prst="rect">
            <a:avLst/>
          </a:prstGeom>
        </p:spPr>
      </p:pic>
      <p:sp>
        <p:nvSpPr>
          <p:cNvPr id="226" name="Shape 226"/>
          <p:cNvSpPr txBox="1"/>
          <p:nvPr/>
        </p:nvSpPr>
        <p:spPr>
          <a:xfrm>
            <a:off x="447261" y="1713708"/>
            <a:ext cx="7315200" cy="923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5400" b="1" i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K8Z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837723" y="1944172"/>
            <a:ext cx="8640128" cy="704017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5500"/>
              </a:lnSpc>
            </a:pPr>
            <a:r>
              <a:rPr sz="4400">
                <a:solidFill>
                  <a:srgbClr val="38512F"/>
                </a:solidFill>
                <a:latin typeface="Lora"/>
                <a:ea typeface="Lora"/>
                <a:cs typeface="Lora"/>
              </a:rPr>
              <a:t>Вызовы современного педагога</a:t>
            </a:r>
            <a:endParaRPr sz="4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837723" y="3126938"/>
            <a:ext cx="4158734" cy="2506266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>
            <a:prstDash val="solid"/>
          </a:ln>
        </p:spPr>
      </p:sp>
      <p:sp>
        <p:nvSpPr>
          <p:cNvPr id="65" name="Shape 65"/>
          <p:cNvSpPr/>
          <p:nvPr/>
        </p:nvSpPr>
        <p:spPr>
          <a:xfrm>
            <a:off x="1077039" y="3366253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Нехватка времени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1077039" y="3861792"/>
            <a:ext cx="3680103" cy="1532096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Подготовка к урокам, проверка заданий, составление тестов — всё это отнимает огромное количество времени.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5235773" y="3126938"/>
            <a:ext cx="4158734" cy="2506266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>
            <a:prstDash val="solid"/>
          </a:ln>
        </p:spPr>
      </p:sp>
      <p:sp>
        <p:nvSpPr>
          <p:cNvPr id="68" name="Shape 68"/>
          <p:cNvSpPr/>
          <p:nvPr/>
        </p:nvSpPr>
        <p:spPr>
          <a:xfrm>
            <a:off x="5475089" y="3366253"/>
            <a:ext cx="2816184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Индивидуализация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5475089" y="3861792"/>
            <a:ext cx="3680102" cy="1532096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Сложность создания индивидуальных и разноуровневых тестов для каждого ученика.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9633823" y="3126938"/>
            <a:ext cx="4158853" cy="2506266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>
            <a:prstDash val="solid"/>
          </a:ln>
        </p:spPr>
      </p:sp>
      <p:sp>
        <p:nvSpPr>
          <p:cNvPr id="71" name="Shape 71"/>
          <p:cNvSpPr/>
          <p:nvPr/>
        </p:nvSpPr>
        <p:spPr>
          <a:xfrm>
            <a:off x="9873139" y="3366253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Бумажная рутина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2" name="Shape 72"/>
          <p:cNvSpPr/>
          <p:nvPr/>
        </p:nvSpPr>
        <p:spPr>
          <a:xfrm>
            <a:off x="9873139" y="3861792"/>
            <a:ext cx="3680222" cy="114907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Бесконечная бумажная работа и отсутствие мгновенной проверки — главные боли учителей.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37723" y="5902404"/>
            <a:ext cx="12954952" cy="383023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Эти проблемы мешают педагогам сосредоточиться на главном — вдохновлять и обучать.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757118" y="594836"/>
            <a:ext cx="8823960" cy="636151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5000"/>
              </a:lnSpc>
            </a:pPr>
            <a:r>
              <a:rPr sz="4000">
                <a:solidFill>
                  <a:srgbClr val="38512F"/>
                </a:solidFill>
                <a:latin typeface="Lora"/>
                <a:ea typeface="Lora"/>
                <a:cs typeface="Lora"/>
              </a:rPr>
              <a:t>Решение: «Новая школа» от Билайн</a:t>
            </a:r>
            <a:endParaRPr sz="4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7" name="Picture 77"/>
          <p:cNvPicPr/>
          <p:nvPr/>
        </p:nvPicPr>
        <p:blipFill>
          <a:blip r:embed="rId2"/>
          <a:stretch/>
        </p:blipFill>
        <p:spPr>
          <a:xfrm>
            <a:off x="757118" y="1798796"/>
            <a:ext cx="6294239" cy="6294238"/>
          </a:xfrm>
          <a:prstGeom prst="rect">
            <a:avLst/>
          </a:prstGeom>
        </p:spPr>
      </p:pic>
      <p:sp>
        <p:nvSpPr>
          <p:cNvPr id="78" name="Shape 78"/>
          <p:cNvSpPr/>
          <p:nvPr/>
        </p:nvSpPr>
        <p:spPr>
          <a:xfrm>
            <a:off x="7586663" y="1750100"/>
            <a:ext cx="6294238" cy="173057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2700"/>
              </a:lnSpc>
            </a:pPr>
            <a:r>
              <a:rPr sz="17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Уникальный бесплатный российский проект — генератор тестов </a:t>
            </a:r>
            <a:r>
              <a:rPr sz="170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«Новая школа»</a:t>
            </a:r>
            <a:r>
              <a:rPr sz="17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от Билайн. Это доступный онлайн-инструмент, разработанный специально для учителей, чтобы облегчить их повседневную работу и помочь преодолеть вышеупомянутые вызовы.</a:t>
            </a:r>
            <a:endParaRPr sz="17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7586663" y="3675340"/>
            <a:ext cx="6294238" cy="346114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sz="17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Создан Билайн</a:t>
            </a:r>
            <a:endParaRPr sz="1700"/>
          </a:p>
        </p:txBody>
      </p:sp>
      <p:sp>
        <p:nvSpPr>
          <p:cNvPr id="80" name="Shape 80"/>
          <p:cNvSpPr/>
          <p:nvPr/>
        </p:nvSpPr>
        <p:spPr>
          <a:xfrm>
            <a:off x="7586663" y="4097060"/>
            <a:ext cx="6294238" cy="346114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sz="17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Доступный онлайн-инструмент</a:t>
            </a:r>
            <a:endParaRPr sz="1700"/>
          </a:p>
        </p:txBody>
      </p:sp>
      <p:sp>
        <p:nvSpPr>
          <p:cNvPr id="81" name="Shape 81"/>
          <p:cNvSpPr/>
          <p:nvPr/>
        </p:nvSpPr>
        <p:spPr>
          <a:xfrm>
            <a:off x="7586663" y="4518779"/>
            <a:ext cx="6294238" cy="346114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sz="170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Бесплатный российский проект</a:t>
            </a:r>
            <a:endParaRPr sz="1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837723" y="798671"/>
            <a:ext cx="8878967" cy="704017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5500"/>
              </a:lnSpc>
            </a:pPr>
            <a:r>
              <a:rPr sz="4400">
                <a:solidFill>
                  <a:srgbClr val="38512F"/>
                </a:solidFill>
                <a:latin typeface="Lora"/>
                <a:ea typeface="Lora"/>
                <a:cs typeface="Lora"/>
              </a:rPr>
              <a:t>Возможности генератора тестов</a:t>
            </a:r>
            <a:endParaRPr sz="4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5" name="Picture 85"/>
          <p:cNvPicPr/>
          <p:nvPr/>
        </p:nvPicPr>
        <p:blipFill>
          <a:blip r:embed="rId2"/>
          <a:stretch/>
        </p:blipFill>
        <p:spPr>
          <a:xfrm>
            <a:off x="837723" y="1981438"/>
            <a:ext cx="598407" cy="598408"/>
          </a:xfrm>
          <a:prstGeom prst="rect">
            <a:avLst/>
          </a:prstGeom>
        </p:spPr>
      </p:pic>
      <p:sp>
        <p:nvSpPr>
          <p:cNvPr id="86" name="Shape 86"/>
          <p:cNvSpPr/>
          <p:nvPr/>
        </p:nvSpPr>
        <p:spPr>
          <a:xfrm>
            <a:off x="837723" y="2879050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Любые предметы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837723" y="3374587"/>
            <a:ext cx="6327814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Создавайте тесты по любым предметам и темам, от математики до литературы.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9" name="Picture 89"/>
          <p:cNvPicPr/>
          <p:nvPr/>
        </p:nvPicPr>
        <p:blipFill>
          <a:blip r:embed="rId3"/>
          <a:stretch/>
        </p:blipFill>
        <p:spPr>
          <a:xfrm>
            <a:off x="7464743" y="1981438"/>
            <a:ext cx="598407" cy="598408"/>
          </a:xfrm>
          <a:prstGeom prst="rect">
            <a:avLst/>
          </a:prstGeom>
        </p:spPr>
      </p:pic>
      <p:sp>
        <p:nvSpPr>
          <p:cNvPr id="90" name="Shape 90"/>
          <p:cNvSpPr/>
          <p:nvPr/>
        </p:nvSpPr>
        <p:spPr>
          <a:xfrm>
            <a:off x="7464743" y="2879050"/>
            <a:ext cx="2816184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Разные форматы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7464743" y="3374587"/>
            <a:ext cx="6327934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Поддержка выбора ответа, соответствия, пропусков, открытых вопросов.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3" name="Picture 93"/>
          <p:cNvPicPr/>
          <p:nvPr/>
        </p:nvPicPr>
        <p:blipFill>
          <a:blip r:embed="rId4"/>
          <a:stretch/>
        </p:blipFill>
        <p:spPr>
          <a:xfrm>
            <a:off x="837723" y="4619387"/>
            <a:ext cx="598407" cy="598408"/>
          </a:xfrm>
          <a:prstGeom prst="rect">
            <a:avLst/>
          </a:prstGeom>
        </p:spPr>
      </p:pic>
      <p:sp>
        <p:nvSpPr>
          <p:cNvPr id="94" name="Shape 94"/>
          <p:cNvSpPr/>
          <p:nvPr/>
        </p:nvSpPr>
        <p:spPr>
          <a:xfrm>
            <a:off x="837723" y="5516999"/>
            <a:ext cx="3035617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Настройка сложности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837723" y="6012537"/>
            <a:ext cx="6327814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Выбирайте базовый или профильный уровень для адаптации под конкретный класс.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7" name="Picture 97"/>
          <p:cNvPicPr/>
          <p:nvPr/>
        </p:nvPicPr>
        <p:blipFill>
          <a:blip r:embed="rId5"/>
          <a:stretch/>
        </p:blipFill>
        <p:spPr>
          <a:xfrm>
            <a:off x="7464743" y="4619387"/>
            <a:ext cx="598407" cy="598408"/>
          </a:xfrm>
          <a:prstGeom prst="rect">
            <a:avLst/>
          </a:prstGeom>
        </p:spPr>
      </p:pic>
      <p:sp>
        <p:nvSpPr>
          <p:cNvPr id="98" name="Shape 98"/>
          <p:cNvSpPr/>
          <p:nvPr/>
        </p:nvSpPr>
        <p:spPr>
          <a:xfrm>
            <a:off x="7464743" y="5516999"/>
            <a:ext cx="2816184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Генерация текста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7464743" y="6012537"/>
            <a:ext cx="6327934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Создавайте тесты на основе своих материалов или генерируйте новые задания.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837723" y="7047786"/>
            <a:ext cx="12954952" cy="383023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«Новая школа» позволяет не просто создавать тесты, но и делать это с максимальной гибкостью и эффективностью.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837723" y="1480899"/>
            <a:ext cx="9716333" cy="704017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5500"/>
              </a:lnSpc>
            </a:pPr>
            <a:r>
              <a:rPr sz="4400">
                <a:solidFill>
                  <a:srgbClr val="38512F"/>
                </a:solidFill>
                <a:latin typeface="Lora"/>
                <a:ea typeface="Lora"/>
                <a:cs typeface="Lora"/>
              </a:rPr>
              <a:t>Как «думает» ИИ? Принцип работы</a:t>
            </a:r>
            <a:endParaRPr sz="4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4" name="Picture 104"/>
          <p:cNvPicPr/>
          <p:nvPr/>
        </p:nvPicPr>
        <p:blipFill>
          <a:blip r:embed="rId2"/>
          <a:stretch/>
        </p:blipFill>
        <p:spPr>
          <a:xfrm>
            <a:off x="837723" y="2663666"/>
            <a:ext cx="4318278" cy="957500"/>
          </a:xfrm>
          <a:prstGeom prst="rect">
            <a:avLst/>
          </a:prstGeom>
        </p:spPr>
      </p:pic>
      <p:sp>
        <p:nvSpPr>
          <p:cNvPr id="105" name="Shape 105"/>
          <p:cNvSpPr/>
          <p:nvPr/>
        </p:nvSpPr>
        <p:spPr>
          <a:xfrm>
            <a:off x="1077039" y="3860483"/>
            <a:ext cx="2816185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Четкий запрос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1077039" y="4356021"/>
            <a:ext cx="3839647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Вы вводите запрос (промпт) в генератор.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8" name="Picture 108"/>
          <p:cNvPicPr/>
          <p:nvPr/>
        </p:nvPicPr>
        <p:blipFill>
          <a:blip r:embed="rId3"/>
          <a:stretch/>
        </p:blipFill>
        <p:spPr>
          <a:xfrm>
            <a:off x="5156002" y="2663666"/>
            <a:ext cx="4318278" cy="957500"/>
          </a:xfrm>
          <a:prstGeom prst="rect">
            <a:avLst/>
          </a:prstGeom>
        </p:spPr>
      </p:pic>
      <p:sp>
        <p:nvSpPr>
          <p:cNvPr id="109" name="Shape 109"/>
          <p:cNvSpPr/>
          <p:nvPr/>
        </p:nvSpPr>
        <p:spPr>
          <a:xfrm>
            <a:off x="5395317" y="3860483"/>
            <a:ext cx="2816184" cy="351949"/>
          </a:xfrm>
          <a:prstGeom prst="rect">
            <a:avLst/>
          </a:prstGeom>
          <a:noFill/>
          <a:ln>
            <a:prstDash val="solid"/>
          </a:ln>
        </p:spPr>
        <p:txBody>
          <a:bodyPr wrap="non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Анализ данных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5395317" y="4356021"/>
            <a:ext cx="3839647" cy="766047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ИИ анализирует огромный массив данных, используя свои алгоритмы.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2" name="Picture 112"/>
          <p:cNvPicPr/>
          <p:nvPr/>
        </p:nvPicPr>
        <p:blipFill>
          <a:blip r:embed="rId4"/>
          <a:stretch/>
        </p:blipFill>
        <p:spPr>
          <a:xfrm>
            <a:off x="9474279" y="2663666"/>
            <a:ext cx="4318277" cy="957500"/>
          </a:xfrm>
          <a:prstGeom prst="rect">
            <a:avLst/>
          </a:prstGeom>
        </p:spPr>
      </p:pic>
      <p:sp>
        <p:nvSpPr>
          <p:cNvPr id="113" name="Shape 113"/>
          <p:cNvSpPr/>
          <p:nvPr/>
        </p:nvSpPr>
        <p:spPr>
          <a:xfrm>
            <a:off x="9713595" y="3860483"/>
            <a:ext cx="3839646" cy="703898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2750"/>
              </a:lnSpc>
            </a:pPr>
            <a:r>
              <a:rPr sz="2200">
                <a:solidFill>
                  <a:srgbClr val="3A3630"/>
                </a:solidFill>
                <a:latin typeface="Lora"/>
                <a:ea typeface="Lora"/>
                <a:cs typeface="Lora"/>
              </a:rPr>
              <a:t>Структурированный результат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9713595" y="4707969"/>
            <a:ext cx="3839646" cy="766048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Вы получаете адаптированный и структурированный результат.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837723" y="5982533"/>
            <a:ext cx="12954952" cy="766048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000"/>
              </a:lnSpc>
            </a:pP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Помните: </a:t>
            </a:r>
            <a:r>
              <a:rPr sz="1850" b="1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качество результата на 90% зависит от точности и конкретики вашего запроса.</a:t>
            </a:r>
            <a:r>
              <a:rPr sz="1850">
                <a:solidFill>
                  <a:srgbClr val="3A3630"/>
                </a:solidFill>
                <a:latin typeface="Source Sans 3"/>
                <a:ea typeface="Source Sans 3"/>
                <a:cs typeface="Source Sans 3"/>
              </a:rPr>
              <a:t> Чем точнее вы сформулируете задачу, тем лучше будет тест.</a:t>
            </a:r>
            <a:endParaRPr sz="18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18"/>
          <p:cNvPicPr/>
          <p:nvPr/>
        </p:nvPicPr>
        <p:blipFill>
          <a:blip r:embed="rId2"/>
          <a:srcRect r="2325" b="20535"/>
          <a:stretch/>
        </p:blipFill>
        <p:spPr>
          <a:xfrm>
            <a:off x="80318" y="0"/>
            <a:ext cx="7661063" cy="4393096"/>
          </a:xfrm>
          <a:prstGeom prst="rect">
            <a:avLst/>
          </a:prstGeom>
        </p:spPr>
      </p:pic>
      <p:sp>
        <p:nvSpPr>
          <p:cNvPr id="119" name="Shape 119"/>
          <p:cNvSpPr txBox="1"/>
          <p:nvPr/>
        </p:nvSpPr>
        <p:spPr>
          <a:xfrm>
            <a:off x="8219661" y="550829"/>
            <a:ext cx="408498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u="sng">
                <a:solidFill>
                  <a:srgbClr val="0000FF"/>
                </a:solidFill>
                <a:latin typeface="+mn-lt"/>
                <a:ea typeface="+mn-ea"/>
                <a:cs typeface="+mn-cs"/>
                <a:hlinkClick r:id="rId3"/>
              </a:rPr>
              <a:t>https://thenewschool.ru/generator-testov</a:t>
            </a:r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121" name="Picture 121"/>
          <p:cNvPicPr/>
          <p:nvPr/>
        </p:nvPicPr>
        <p:blipFill>
          <a:blip r:embed="rId4"/>
          <a:stretch/>
        </p:blipFill>
        <p:spPr>
          <a:xfrm>
            <a:off x="8388626" y="2494720"/>
            <a:ext cx="4263887" cy="42638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24"/>
          <p:cNvPicPr/>
          <p:nvPr/>
        </p:nvPicPr>
        <p:blipFill>
          <a:blip r:embed="rId2"/>
          <a:srcRect r="1632" b="17874"/>
          <a:stretch/>
        </p:blipFill>
        <p:spPr>
          <a:xfrm>
            <a:off x="343114" y="0"/>
            <a:ext cx="14108382" cy="8308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7"/>
          <p:cNvPicPr/>
          <p:nvPr/>
        </p:nvPicPr>
        <p:blipFill>
          <a:blip r:embed="rId2"/>
          <a:srcRect r="16152" b="17618"/>
          <a:stretch/>
        </p:blipFill>
        <p:spPr>
          <a:xfrm>
            <a:off x="110453" y="99601"/>
            <a:ext cx="14440433" cy="79891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501</Words>
  <Application>Microsoft Office PowerPoint</Application>
  <DocSecurity>0</DocSecurity>
  <PresentationFormat>Произвольный</PresentationFormat>
  <Paragraphs>58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Lora</vt:lpstr>
      <vt:lpstr>Source Sans 3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user205</dc:creator>
  <cp:lastModifiedBy>user205</cp:lastModifiedBy>
  <cp:revision>1</cp:revision>
  <dcterms:created xsi:type="dcterms:W3CDTF">2025-08-25T10:59:39Z</dcterms:created>
  <dcterms:modified xsi:type="dcterms:W3CDTF">2025-08-29T09:35:11Z</dcterms:modified>
</cp:coreProperties>
</file>