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4630400" cy="8229600"/>
  <p:notesSz cx="8229600" cy="146304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61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 master">
    <p:spTree>
      <p:nvGrpSpPr>
        <p:cNvPr id="1" name="Group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>
            <a:prstDash val="solid"/>
          </a:ln>
        </p:spPr>
      </p:sp>
      <p:sp>
        <p:nvSpPr>
          <p:cNvPr id="4" name="Shape 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>
            <a:prstDash val="solid"/>
          </a:ln>
        </p:spPr>
      </p:sp>
      <p:pic>
        <p:nvPicPr>
          <p:cNvPr id="6" name="Picture 6"/>
          <p:cNvPicPr/>
          <p:nvPr/>
        </p:nvPicPr>
        <p:blipFill>
          <a:blip r:embed="rId2"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spTree>
      <p:nvGrpSpPr>
        <p:cNvPr id="1" name="Group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>
            <a:prstDash val="solid"/>
          </a:ln>
        </p:spPr>
      </p:sp>
      <p:sp>
        <p:nvSpPr>
          <p:cNvPr id="45" name="Shape 4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>
            <a:prstDash val="solid"/>
          </a:ln>
        </p:spPr>
      </p:sp>
      <p:pic>
        <p:nvPicPr>
          <p:cNvPr id="47" name="Picture 47"/>
          <p:cNvPicPr/>
          <p:nvPr/>
        </p:nvPicPr>
        <p:blipFill>
          <a:blip r:embed="rId2"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4 master">
    <p:spTree>
      <p:nvGrpSpPr>
        <p:cNvPr id="1" name="Group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>
            <a:prstDash val="solid"/>
          </a:ln>
        </p:spPr>
      </p:sp>
      <p:sp>
        <p:nvSpPr>
          <p:cNvPr id="50" name="Shape 5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>
            <a:prstDash val="solid"/>
          </a:ln>
        </p:spPr>
      </p:sp>
      <p:pic>
        <p:nvPicPr>
          <p:cNvPr id="52" name="Picture 52"/>
          <p:cNvPicPr/>
          <p:nvPr/>
        </p:nvPicPr>
        <p:blipFill>
          <a:blip r:embed="rId2"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spTree>
      <p:nvGrpSpPr>
        <p:cNvPr id="1" name="Group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>
            <a:prstDash val="solid"/>
          </a:ln>
        </p:spPr>
      </p:sp>
      <p:sp>
        <p:nvSpPr>
          <p:cNvPr id="9" name="Shape 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>
            <a:prstDash val="solid"/>
          </a:ln>
        </p:spPr>
      </p:sp>
      <p:pic>
        <p:nvPicPr>
          <p:cNvPr id="11" name="Picture 11"/>
          <p:cNvPicPr/>
          <p:nvPr/>
        </p:nvPicPr>
        <p:blipFill>
          <a:blip r:embed="rId2"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spTree>
      <p:nvGrpSpPr>
        <p:cNvPr id="1" name="Group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>
            <a:prstDash val="solid"/>
          </a:ln>
        </p:spPr>
      </p:sp>
      <p:sp>
        <p:nvSpPr>
          <p:cNvPr id="14" name="Shape 1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>
            <a:prstDash val="solid"/>
          </a:ln>
        </p:spPr>
      </p:sp>
      <p:pic>
        <p:nvPicPr>
          <p:cNvPr id="16" name="Picture 16"/>
          <p:cNvPicPr/>
          <p:nvPr/>
        </p:nvPicPr>
        <p:blipFill>
          <a:blip r:embed="rId2"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10 master">
    <p:spTree>
      <p:nvGrpSpPr>
        <p:cNvPr id="1" name="Group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>
            <a:prstDash val="solid"/>
          </a:ln>
        </p:spPr>
      </p:sp>
      <p:sp>
        <p:nvSpPr>
          <p:cNvPr id="19" name="Shape 1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>
            <a:prstDash val="solid"/>
          </a:ln>
        </p:spPr>
      </p:sp>
      <p:pic>
        <p:nvPicPr>
          <p:cNvPr id="21" name="Picture 21"/>
          <p:cNvPicPr/>
          <p:nvPr/>
        </p:nvPicPr>
        <p:blipFill>
          <a:blip r:embed="rId2"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3 master">
    <p:spTree>
      <p:nvGrpSpPr>
        <p:cNvPr id="1" name="Group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>
            <a:prstDash val="solid"/>
          </a:ln>
        </p:spPr>
      </p:sp>
      <p:sp>
        <p:nvSpPr>
          <p:cNvPr id="24" name="Shape 2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>
            <a:prstDash val="solid"/>
          </a:ln>
        </p:spPr>
      </p:sp>
      <p:pic>
        <p:nvPicPr>
          <p:cNvPr id="26" name="Picture 26"/>
          <p:cNvPicPr/>
          <p:nvPr/>
        </p:nvPicPr>
        <p:blipFill>
          <a:blip r:embed="rId2"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2 master">
    <p:spTree>
      <p:nvGrpSpPr>
        <p:cNvPr id="1" name="Group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>
            <a:prstDash val="solid"/>
          </a:ln>
        </p:spPr>
      </p:sp>
      <p:sp>
        <p:nvSpPr>
          <p:cNvPr id="29" name="Shape 2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>
            <a:prstDash val="solid"/>
          </a:ln>
        </p:spPr>
      </p:sp>
      <p:pic>
        <p:nvPicPr>
          <p:cNvPr id="31" name="Picture 31"/>
          <p:cNvPicPr/>
          <p:nvPr/>
        </p:nvPicPr>
        <p:blipFill>
          <a:blip r:embed="rId2"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Group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spTree>
      <p:nvGrpSpPr>
        <p:cNvPr id="1" name="Group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>
            <a:prstDash val="solid"/>
          </a:ln>
        </p:spPr>
      </p:sp>
      <p:sp>
        <p:nvSpPr>
          <p:cNvPr id="35" name="Shape 35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>
            <a:prstDash val="solid"/>
          </a:ln>
        </p:spPr>
      </p:sp>
      <p:pic>
        <p:nvPicPr>
          <p:cNvPr id="37" name="Picture 37"/>
          <p:cNvPicPr/>
          <p:nvPr/>
        </p:nvPicPr>
        <p:blipFill>
          <a:blip r:embed="rId2"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spTree>
      <p:nvGrpSpPr>
        <p:cNvPr id="1" name="Group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2E4CF"/>
          </a:solidFill>
          <a:ln>
            <a:prstDash val="solid"/>
          </a:ln>
        </p:spPr>
      </p:sp>
      <p:sp>
        <p:nvSpPr>
          <p:cNvPr id="40" name="Shape 4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EF5E7"/>
          </a:solidFill>
          <a:ln>
            <a:prstDash val="solid"/>
          </a:ln>
        </p:spPr>
      </p:sp>
      <p:pic>
        <p:nvPicPr>
          <p:cNvPr id="42" name="Picture 42"/>
          <p:cNvPicPr/>
          <p:nvPr/>
        </p:nvPicPr>
        <p:blipFill>
          <a:blip r:embed="rId2"/>
          <a:stretch/>
        </p:blipFill>
        <p:spPr>
          <a:xfrm>
            <a:off x="12839215" y="7749540"/>
            <a:ext cx="1722604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Group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defPPr/>
      <a:lvl1pPr lvl="0" algn="ctr"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defPPr/>
      <a:lvl1pPr marL="342900" lvl="0" indent="-342900" algn="l"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/>
      <a:lvl1pPr marL="0" lvl="0" indent="0" algn="l">
        <a:defRPr sz="1800">
          <a:latin typeface="+mn-lt"/>
          <a:ea typeface="+mn-ea"/>
          <a:cs typeface="+mn-cs"/>
        </a:defRPr>
      </a:lvl1pPr>
      <a:lvl2pPr marL="457200" lvl="1" indent="0" algn="l">
        <a:defRPr sz="1800">
          <a:latin typeface="+mn-lt"/>
          <a:ea typeface="+mn-ea"/>
          <a:cs typeface="+mn-cs"/>
        </a:defRPr>
      </a:lvl2pPr>
      <a:lvl3pPr marL="914400" lvl="2" indent="0" algn="l">
        <a:defRPr sz="1800">
          <a:latin typeface="+mn-lt"/>
          <a:ea typeface="+mn-ea"/>
          <a:cs typeface="+mn-cs"/>
        </a:defRPr>
      </a:lvl3pPr>
      <a:lvl4pPr marL="1371600" lvl="3" indent="0" algn="l">
        <a:defRPr sz="1800">
          <a:latin typeface="+mn-lt"/>
          <a:ea typeface="+mn-ea"/>
          <a:cs typeface="+mn-cs"/>
        </a:defRPr>
      </a:lvl4pPr>
      <a:lvl5pPr marL="1828800" lvl="4" indent="0" algn="l">
        <a:defRPr sz="1800">
          <a:latin typeface="+mn-lt"/>
          <a:ea typeface="+mn-ea"/>
          <a:cs typeface="+mn-cs"/>
        </a:defRPr>
      </a:lvl5pPr>
      <a:lvl6pPr marL="2286000" lvl="5" indent="0" algn="l">
        <a:defRPr sz="1800">
          <a:latin typeface="+mn-lt"/>
          <a:ea typeface="+mn-ea"/>
          <a:cs typeface="+mn-cs"/>
        </a:defRPr>
      </a:lvl6pPr>
      <a:lvl7pPr marL="2743200" lvl="6" indent="0" algn="l">
        <a:defRPr sz="1800">
          <a:latin typeface="+mn-lt"/>
          <a:ea typeface="+mn-ea"/>
          <a:cs typeface="+mn-cs"/>
        </a:defRPr>
      </a:lvl7pPr>
      <a:lvl8pPr marL="3200400" lvl="7" indent="0" algn="l">
        <a:defRPr sz="1800">
          <a:latin typeface="+mn-lt"/>
          <a:ea typeface="+mn-ea"/>
          <a:cs typeface="+mn-cs"/>
        </a:defRPr>
      </a:lvl8pPr>
      <a:lvl9pPr marL="3657600" lvl="8" indent="0" algn="l">
        <a:defRPr sz="1800"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henewschool.ru/generator-testov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5"/>
          <p:cNvPicPr/>
          <p:nvPr/>
        </p:nvPicPr>
        <p:blipFill>
          <a:blip r:embed="rId2"/>
          <a:stretch/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56" name="Shape 56"/>
          <p:cNvSpPr/>
          <p:nvPr/>
        </p:nvSpPr>
        <p:spPr>
          <a:xfrm>
            <a:off x="6324124" y="2113240"/>
            <a:ext cx="7468553" cy="2112050"/>
          </a:xfrm>
          <a:prstGeom prst="rect">
            <a:avLst/>
          </a:prstGeom>
          <a:noFill/>
          <a:ln>
            <a:prstDash val="solid"/>
          </a:ln>
        </p:spPr>
        <p:txBody>
          <a:bodyPr wrap="square" lIns="0" tIns="0" rIns="0" bIns="0" anchor="t"/>
          <a:lstStyle/>
          <a:p>
            <a:pPr marL="0" indent="0" algn="l">
              <a:lnSpc>
                <a:spcPts val="5500"/>
              </a:lnSpc>
            </a:pPr>
            <a:r>
              <a:rPr sz="4400">
                <a:solidFill>
                  <a:srgbClr val="38512F"/>
                </a:solidFill>
                <a:latin typeface="Lora"/>
                <a:ea typeface="Lora"/>
                <a:cs typeface="Lora"/>
              </a:rPr>
              <a:t>Искусственный интеллект в образовании: генератор тестов</a:t>
            </a:r>
            <a:endParaRPr sz="44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7" name="Shape 57"/>
          <p:cNvSpPr/>
          <p:nvPr/>
        </p:nvSpPr>
        <p:spPr>
          <a:xfrm>
            <a:off x="6324124" y="4584263"/>
            <a:ext cx="7468553" cy="1532096"/>
          </a:xfrm>
          <a:prstGeom prst="rect">
            <a:avLst/>
          </a:prstGeom>
          <a:noFill/>
          <a:ln>
            <a:prstDash val="solid"/>
          </a:ln>
        </p:spPr>
        <p:txBody>
          <a:bodyPr wrap="square" lIns="0" tIns="0" rIns="0" bIns="0" anchor="t"/>
          <a:lstStyle/>
          <a:p>
            <a:pPr marL="0" indent="0" algn="l">
              <a:lnSpc>
                <a:spcPts val="3000"/>
              </a:lnSpc>
            </a:pPr>
            <a:endParaRPr sz="18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130"/>
          <p:cNvPicPr/>
          <p:nvPr/>
        </p:nvPicPr>
        <p:blipFill>
          <a:blip r:embed="rId2"/>
          <a:srcRect l="14642" t="13238" r="16186" b="26939"/>
          <a:stretch/>
        </p:blipFill>
        <p:spPr>
          <a:xfrm>
            <a:off x="59672" y="1083365"/>
            <a:ext cx="14511055" cy="706672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133"/>
          <p:cNvPicPr/>
          <p:nvPr/>
        </p:nvPicPr>
        <p:blipFill>
          <a:blip r:embed="rId2"/>
          <a:srcRect l="15543" t="7759" r="17600" b="5080"/>
          <a:stretch/>
        </p:blipFill>
        <p:spPr>
          <a:xfrm>
            <a:off x="2017644" y="248583"/>
            <a:ext cx="9382538" cy="688771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136"/>
          <p:cNvPicPr/>
          <p:nvPr/>
        </p:nvPicPr>
        <p:blipFill>
          <a:blip r:embed="rId2"/>
          <a:srcRect l="30714" t="11640" r="10657" b="31733"/>
          <a:stretch/>
        </p:blipFill>
        <p:spPr>
          <a:xfrm>
            <a:off x="649889" y="417444"/>
            <a:ext cx="13980511" cy="760343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/>
        </p:nvSpPr>
        <p:spPr>
          <a:xfrm>
            <a:off x="716756" y="563166"/>
            <a:ext cx="9585365" cy="602456"/>
          </a:xfrm>
          <a:prstGeom prst="rect">
            <a:avLst/>
          </a:prstGeom>
          <a:noFill/>
          <a:ln>
            <a:prstDash val="solid"/>
          </a:ln>
        </p:spPr>
        <p:txBody>
          <a:bodyPr wrap="none" lIns="0" tIns="0" rIns="0" bIns="0" anchor="t"/>
          <a:lstStyle/>
          <a:p>
            <a:pPr marL="0" indent="0" algn="l">
              <a:lnSpc>
                <a:spcPts val="4700"/>
              </a:lnSpc>
            </a:pPr>
            <a:r>
              <a:rPr sz="3750">
                <a:solidFill>
                  <a:srgbClr val="38512F"/>
                </a:solidFill>
                <a:latin typeface="Lora"/>
                <a:ea typeface="Lora"/>
                <a:cs typeface="Lora"/>
              </a:rPr>
              <a:t>Практический блок: создаем тест вместе</a:t>
            </a:r>
            <a:endParaRPr sz="37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9" name="Shape 139"/>
          <p:cNvSpPr/>
          <p:nvPr/>
        </p:nvSpPr>
        <p:spPr>
          <a:xfrm>
            <a:off x="716756" y="1472803"/>
            <a:ext cx="4706064" cy="361473"/>
          </a:xfrm>
          <a:prstGeom prst="rect">
            <a:avLst/>
          </a:prstGeom>
          <a:noFill/>
          <a:ln>
            <a:prstDash val="solid"/>
          </a:ln>
        </p:spPr>
        <p:txBody>
          <a:bodyPr wrap="none" lIns="0" tIns="0" rIns="0" bIns="0" anchor="t"/>
          <a:lstStyle/>
          <a:p>
            <a:pPr marL="0" indent="0" algn="l">
              <a:lnSpc>
                <a:spcPts val="2800"/>
              </a:lnSpc>
            </a:pPr>
            <a:r>
              <a:rPr sz="2250">
                <a:solidFill>
                  <a:srgbClr val="38512F"/>
                </a:solidFill>
                <a:latin typeface="Lora"/>
                <a:ea typeface="Lora"/>
                <a:cs typeface="Lora"/>
              </a:rPr>
              <a:t>Этап 1: Простой тест для 6 класса</a:t>
            </a:r>
            <a:endParaRPr sz="22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40" name="Shape 140"/>
          <p:cNvSpPr/>
          <p:nvPr/>
        </p:nvSpPr>
        <p:spPr>
          <a:xfrm>
            <a:off x="716755" y="1968937"/>
            <a:ext cx="7718227" cy="327660"/>
          </a:xfrm>
          <a:prstGeom prst="rect">
            <a:avLst/>
          </a:prstGeom>
          <a:noFill/>
          <a:ln>
            <a:prstDash val="solid"/>
          </a:ln>
        </p:spPr>
        <p:txBody>
          <a:bodyPr wrap="none" lIns="0" tIns="0" rIns="0" bIns="0" anchor="t"/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sz="1600" b="1">
                <a:solidFill>
                  <a:srgbClr val="3A3630"/>
                </a:solidFill>
                <a:latin typeface="Source Sans 3"/>
                <a:ea typeface="Source Sans 3"/>
                <a:cs typeface="Source Sans 3"/>
              </a:rPr>
              <a:t>Задача:</a:t>
            </a:r>
            <a:r>
              <a:rPr sz="1600">
                <a:solidFill>
                  <a:srgbClr val="3A3630"/>
                </a:solidFill>
                <a:latin typeface="Source Sans 3"/>
                <a:ea typeface="Source Sans 3"/>
                <a:cs typeface="Source Sans 3"/>
              </a:rPr>
              <a:t> Создать тест для 6 класса по теме «Фотосинтез».</a:t>
            </a:r>
            <a:endParaRPr sz="1600"/>
          </a:p>
        </p:txBody>
      </p:sp>
      <p:sp>
        <p:nvSpPr>
          <p:cNvPr id="141" name="Shape 141"/>
          <p:cNvSpPr/>
          <p:nvPr/>
        </p:nvSpPr>
        <p:spPr>
          <a:xfrm>
            <a:off x="716756" y="2288381"/>
            <a:ext cx="7718227" cy="655319"/>
          </a:xfrm>
          <a:prstGeom prst="rect">
            <a:avLst/>
          </a:prstGeom>
          <a:noFill/>
          <a:ln>
            <a:prstDash val="solid"/>
          </a:ln>
        </p:spPr>
        <p:txBody>
          <a:bodyPr wrap="square" lIns="0" tIns="0" rIns="0" bIns="0" anchor="t"/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sz="1600" b="1">
                <a:solidFill>
                  <a:srgbClr val="3A3630"/>
                </a:solidFill>
                <a:latin typeface="Source Sans 3"/>
                <a:ea typeface="Source Sans 3"/>
                <a:cs typeface="Source Sans 3"/>
              </a:rPr>
              <a:t>Пример запроса:</a:t>
            </a:r>
            <a:r>
              <a:rPr sz="1600">
                <a:solidFill>
                  <a:srgbClr val="3A3630"/>
                </a:solidFill>
                <a:latin typeface="Source Sans 3"/>
                <a:ea typeface="Source Sans 3"/>
                <a:cs typeface="Source Sans 3"/>
              </a:rPr>
              <a:t> «Создай тест из 5 вопросов с выбором одного правильного ответа по теме "Фотосинтез" для 6 класса, базовый уровень».</a:t>
            </a:r>
            <a:endParaRPr sz="1600"/>
          </a:p>
        </p:txBody>
      </p:sp>
      <p:sp>
        <p:nvSpPr>
          <p:cNvPr id="142" name="Shape 142"/>
          <p:cNvSpPr/>
          <p:nvPr/>
        </p:nvSpPr>
        <p:spPr>
          <a:xfrm>
            <a:off x="716756" y="2996616"/>
            <a:ext cx="7718227" cy="655320"/>
          </a:xfrm>
          <a:prstGeom prst="rect">
            <a:avLst/>
          </a:prstGeom>
          <a:noFill/>
          <a:ln>
            <a:prstDash val="solid"/>
          </a:ln>
        </p:spPr>
        <p:txBody>
          <a:bodyPr wrap="square" lIns="0" tIns="0" rIns="0" bIns="0" anchor="t"/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sz="1600" b="1">
                <a:solidFill>
                  <a:srgbClr val="3A3630"/>
                </a:solidFill>
                <a:latin typeface="Source Sans 3"/>
                <a:ea typeface="Source Sans 3"/>
                <a:cs typeface="Source Sans 3"/>
              </a:rPr>
              <a:t>Разбор результата:</a:t>
            </a:r>
            <a:r>
              <a:rPr sz="1600">
                <a:solidFill>
                  <a:srgbClr val="3A3630"/>
                </a:solidFill>
                <a:latin typeface="Source Sans 3"/>
                <a:ea typeface="Source Sans 3"/>
                <a:cs typeface="Source Sans 3"/>
              </a:rPr>
              <a:t> Анализируем сгенерированные вопросы, отмечаем удачные и обсуждаем возможные корректировки.</a:t>
            </a:r>
            <a:endParaRPr sz="1600"/>
          </a:p>
        </p:txBody>
      </p:sp>
      <p:pic>
        <p:nvPicPr>
          <p:cNvPr id="144" name="Picture 144"/>
          <p:cNvPicPr/>
          <p:nvPr/>
        </p:nvPicPr>
        <p:blipFill>
          <a:blip r:embed="rId2"/>
          <a:stretch/>
        </p:blipFill>
        <p:spPr>
          <a:xfrm>
            <a:off x="8942189" y="2371844"/>
            <a:ext cx="4978956" cy="4978956"/>
          </a:xfrm>
          <a:prstGeom prst="rect">
            <a:avLst/>
          </a:prstGeom>
        </p:spPr>
      </p:pic>
      <p:sp>
        <p:nvSpPr>
          <p:cNvPr id="145" name="Shape 145"/>
          <p:cNvSpPr/>
          <p:nvPr/>
        </p:nvSpPr>
        <p:spPr>
          <a:xfrm>
            <a:off x="6978408" y="1627941"/>
            <a:ext cx="6768072" cy="327660"/>
          </a:xfrm>
          <a:prstGeom prst="rect">
            <a:avLst/>
          </a:prstGeom>
          <a:noFill/>
          <a:ln>
            <a:prstDash val="solid"/>
          </a:ln>
        </p:spPr>
        <p:txBody>
          <a:bodyPr wrap="none" lIns="0" tIns="0" rIns="0" bIns="0" anchor="t"/>
          <a:lstStyle/>
          <a:p>
            <a:pPr marL="0" indent="0" algn="l">
              <a:lnSpc>
                <a:spcPts val="2550"/>
              </a:lnSpc>
            </a:pPr>
            <a:r>
              <a:rPr sz="1600">
                <a:solidFill>
                  <a:srgbClr val="3A3630"/>
                </a:solidFill>
                <a:latin typeface="Source Sans 3"/>
                <a:ea typeface="Source Sans 3"/>
                <a:cs typeface="Source Sans 3"/>
              </a:rPr>
              <a:t>Давайте вместе убедимся, как легко и быстро можно сгенерировать базовый тест.</a:t>
            </a:r>
            <a:endParaRPr sz="16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47" name="Picture 147"/>
          <p:cNvPicPr/>
          <p:nvPr/>
        </p:nvPicPr>
        <p:blipFill>
          <a:blip r:embed="rId3"/>
          <a:stretch/>
        </p:blipFill>
        <p:spPr>
          <a:xfrm>
            <a:off x="4421016" y="3813572"/>
            <a:ext cx="4267569" cy="426757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150"/>
          <p:cNvPicPr/>
          <p:nvPr/>
        </p:nvPicPr>
        <p:blipFill>
          <a:blip r:embed="rId2"/>
          <a:srcRect l="15414" t="12553" r="9499" b="22144"/>
          <a:stretch/>
        </p:blipFill>
        <p:spPr>
          <a:xfrm>
            <a:off x="211849" y="506896"/>
            <a:ext cx="14206702" cy="695739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153"/>
          <p:cNvPicPr/>
          <p:nvPr/>
        </p:nvPicPr>
        <p:blipFill>
          <a:blip r:embed="rId2"/>
          <a:srcRect l="3328" t="6617" r="24543" b="15750"/>
          <a:stretch/>
        </p:blipFill>
        <p:spPr>
          <a:xfrm>
            <a:off x="387627" y="327991"/>
            <a:ext cx="5575852" cy="3379305"/>
          </a:xfrm>
          <a:prstGeom prst="rect">
            <a:avLst/>
          </a:prstGeom>
        </p:spPr>
      </p:pic>
      <p:pic>
        <p:nvPicPr>
          <p:cNvPr id="155" name="Picture 155"/>
          <p:cNvPicPr/>
          <p:nvPr/>
        </p:nvPicPr>
        <p:blipFill>
          <a:blip r:embed="rId3"/>
          <a:stretch/>
        </p:blipFill>
        <p:spPr>
          <a:xfrm>
            <a:off x="8418443" y="218661"/>
            <a:ext cx="5824330" cy="582433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icture 158"/>
          <p:cNvPicPr/>
          <p:nvPr/>
        </p:nvPicPr>
        <p:blipFill>
          <a:blip r:embed="rId2"/>
          <a:srcRect l="2428" t="23285" r="32385" b="13010"/>
          <a:stretch/>
        </p:blipFill>
        <p:spPr>
          <a:xfrm>
            <a:off x="1292087" y="725559"/>
            <a:ext cx="5544858" cy="3051312"/>
          </a:xfrm>
          <a:prstGeom prst="rect">
            <a:avLst/>
          </a:prstGeom>
        </p:spPr>
      </p:pic>
      <p:pic>
        <p:nvPicPr>
          <p:cNvPr id="160" name="Picture 160"/>
          <p:cNvPicPr/>
          <p:nvPr/>
        </p:nvPicPr>
        <p:blipFill>
          <a:blip r:embed="rId3"/>
          <a:srcRect l="4260" t="10711" r="24597" b="20760"/>
          <a:stretch/>
        </p:blipFill>
        <p:spPr>
          <a:xfrm>
            <a:off x="7741995" y="4283765"/>
            <a:ext cx="5625549" cy="305131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/>
        </p:nvSpPr>
        <p:spPr>
          <a:xfrm>
            <a:off x="648772" y="509826"/>
            <a:ext cx="3110983" cy="327064"/>
          </a:xfrm>
          <a:prstGeom prst="rect">
            <a:avLst/>
          </a:prstGeom>
          <a:noFill/>
          <a:ln>
            <a:prstDash val="solid"/>
          </a:ln>
        </p:spPr>
        <p:txBody>
          <a:bodyPr wrap="none" lIns="0" tIns="0" rIns="0" bIns="0" anchor="t"/>
          <a:lstStyle/>
          <a:p>
            <a:pPr marL="0" indent="0" algn="l">
              <a:lnSpc>
                <a:spcPts val="2550"/>
              </a:lnSpc>
            </a:pPr>
            <a:r>
              <a:rPr sz="2050">
                <a:solidFill>
                  <a:srgbClr val="38512F"/>
                </a:solidFill>
                <a:latin typeface="Lora"/>
                <a:ea typeface="Lora"/>
                <a:cs typeface="Lora"/>
              </a:rPr>
              <a:t>Работа с текстом</a:t>
            </a:r>
            <a:endParaRPr sz="20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64" name="Picture 164"/>
          <p:cNvPicPr/>
          <p:nvPr/>
        </p:nvPicPr>
        <p:blipFill>
          <a:blip r:embed="rId2"/>
          <a:stretch/>
        </p:blipFill>
        <p:spPr>
          <a:xfrm>
            <a:off x="648772" y="1253847"/>
            <a:ext cx="6440328" cy="6440329"/>
          </a:xfrm>
          <a:prstGeom prst="rect">
            <a:avLst/>
          </a:prstGeom>
        </p:spPr>
      </p:pic>
      <p:sp>
        <p:nvSpPr>
          <p:cNvPr id="165" name="Shape 165"/>
          <p:cNvSpPr/>
          <p:nvPr/>
        </p:nvSpPr>
        <p:spPr>
          <a:xfrm>
            <a:off x="7548920" y="1212175"/>
            <a:ext cx="6440328" cy="593169"/>
          </a:xfrm>
          <a:prstGeom prst="rect">
            <a:avLst/>
          </a:prstGeom>
          <a:noFill/>
          <a:ln>
            <a:prstDash val="solid"/>
          </a:ln>
        </p:spPr>
        <p:txBody>
          <a:bodyPr wrap="square" lIns="0" tIns="0" rIns="0" bIns="0" anchor="t"/>
          <a:lstStyle/>
          <a:p>
            <a:pPr marL="0" indent="0" algn="l">
              <a:lnSpc>
                <a:spcPts val="2300"/>
              </a:lnSpc>
            </a:pPr>
            <a:r>
              <a:rPr sz="1450">
                <a:solidFill>
                  <a:srgbClr val="3A3630"/>
                </a:solidFill>
                <a:latin typeface="Source Sans 3"/>
                <a:ea typeface="Source Sans 3"/>
                <a:cs typeface="Source Sans 3"/>
              </a:rPr>
              <a:t>Генератор тестов «AI TXT» позволяет создавать вопросы не только на основе общих тем, но и на базе конкретных текстовых материалов.</a:t>
            </a:r>
            <a:endParaRPr sz="14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6" name="Shape 166"/>
          <p:cNvSpPr/>
          <p:nvPr/>
        </p:nvSpPr>
        <p:spPr>
          <a:xfrm>
            <a:off x="7548920" y="1972151"/>
            <a:ext cx="6440328" cy="593169"/>
          </a:xfrm>
          <a:prstGeom prst="rect">
            <a:avLst/>
          </a:prstGeom>
          <a:noFill/>
          <a:ln>
            <a:prstDash val="solid"/>
          </a:ln>
        </p:spPr>
        <p:txBody>
          <a:bodyPr wrap="square" lIns="0" tIns="0" rIns="0" bIns="0" anchor="t"/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sz="1450" b="1">
                <a:solidFill>
                  <a:srgbClr val="3A3630"/>
                </a:solidFill>
                <a:latin typeface="Source Sans 3"/>
                <a:ea typeface="Source Sans 3"/>
                <a:cs typeface="Source Sans 3"/>
              </a:rPr>
              <a:t>Действие:</a:t>
            </a:r>
            <a:r>
              <a:rPr sz="1450">
                <a:solidFill>
                  <a:srgbClr val="3A3630"/>
                </a:solidFill>
                <a:latin typeface="Source Sans 3"/>
                <a:ea typeface="Source Sans 3"/>
                <a:cs typeface="Source Sans 3"/>
              </a:rPr>
              <a:t> Вводим отрывок текста в специальное окно «Использовать свой текст».</a:t>
            </a:r>
            <a:endParaRPr sz="1450"/>
          </a:p>
        </p:txBody>
      </p:sp>
      <p:sp>
        <p:nvSpPr>
          <p:cNvPr id="167" name="Shape 167"/>
          <p:cNvSpPr/>
          <p:nvPr/>
        </p:nvSpPr>
        <p:spPr>
          <a:xfrm>
            <a:off x="7548920" y="2630091"/>
            <a:ext cx="6440328" cy="593169"/>
          </a:xfrm>
          <a:prstGeom prst="rect">
            <a:avLst/>
          </a:prstGeom>
          <a:noFill/>
          <a:ln>
            <a:prstDash val="solid"/>
          </a:ln>
        </p:spPr>
        <p:txBody>
          <a:bodyPr wrap="square" lIns="0" tIns="0" rIns="0" bIns="0" anchor="t"/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sz="1450" b="1">
                <a:solidFill>
                  <a:srgbClr val="3A3630"/>
                </a:solidFill>
                <a:latin typeface="Source Sans 3"/>
                <a:ea typeface="Source Sans 3"/>
                <a:cs typeface="Source Sans 3"/>
              </a:rPr>
              <a:t>Запрос:</a:t>
            </a:r>
            <a:r>
              <a:rPr sz="1450">
                <a:solidFill>
                  <a:srgbClr val="3A3630"/>
                </a:solidFill>
                <a:latin typeface="Source Sans 3"/>
                <a:ea typeface="Source Sans 3"/>
                <a:cs typeface="Source Sans 3"/>
              </a:rPr>
              <a:t> «На основе данного текста составь  вопросы на понимание прочитанного».</a:t>
            </a:r>
            <a:endParaRPr sz="1450"/>
          </a:p>
        </p:txBody>
      </p:sp>
      <p:sp>
        <p:nvSpPr>
          <p:cNvPr id="168" name="Shape 168"/>
          <p:cNvSpPr/>
          <p:nvPr/>
        </p:nvSpPr>
        <p:spPr>
          <a:xfrm>
            <a:off x="7548920" y="3288030"/>
            <a:ext cx="6440328" cy="889753"/>
          </a:xfrm>
          <a:prstGeom prst="rect">
            <a:avLst/>
          </a:prstGeom>
          <a:noFill/>
          <a:ln>
            <a:prstDash val="solid"/>
          </a:ln>
        </p:spPr>
        <p:txBody>
          <a:bodyPr wrap="square" lIns="0" tIns="0" rIns="0" bIns="0" anchor="t"/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ts val="2300"/>
              </a:lnSpc>
              <a:buSzPct val="100000"/>
              <a:buChar char="•"/>
            </a:pPr>
            <a:r>
              <a:rPr sz="1450" b="1">
                <a:solidFill>
                  <a:srgbClr val="3A3630"/>
                </a:solidFill>
                <a:latin typeface="Source Sans 3"/>
                <a:ea typeface="Source Sans 3"/>
                <a:cs typeface="Source Sans 3"/>
              </a:rPr>
              <a:t>Демонстрация:</a:t>
            </a:r>
            <a:r>
              <a:rPr sz="1450">
                <a:solidFill>
                  <a:srgbClr val="3A3630"/>
                </a:solidFill>
                <a:latin typeface="Source Sans 3"/>
                <a:ea typeface="Source Sans 3"/>
                <a:cs typeface="Source Sans 3"/>
              </a:rPr>
              <a:t> Показываем, как гибко и адаптивно генератор создает вопросы, идеально подходящие для проверки понимания конкретного материала.</a:t>
            </a:r>
            <a:endParaRPr sz="1450"/>
          </a:p>
        </p:txBody>
      </p:sp>
      <p:sp>
        <p:nvSpPr>
          <p:cNvPr id="169" name="Shape 169"/>
          <p:cNvSpPr/>
          <p:nvPr/>
        </p:nvSpPr>
        <p:spPr>
          <a:xfrm>
            <a:off x="7548920" y="4787708"/>
            <a:ext cx="4356431" cy="296585"/>
          </a:xfrm>
          <a:prstGeom prst="rect">
            <a:avLst/>
          </a:prstGeom>
          <a:noFill/>
          <a:ln>
            <a:prstDash val="solid"/>
          </a:ln>
        </p:spPr>
        <p:txBody>
          <a:bodyPr wrap="none" lIns="0" tIns="0" rIns="0" bIns="0" anchor="t"/>
          <a:lstStyle/>
          <a:p>
            <a:pPr marL="0" indent="0" algn="l">
              <a:lnSpc>
                <a:spcPts val="2300"/>
              </a:lnSpc>
            </a:pPr>
            <a:r>
              <a:rPr sz="1450">
                <a:solidFill>
                  <a:srgbClr val="3A3630"/>
                </a:solidFill>
                <a:latin typeface="Source Sans 3"/>
                <a:ea typeface="Source Sans 3"/>
                <a:cs typeface="Source Sans 3"/>
              </a:rPr>
              <a:t>Эта функция незаменима для работы</a:t>
            </a:r>
          </a:p>
          <a:p>
            <a:pPr marL="0" indent="0" algn="l">
              <a:lnSpc>
                <a:spcPts val="2300"/>
              </a:lnSpc>
            </a:pPr>
            <a:r>
              <a:rPr sz="1450">
                <a:solidFill>
                  <a:srgbClr val="3A3630"/>
                </a:solidFill>
                <a:latin typeface="Source Sans 3"/>
                <a:ea typeface="Source Sans 3"/>
                <a:cs typeface="Source Sans 3"/>
              </a:rPr>
              <a:t> с фрагментами художественных произведений,</a:t>
            </a:r>
          </a:p>
          <a:p>
            <a:pPr marL="0" indent="0" algn="l">
              <a:lnSpc>
                <a:spcPts val="2300"/>
              </a:lnSpc>
            </a:pPr>
            <a:r>
              <a:rPr sz="1450">
                <a:solidFill>
                  <a:srgbClr val="3A3630"/>
                </a:solidFill>
                <a:latin typeface="Source Sans 3"/>
                <a:ea typeface="Source Sans 3"/>
                <a:cs typeface="Source Sans 3"/>
              </a:rPr>
              <a:t> научными статьями или любыми другими текстовыми источниками.</a:t>
            </a:r>
            <a:endParaRPr sz="14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/>
        </p:nvSpPr>
        <p:spPr>
          <a:xfrm>
            <a:off x="357808" y="541540"/>
            <a:ext cx="73152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sz="18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GPT-5-Mini - быстрая нейросеть от OpenAI онлайн</a:t>
            </a:r>
          </a:p>
          <a:p>
            <a:pPr marL="0" indent="0" algn="l"/>
            <a:r>
              <a:rPr sz="18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https://mashagpt.ru/chat/chatgpt-5-mini</a:t>
            </a:r>
          </a:p>
        </p:txBody>
      </p:sp>
      <p:pic>
        <p:nvPicPr>
          <p:cNvPr id="173" name="Picture 173"/>
          <p:cNvPicPr/>
          <p:nvPr/>
        </p:nvPicPr>
        <p:blipFill>
          <a:blip r:embed="rId2"/>
          <a:stretch/>
        </p:blipFill>
        <p:spPr>
          <a:xfrm>
            <a:off x="5923722" y="541540"/>
            <a:ext cx="7960925" cy="4166218"/>
          </a:xfrm>
          <a:prstGeom prst="rect">
            <a:avLst/>
          </a:prstGeom>
        </p:spPr>
      </p:pic>
      <p:pic>
        <p:nvPicPr>
          <p:cNvPr id="175" name="Picture 175"/>
          <p:cNvPicPr/>
          <p:nvPr/>
        </p:nvPicPr>
        <p:blipFill>
          <a:blip r:embed="rId3"/>
          <a:stretch/>
        </p:blipFill>
        <p:spPr>
          <a:xfrm>
            <a:off x="566530" y="2226365"/>
            <a:ext cx="4472608" cy="447260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Picture 178"/>
          <p:cNvPicPr/>
          <p:nvPr/>
        </p:nvPicPr>
        <p:blipFill>
          <a:blip r:embed="rId2"/>
          <a:srcRect l="18454" t="13191" r="14460" b="16669"/>
          <a:stretch/>
        </p:blipFill>
        <p:spPr>
          <a:xfrm>
            <a:off x="1202634" y="337930"/>
            <a:ext cx="12851296" cy="755774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837723" y="1607820"/>
            <a:ext cx="5245179" cy="351948"/>
          </a:xfrm>
          <a:prstGeom prst="rect">
            <a:avLst/>
          </a:prstGeom>
          <a:noFill/>
          <a:ln>
            <a:prstDash val="solid"/>
          </a:ln>
        </p:spPr>
        <p:txBody>
          <a:bodyPr wrap="none" lIns="0" tIns="0" rIns="0" bIns="0" anchor="t"/>
          <a:lstStyle/>
          <a:p>
            <a:pPr marL="0" indent="0" algn="l">
              <a:lnSpc>
                <a:spcPts val="2750"/>
              </a:lnSpc>
            </a:pPr>
            <a:r>
              <a:rPr sz="2200">
                <a:solidFill>
                  <a:srgbClr val="38512F"/>
                </a:solidFill>
                <a:latin typeface="Lora"/>
                <a:ea typeface="Lora"/>
                <a:cs typeface="Lora"/>
              </a:rPr>
              <a:t>АКТУАЛЬНОСТЬ ИИ В ОБРАЗОВАНИИ</a:t>
            </a:r>
            <a:endParaRPr sz="2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0" name="Shape 60"/>
          <p:cNvSpPr/>
          <p:nvPr/>
        </p:nvSpPr>
        <p:spPr>
          <a:xfrm>
            <a:off x="837723" y="2199084"/>
            <a:ext cx="12954952" cy="2914650"/>
          </a:xfrm>
          <a:prstGeom prst="rect">
            <a:avLst/>
          </a:prstGeom>
          <a:noFill/>
          <a:ln>
            <a:prstDash val="solid"/>
          </a:ln>
        </p:spPr>
        <p:txBody>
          <a:bodyPr wrap="square" lIns="0" tIns="0" rIns="0" bIns="0" anchor="t"/>
          <a:lstStyle/>
          <a:p>
            <a:pPr marL="0" indent="0" algn="l">
              <a:lnSpc>
                <a:spcPts val="7650"/>
              </a:lnSpc>
            </a:pPr>
            <a:r>
              <a:rPr sz="6100">
                <a:solidFill>
                  <a:srgbClr val="38512F"/>
                </a:solidFill>
                <a:latin typeface="Lora"/>
                <a:ea typeface="Lora"/>
                <a:cs typeface="Lora"/>
              </a:rPr>
              <a:t>ИИ в школе — не будущее, а практический помощник уже сегодня!</a:t>
            </a:r>
            <a:endParaRPr sz="61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1" name="Shape 61"/>
          <p:cNvSpPr/>
          <p:nvPr/>
        </p:nvSpPr>
        <p:spPr>
          <a:xfrm>
            <a:off x="837723" y="5472708"/>
            <a:ext cx="12954952" cy="1149071"/>
          </a:xfrm>
          <a:prstGeom prst="rect">
            <a:avLst/>
          </a:prstGeom>
          <a:noFill/>
          <a:ln>
            <a:prstDash val="solid"/>
          </a:ln>
        </p:spPr>
        <p:txBody>
          <a:bodyPr wrap="square" lIns="0" tIns="0" rIns="0" bIns="0" anchor="t"/>
          <a:lstStyle/>
          <a:p>
            <a:pPr marL="0" indent="0" algn="l">
              <a:lnSpc>
                <a:spcPts val="3000"/>
              </a:lnSpc>
            </a:pPr>
            <a:endParaRPr sz="18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Picture 181"/>
          <p:cNvPicPr/>
          <p:nvPr/>
        </p:nvPicPr>
        <p:blipFill>
          <a:blip r:embed="rId2"/>
          <a:srcRect l="19400" t="11184" r="5257" b="22372"/>
          <a:stretch/>
        </p:blipFill>
        <p:spPr>
          <a:xfrm>
            <a:off x="188843" y="675861"/>
            <a:ext cx="12849554" cy="6380922"/>
          </a:xfrm>
          <a:prstGeom prst="rect">
            <a:avLst/>
          </a:prstGeom>
        </p:spPr>
      </p:pic>
      <p:sp>
        <p:nvSpPr>
          <p:cNvPr id="182" name="Shape 182"/>
          <p:cNvSpPr/>
          <p:nvPr/>
        </p:nvSpPr>
        <p:spPr>
          <a:xfrm>
            <a:off x="2743200" y="5834270"/>
            <a:ext cx="6510130" cy="1550504"/>
          </a:xfrm>
          <a:prstGeom prst="roundRect">
            <a:avLst/>
          </a:prstGeom>
          <a:noFill/>
          <a:ln w="12700">
            <a:solidFill>
              <a:srgbClr val="FF0000"/>
            </a:solidFill>
            <a:prstDash val="solid"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icture 185"/>
          <p:cNvPicPr/>
          <p:nvPr/>
        </p:nvPicPr>
        <p:blipFill>
          <a:blip r:embed="rId2"/>
          <a:srcRect l="17086" t="10726" r="1272" b="7530"/>
          <a:stretch/>
        </p:blipFill>
        <p:spPr>
          <a:xfrm>
            <a:off x="1550504" y="685799"/>
            <a:ext cx="11053671" cy="6231835"/>
          </a:xfrm>
          <a:prstGeom prst="rect">
            <a:avLst/>
          </a:prstGeom>
        </p:spPr>
      </p:pic>
      <p:sp>
        <p:nvSpPr>
          <p:cNvPr id="186" name="Shape 186"/>
          <p:cNvSpPr/>
          <p:nvPr/>
        </p:nvSpPr>
        <p:spPr>
          <a:xfrm>
            <a:off x="2226365" y="2852530"/>
            <a:ext cx="5565913" cy="1858618"/>
          </a:xfrm>
          <a:prstGeom prst="roundRect">
            <a:avLst/>
          </a:prstGeom>
          <a:noFill/>
          <a:ln w="76200">
            <a:solidFill>
              <a:srgbClr val="FFC000"/>
            </a:solidFill>
            <a:prstDash val="solid"/>
          </a:ln>
        </p:spPr>
        <p:txBody>
          <a:bodyPr lIns="91440" tIns="45720" rIns="91440" bIns="45720" anchor="ctr"/>
          <a:lstStyle/>
          <a:p>
            <a:pPr marL="0" indent="0" algn="ctr"/>
            <a:endParaRPr sz="18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Picture 189"/>
          <p:cNvPicPr/>
          <p:nvPr/>
        </p:nvPicPr>
        <p:blipFill>
          <a:blip r:embed="rId2"/>
          <a:srcRect l="41440" t="12681" r="25952" b="8816"/>
          <a:stretch/>
        </p:blipFill>
        <p:spPr>
          <a:xfrm>
            <a:off x="0" y="0"/>
            <a:ext cx="4770782" cy="6460434"/>
          </a:xfrm>
          <a:prstGeom prst="rect">
            <a:avLst/>
          </a:prstGeom>
        </p:spPr>
      </p:pic>
      <p:pic>
        <p:nvPicPr>
          <p:cNvPr id="191" name="Picture 191"/>
          <p:cNvPicPr/>
          <p:nvPr/>
        </p:nvPicPr>
        <p:blipFill>
          <a:blip r:embed="rId3"/>
          <a:srcRect l="40897" t="13526" r="26494" b="4227"/>
          <a:stretch/>
        </p:blipFill>
        <p:spPr>
          <a:xfrm>
            <a:off x="4770782" y="0"/>
            <a:ext cx="4770782" cy="6460434"/>
          </a:xfrm>
          <a:prstGeom prst="rect">
            <a:avLst/>
          </a:prstGeom>
        </p:spPr>
      </p:pic>
      <p:pic>
        <p:nvPicPr>
          <p:cNvPr id="193" name="Picture 193"/>
          <p:cNvPicPr/>
          <p:nvPr/>
        </p:nvPicPr>
        <p:blipFill>
          <a:blip r:embed="rId4"/>
          <a:srcRect l="40897" t="12440" r="25884" b="5314"/>
          <a:stretch/>
        </p:blipFill>
        <p:spPr>
          <a:xfrm>
            <a:off x="9541564" y="1"/>
            <a:ext cx="4860016" cy="646043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Picture 196"/>
          <p:cNvPicPr/>
          <p:nvPr/>
        </p:nvPicPr>
        <p:blipFill>
          <a:blip r:embed="rId2"/>
          <a:srcRect l="40897" t="12439" r="26630" b="4469"/>
          <a:stretch/>
        </p:blipFill>
        <p:spPr>
          <a:xfrm>
            <a:off x="0" y="0"/>
            <a:ext cx="4750904" cy="8348870"/>
          </a:xfrm>
          <a:prstGeom prst="rect">
            <a:avLst/>
          </a:prstGeom>
        </p:spPr>
      </p:pic>
      <p:pic>
        <p:nvPicPr>
          <p:cNvPr id="198" name="Picture 198"/>
          <p:cNvPicPr/>
          <p:nvPr/>
        </p:nvPicPr>
        <p:blipFill>
          <a:blip r:embed="rId3"/>
          <a:srcRect l="40829" t="11836" r="26155" b="7005"/>
          <a:stretch/>
        </p:blipFill>
        <p:spPr>
          <a:xfrm>
            <a:off x="4750904" y="-99391"/>
            <a:ext cx="4830418" cy="8348870"/>
          </a:xfrm>
          <a:prstGeom prst="rect">
            <a:avLst/>
          </a:prstGeom>
        </p:spPr>
      </p:pic>
      <p:pic>
        <p:nvPicPr>
          <p:cNvPr id="200" name="Picture 200"/>
          <p:cNvPicPr/>
          <p:nvPr/>
        </p:nvPicPr>
        <p:blipFill>
          <a:blip r:embed="rId4"/>
          <a:srcRect l="40897" t="12439" r="26087" b="5314"/>
          <a:stretch/>
        </p:blipFill>
        <p:spPr>
          <a:xfrm>
            <a:off x="9581322" y="-99391"/>
            <a:ext cx="4830418" cy="834887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/>
        </p:nvSpPr>
        <p:spPr>
          <a:xfrm>
            <a:off x="837723" y="2135624"/>
            <a:ext cx="9286042" cy="704017"/>
          </a:xfrm>
          <a:prstGeom prst="rect">
            <a:avLst/>
          </a:prstGeom>
          <a:noFill/>
          <a:ln>
            <a:prstDash val="solid"/>
          </a:ln>
        </p:spPr>
        <p:txBody>
          <a:bodyPr wrap="none" lIns="0" tIns="0" rIns="0" bIns="0" anchor="t"/>
          <a:lstStyle/>
          <a:p>
            <a:pPr marL="0" indent="0" algn="l">
              <a:lnSpc>
                <a:spcPts val="5500"/>
              </a:lnSpc>
            </a:pPr>
            <a:endParaRPr sz="44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3" name="Shape 203"/>
          <p:cNvSpPr/>
          <p:nvPr/>
        </p:nvSpPr>
        <p:spPr>
          <a:xfrm>
            <a:off x="837723" y="3318390"/>
            <a:ext cx="12954952" cy="2123242"/>
          </a:xfrm>
          <a:prstGeom prst="roundRect">
            <a:avLst>
              <a:gd name="adj" fmla="val 1691"/>
            </a:avLst>
          </a:prstGeom>
          <a:solidFill>
            <a:srgbClr val="F3E7D4"/>
          </a:solidFill>
          <a:ln>
            <a:prstDash val="solid"/>
          </a:ln>
        </p:spPr>
      </p:sp>
      <p:sp>
        <p:nvSpPr>
          <p:cNvPr id="204" name="Shape 204"/>
          <p:cNvSpPr/>
          <p:nvPr/>
        </p:nvSpPr>
        <p:spPr>
          <a:xfrm>
            <a:off x="837723" y="3318390"/>
            <a:ext cx="4318278" cy="2123242"/>
          </a:xfrm>
          <a:prstGeom prst="roundRect">
            <a:avLst>
              <a:gd name="adj" fmla="val 1691"/>
            </a:avLst>
          </a:prstGeom>
          <a:solidFill>
            <a:srgbClr val="F3E7D4"/>
          </a:solidFill>
          <a:ln>
            <a:prstDash val="solid"/>
          </a:ln>
        </p:spPr>
      </p:sp>
      <p:sp>
        <p:nvSpPr>
          <p:cNvPr id="205" name="Shape 205"/>
          <p:cNvSpPr/>
          <p:nvPr/>
        </p:nvSpPr>
        <p:spPr>
          <a:xfrm>
            <a:off x="1077039" y="3557706"/>
            <a:ext cx="2816185" cy="351949"/>
          </a:xfrm>
          <a:prstGeom prst="rect">
            <a:avLst/>
          </a:prstGeom>
          <a:noFill/>
          <a:ln>
            <a:prstDash val="solid"/>
          </a:ln>
        </p:spPr>
        <p:txBody>
          <a:bodyPr wrap="none" lIns="0" tIns="0" rIns="0" bIns="0" anchor="t"/>
          <a:lstStyle/>
          <a:p>
            <a:pPr marL="0" indent="0" algn="l">
              <a:lnSpc>
                <a:spcPts val="2750"/>
              </a:lnSpc>
            </a:pPr>
            <a:r>
              <a:rPr sz="2200">
                <a:solidFill>
                  <a:srgbClr val="3A3630"/>
                </a:solidFill>
                <a:latin typeface="Lora"/>
                <a:ea typeface="Lora"/>
                <a:cs typeface="Lora"/>
              </a:rPr>
              <a:t>Ваш помощник</a:t>
            </a:r>
            <a:endParaRPr sz="2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6" name="Shape 206"/>
          <p:cNvSpPr/>
          <p:nvPr/>
        </p:nvSpPr>
        <p:spPr>
          <a:xfrm>
            <a:off x="1077039" y="4053244"/>
            <a:ext cx="3480553" cy="1149072"/>
          </a:xfrm>
          <a:prstGeom prst="rect">
            <a:avLst/>
          </a:prstGeom>
          <a:noFill/>
          <a:ln>
            <a:prstDash val="solid"/>
          </a:ln>
        </p:spPr>
        <p:txBody>
          <a:bodyPr wrap="square" lIns="0" tIns="0" rIns="0" bIns="0" anchor="t"/>
          <a:lstStyle/>
          <a:p>
            <a:pPr marL="0" indent="0" algn="l">
              <a:lnSpc>
                <a:spcPts val="3000"/>
              </a:lnSpc>
            </a:pPr>
            <a:r>
              <a:rPr sz="1850">
                <a:solidFill>
                  <a:srgbClr val="3A3630"/>
                </a:solidFill>
                <a:latin typeface="Source Sans 3"/>
                <a:ea typeface="Source Sans 3"/>
                <a:cs typeface="Source Sans 3"/>
              </a:rPr>
              <a:t>ИИ — ваш надёжный помощник в создании качественных тестов и экономии времени.</a:t>
            </a:r>
            <a:endParaRPr sz="18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7" name="Shape 207"/>
          <p:cNvSpPr/>
          <p:nvPr/>
        </p:nvSpPr>
        <p:spPr>
          <a:xfrm>
            <a:off x="5156002" y="3318390"/>
            <a:ext cx="4318278" cy="2123242"/>
          </a:xfrm>
          <a:prstGeom prst="rect">
            <a:avLst/>
          </a:prstGeom>
          <a:solidFill>
            <a:srgbClr val="F3E7D4"/>
          </a:solidFill>
          <a:ln>
            <a:prstDash val="solid"/>
          </a:ln>
        </p:spPr>
      </p:sp>
      <p:sp>
        <p:nvSpPr>
          <p:cNvPr id="208" name="Shape 208"/>
          <p:cNvSpPr/>
          <p:nvPr/>
        </p:nvSpPr>
        <p:spPr>
          <a:xfrm>
            <a:off x="5156002" y="3318390"/>
            <a:ext cx="30479" cy="2123242"/>
          </a:xfrm>
          <a:prstGeom prst="roundRect">
            <a:avLst>
              <a:gd name="adj" fmla="val 117806"/>
            </a:avLst>
          </a:prstGeom>
          <a:solidFill>
            <a:srgbClr val="D9CDBA"/>
          </a:solidFill>
          <a:ln>
            <a:prstDash val="solid"/>
          </a:ln>
        </p:spPr>
      </p:sp>
      <p:sp>
        <p:nvSpPr>
          <p:cNvPr id="209" name="Shape 209"/>
          <p:cNvSpPr/>
          <p:nvPr/>
        </p:nvSpPr>
        <p:spPr>
          <a:xfrm>
            <a:off x="5754410" y="3557706"/>
            <a:ext cx="2816184" cy="351949"/>
          </a:xfrm>
          <a:prstGeom prst="rect">
            <a:avLst/>
          </a:prstGeom>
          <a:noFill/>
          <a:ln>
            <a:prstDash val="solid"/>
          </a:ln>
        </p:spPr>
        <p:txBody>
          <a:bodyPr wrap="none" lIns="0" tIns="0" rIns="0" bIns="0" anchor="t"/>
          <a:lstStyle/>
          <a:p>
            <a:pPr marL="0" indent="0" algn="l">
              <a:lnSpc>
                <a:spcPts val="2750"/>
              </a:lnSpc>
            </a:pPr>
            <a:r>
              <a:rPr sz="2200">
                <a:solidFill>
                  <a:srgbClr val="3A3630"/>
                </a:solidFill>
                <a:latin typeface="Lora"/>
                <a:ea typeface="Lora"/>
                <a:cs typeface="Lora"/>
              </a:rPr>
              <a:t>«Новая школа»</a:t>
            </a:r>
            <a:endParaRPr sz="2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0" name="Shape 210"/>
          <p:cNvSpPr/>
          <p:nvPr/>
        </p:nvSpPr>
        <p:spPr>
          <a:xfrm>
            <a:off x="5754410" y="4053244"/>
            <a:ext cx="3121462" cy="1149072"/>
          </a:xfrm>
          <a:prstGeom prst="rect">
            <a:avLst/>
          </a:prstGeom>
          <a:noFill/>
          <a:ln>
            <a:prstDash val="solid"/>
          </a:ln>
        </p:spPr>
        <p:txBody>
          <a:bodyPr wrap="square" lIns="0" tIns="0" rIns="0" bIns="0" anchor="t"/>
          <a:lstStyle/>
          <a:p>
            <a:pPr marL="0" indent="0" algn="l">
              <a:lnSpc>
                <a:spcPts val="3000"/>
              </a:lnSpc>
            </a:pPr>
            <a:r>
              <a:rPr sz="1850">
                <a:solidFill>
                  <a:srgbClr val="3A3630"/>
                </a:solidFill>
                <a:latin typeface="Source Sans 3"/>
                <a:ea typeface="Source Sans 3"/>
                <a:cs typeface="Source Sans 3"/>
              </a:rPr>
              <a:t>Бесплатный, простой и эффективный инструмент для каждого учителя.</a:t>
            </a:r>
            <a:endParaRPr sz="18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1" name="Shape 211"/>
          <p:cNvSpPr/>
          <p:nvPr/>
        </p:nvSpPr>
        <p:spPr>
          <a:xfrm>
            <a:off x="4856798" y="4080747"/>
            <a:ext cx="598408" cy="598408"/>
          </a:xfrm>
          <a:prstGeom prst="roundRect">
            <a:avLst>
              <a:gd name="adj" fmla="val 6000"/>
            </a:avLst>
          </a:prstGeom>
          <a:solidFill>
            <a:srgbClr val="FEF5E7"/>
          </a:solidFill>
          <a:ln w="30480">
            <a:solidFill>
              <a:srgbClr val="D9CDBA"/>
            </a:solidFill>
            <a:prstDash val="solid"/>
          </a:ln>
        </p:spPr>
      </p:sp>
      <p:pic>
        <p:nvPicPr>
          <p:cNvPr id="213" name="Picture 213"/>
          <p:cNvPicPr/>
          <p:nvPr/>
        </p:nvPicPr>
        <p:blipFill>
          <a:blip r:embed="rId2"/>
          <a:stretch/>
        </p:blipFill>
        <p:spPr>
          <a:xfrm>
            <a:off x="5006340" y="4192905"/>
            <a:ext cx="299203" cy="373974"/>
          </a:xfrm>
          <a:prstGeom prst="rect">
            <a:avLst/>
          </a:prstGeom>
        </p:spPr>
      </p:pic>
      <p:sp>
        <p:nvSpPr>
          <p:cNvPr id="214" name="Shape 214"/>
          <p:cNvSpPr/>
          <p:nvPr/>
        </p:nvSpPr>
        <p:spPr>
          <a:xfrm>
            <a:off x="9474279" y="3318390"/>
            <a:ext cx="4318277" cy="2123242"/>
          </a:xfrm>
          <a:prstGeom prst="rect">
            <a:avLst/>
          </a:prstGeom>
          <a:solidFill>
            <a:srgbClr val="F3E7D4"/>
          </a:solidFill>
          <a:ln>
            <a:prstDash val="solid"/>
          </a:ln>
        </p:spPr>
      </p:sp>
      <p:sp>
        <p:nvSpPr>
          <p:cNvPr id="215" name="Shape 215"/>
          <p:cNvSpPr/>
          <p:nvPr/>
        </p:nvSpPr>
        <p:spPr>
          <a:xfrm>
            <a:off x="9474279" y="3318390"/>
            <a:ext cx="30480" cy="2123242"/>
          </a:xfrm>
          <a:prstGeom prst="roundRect">
            <a:avLst>
              <a:gd name="adj" fmla="val 117806"/>
            </a:avLst>
          </a:prstGeom>
          <a:solidFill>
            <a:srgbClr val="D9CDBA"/>
          </a:solidFill>
          <a:ln>
            <a:prstDash val="solid"/>
          </a:ln>
        </p:spPr>
      </p:sp>
      <p:sp>
        <p:nvSpPr>
          <p:cNvPr id="216" name="Shape 216"/>
          <p:cNvSpPr/>
          <p:nvPr/>
        </p:nvSpPr>
        <p:spPr>
          <a:xfrm>
            <a:off x="10072688" y="3557706"/>
            <a:ext cx="2816185" cy="351949"/>
          </a:xfrm>
          <a:prstGeom prst="rect">
            <a:avLst/>
          </a:prstGeom>
          <a:noFill/>
          <a:ln>
            <a:prstDash val="solid"/>
          </a:ln>
        </p:spPr>
        <p:txBody>
          <a:bodyPr wrap="none" lIns="0" tIns="0" rIns="0" bIns="0" anchor="t"/>
          <a:lstStyle/>
          <a:p>
            <a:pPr marL="0" indent="0" algn="l">
              <a:lnSpc>
                <a:spcPts val="2750"/>
              </a:lnSpc>
            </a:pPr>
            <a:r>
              <a:rPr sz="2200">
                <a:solidFill>
                  <a:srgbClr val="3A3630"/>
                </a:solidFill>
                <a:latin typeface="Lora"/>
                <a:ea typeface="Lora"/>
                <a:cs typeface="Lora"/>
              </a:rPr>
              <a:t>Новые возможности</a:t>
            </a:r>
            <a:endParaRPr sz="2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7" name="Shape 217"/>
          <p:cNvSpPr/>
          <p:nvPr/>
        </p:nvSpPr>
        <p:spPr>
          <a:xfrm>
            <a:off x="10072688" y="4053244"/>
            <a:ext cx="3480554" cy="766047"/>
          </a:xfrm>
          <a:prstGeom prst="rect">
            <a:avLst/>
          </a:prstGeom>
          <a:noFill/>
          <a:ln>
            <a:prstDash val="solid"/>
          </a:ln>
        </p:spPr>
        <p:txBody>
          <a:bodyPr wrap="square" lIns="0" tIns="0" rIns="0" bIns="0" anchor="t"/>
          <a:lstStyle/>
          <a:p>
            <a:pPr marL="0" indent="0" algn="l">
              <a:lnSpc>
                <a:spcPts val="3000"/>
              </a:lnSpc>
            </a:pPr>
            <a:r>
              <a:rPr sz="1850">
                <a:solidFill>
                  <a:srgbClr val="3A3630"/>
                </a:solidFill>
                <a:latin typeface="Source Sans 3"/>
                <a:ea typeface="Source Sans 3"/>
                <a:cs typeface="Source Sans 3"/>
              </a:rPr>
              <a:t>Откройте новые горизонты для обучения и оценки знаний!</a:t>
            </a:r>
            <a:endParaRPr sz="18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8" name="Shape 218"/>
          <p:cNvSpPr/>
          <p:nvPr/>
        </p:nvSpPr>
        <p:spPr>
          <a:xfrm>
            <a:off x="9175075" y="4080747"/>
            <a:ext cx="598407" cy="598408"/>
          </a:xfrm>
          <a:prstGeom prst="roundRect">
            <a:avLst>
              <a:gd name="adj" fmla="val 6000"/>
            </a:avLst>
          </a:prstGeom>
          <a:solidFill>
            <a:srgbClr val="FEF5E7"/>
          </a:solidFill>
          <a:ln w="30480">
            <a:solidFill>
              <a:srgbClr val="D9CDBA"/>
            </a:solidFill>
            <a:prstDash val="solid"/>
          </a:ln>
        </p:spPr>
      </p:sp>
      <p:pic>
        <p:nvPicPr>
          <p:cNvPr id="220" name="Picture 220"/>
          <p:cNvPicPr/>
          <p:nvPr/>
        </p:nvPicPr>
        <p:blipFill>
          <a:blip r:embed="rId3"/>
          <a:stretch/>
        </p:blipFill>
        <p:spPr>
          <a:xfrm>
            <a:off x="9324618" y="4192905"/>
            <a:ext cx="299204" cy="373974"/>
          </a:xfrm>
          <a:prstGeom prst="rect">
            <a:avLst/>
          </a:prstGeom>
        </p:spPr>
      </p:pic>
      <p:pic>
        <p:nvPicPr>
          <p:cNvPr id="222" name="Picture 222"/>
          <p:cNvPicPr/>
          <p:nvPr/>
        </p:nvPicPr>
        <p:blipFill>
          <a:blip r:embed="rId4"/>
          <a:stretch/>
        </p:blipFill>
        <p:spPr>
          <a:xfrm>
            <a:off x="9175075" y="163890"/>
            <a:ext cx="4365478" cy="291512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Picture 225"/>
          <p:cNvPicPr/>
          <p:nvPr/>
        </p:nvPicPr>
        <p:blipFill>
          <a:blip r:embed="rId2"/>
          <a:stretch/>
        </p:blipFill>
        <p:spPr>
          <a:xfrm>
            <a:off x="3790950" y="590550"/>
            <a:ext cx="7048500" cy="7048500"/>
          </a:xfrm>
          <a:prstGeom prst="rect">
            <a:avLst/>
          </a:prstGeom>
        </p:spPr>
      </p:pic>
      <p:sp>
        <p:nvSpPr>
          <p:cNvPr id="226" name="Shape 226"/>
          <p:cNvSpPr txBox="1"/>
          <p:nvPr/>
        </p:nvSpPr>
        <p:spPr>
          <a:xfrm>
            <a:off x="447261" y="1713708"/>
            <a:ext cx="7315200" cy="923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sz="5400" b="1" i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K8Z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/>
        </p:nvSpPr>
        <p:spPr>
          <a:xfrm>
            <a:off x="837723" y="1944172"/>
            <a:ext cx="8640128" cy="704017"/>
          </a:xfrm>
          <a:prstGeom prst="rect">
            <a:avLst/>
          </a:prstGeom>
          <a:noFill/>
          <a:ln>
            <a:prstDash val="solid"/>
          </a:ln>
        </p:spPr>
        <p:txBody>
          <a:bodyPr wrap="none" lIns="0" tIns="0" rIns="0" bIns="0" anchor="t"/>
          <a:lstStyle/>
          <a:p>
            <a:pPr marL="0" indent="0" algn="l">
              <a:lnSpc>
                <a:spcPts val="5500"/>
              </a:lnSpc>
            </a:pPr>
            <a:r>
              <a:rPr sz="4400">
                <a:solidFill>
                  <a:srgbClr val="38512F"/>
                </a:solidFill>
                <a:latin typeface="Lora"/>
                <a:ea typeface="Lora"/>
                <a:cs typeface="Lora"/>
              </a:rPr>
              <a:t>Вызовы современного педагога</a:t>
            </a:r>
            <a:endParaRPr sz="44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4" name="Shape 64"/>
          <p:cNvSpPr/>
          <p:nvPr/>
        </p:nvSpPr>
        <p:spPr>
          <a:xfrm>
            <a:off x="837723" y="3126938"/>
            <a:ext cx="4158734" cy="2506266"/>
          </a:xfrm>
          <a:prstGeom prst="roundRect">
            <a:avLst>
              <a:gd name="adj" fmla="val 1433"/>
            </a:avLst>
          </a:prstGeom>
          <a:solidFill>
            <a:srgbClr val="F3E7D4"/>
          </a:solidFill>
          <a:ln>
            <a:prstDash val="solid"/>
          </a:ln>
        </p:spPr>
      </p:sp>
      <p:sp>
        <p:nvSpPr>
          <p:cNvPr id="65" name="Shape 65"/>
          <p:cNvSpPr/>
          <p:nvPr/>
        </p:nvSpPr>
        <p:spPr>
          <a:xfrm>
            <a:off x="1077039" y="3366253"/>
            <a:ext cx="2816185" cy="351949"/>
          </a:xfrm>
          <a:prstGeom prst="rect">
            <a:avLst/>
          </a:prstGeom>
          <a:noFill/>
          <a:ln>
            <a:prstDash val="solid"/>
          </a:ln>
        </p:spPr>
        <p:txBody>
          <a:bodyPr wrap="none" lIns="0" tIns="0" rIns="0" bIns="0" anchor="t"/>
          <a:lstStyle/>
          <a:p>
            <a:pPr marL="0" indent="0" algn="l">
              <a:lnSpc>
                <a:spcPts val="2750"/>
              </a:lnSpc>
            </a:pPr>
            <a:r>
              <a:rPr sz="2200">
                <a:solidFill>
                  <a:srgbClr val="3A3630"/>
                </a:solidFill>
                <a:latin typeface="Lora"/>
                <a:ea typeface="Lora"/>
                <a:cs typeface="Lora"/>
              </a:rPr>
              <a:t>Нехватка времени</a:t>
            </a:r>
            <a:endParaRPr sz="2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6" name="Shape 66"/>
          <p:cNvSpPr/>
          <p:nvPr/>
        </p:nvSpPr>
        <p:spPr>
          <a:xfrm>
            <a:off x="1077039" y="3861792"/>
            <a:ext cx="3680103" cy="1532096"/>
          </a:xfrm>
          <a:prstGeom prst="rect">
            <a:avLst/>
          </a:prstGeom>
          <a:noFill/>
          <a:ln>
            <a:prstDash val="solid"/>
          </a:ln>
        </p:spPr>
        <p:txBody>
          <a:bodyPr wrap="square" lIns="0" tIns="0" rIns="0" bIns="0" anchor="t"/>
          <a:lstStyle/>
          <a:p>
            <a:pPr marL="0" indent="0" algn="l">
              <a:lnSpc>
                <a:spcPts val="3000"/>
              </a:lnSpc>
            </a:pPr>
            <a:r>
              <a:rPr sz="1850">
                <a:solidFill>
                  <a:srgbClr val="3A3630"/>
                </a:solidFill>
                <a:latin typeface="Source Sans 3"/>
                <a:ea typeface="Source Sans 3"/>
                <a:cs typeface="Source Sans 3"/>
              </a:rPr>
              <a:t>Подготовка к урокам, проверка заданий, составление тестов — всё это отнимает огромное количество времени.</a:t>
            </a:r>
            <a:endParaRPr sz="18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7" name="Shape 67"/>
          <p:cNvSpPr/>
          <p:nvPr/>
        </p:nvSpPr>
        <p:spPr>
          <a:xfrm>
            <a:off x="5235773" y="3126938"/>
            <a:ext cx="4158734" cy="2506266"/>
          </a:xfrm>
          <a:prstGeom prst="roundRect">
            <a:avLst>
              <a:gd name="adj" fmla="val 1433"/>
            </a:avLst>
          </a:prstGeom>
          <a:solidFill>
            <a:srgbClr val="F3E7D4"/>
          </a:solidFill>
          <a:ln>
            <a:prstDash val="solid"/>
          </a:ln>
        </p:spPr>
      </p:sp>
      <p:sp>
        <p:nvSpPr>
          <p:cNvPr id="68" name="Shape 68"/>
          <p:cNvSpPr/>
          <p:nvPr/>
        </p:nvSpPr>
        <p:spPr>
          <a:xfrm>
            <a:off x="5475089" y="3366253"/>
            <a:ext cx="2816184" cy="351949"/>
          </a:xfrm>
          <a:prstGeom prst="rect">
            <a:avLst/>
          </a:prstGeom>
          <a:noFill/>
          <a:ln>
            <a:prstDash val="solid"/>
          </a:ln>
        </p:spPr>
        <p:txBody>
          <a:bodyPr wrap="none" lIns="0" tIns="0" rIns="0" bIns="0" anchor="t"/>
          <a:lstStyle/>
          <a:p>
            <a:pPr marL="0" indent="0" algn="l">
              <a:lnSpc>
                <a:spcPts val="2750"/>
              </a:lnSpc>
            </a:pPr>
            <a:r>
              <a:rPr sz="2200">
                <a:solidFill>
                  <a:srgbClr val="3A3630"/>
                </a:solidFill>
                <a:latin typeface="Lora"/>
                <a:ea typeface="Lora"/>
                <a:cs typeface="Lora"/>
              </a:rPr>
              <a:t>Индивидуализация</a:t>
            </a:r>
            <a:endParaRPr sz="2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9" name="Shape 69"/>
          <p:cNvSpPr/>
          <p:nvPr/>
        </p:nvSpPr>
        <p:spPr>
          <a:xfrm>
            <a:off x="5475089" y="3861792"/>
            <a:ext cx="3680102" cy="1532096"/>
          </a:xfrm>
          <a:prstGeom prst="rect">
            <a:avLst/>
          </a:prstGeom>
          <a:noFill/>
          <a:ln>
            <a:prstDash val="solid"/>
          </a:ln>
        </p:spPr>
        <p:txBody>
          <a:bodyPr wrap="square" lIns="0" tIns="0" rIns="0" bIns="0" anchor="t"/>
          <a:lstStyle/>
          <a:p>
            <a:pPr marL="0" indent="0" algn="l">
              <a:lnSpc>
                <a:spcPts val="3000"/>
              </a:lnSpc>
            </a:pPr>
            <a:r>
              <a:rPr sz="1850">
                <a:solidFill>
                  <a:srgbClr val="3A3630"/>
                </a:solidFill>
                <a:latin typeface="Source Sans 3"/>
                <a:ea typeface="Source Sans 3"/>
                <a:cs typeface="Source Sans 3"/>
              </a:rPr>
              <a:t>Сложность создания индивидуальных и разноуровневых тестов для каждого ученика.</a:t>
            </a:r>
            <a:endParaRPr sz="18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0" name="Shape 70"/>
          <p:cNvSpPr/>
          <p:nvPr/>
        </p:nvSpPr>
        <p:spPr>
          <a:xfrm>
            <a:off x="9633823" y="3126938"/>
            <a:ext cx="4158853" cy="2506266"/>
          </a:xfrm>
          <a:prstGeom prst="roundRect">
            <a:avLst>
              <a:gd name="adj" fmla="val 1433"/>
            </a:avLst>
          </a:prstGeom>
          <a:solidFill>
            <a:srgbClr val="F3E7D4"/>
          </a:solidFill>
          <a:ln>
            <a:prstDash val="solid"/>
          </a:ln>
        </p:spPr>
      </p:sp>
      <p:sp>
        <p:nvSpPr>
          <p:cNvPr id="71" name="Shape 71"/>
          <p:cNvSpPr/>
          <p:nvPr/>
        </p:nvSpPr>
        <p:spPr>
          <a:xfrm>
            <a:off x="9873139" y="3366253"/>
            <a:ext cx="2816185" cy="351949"/>
          </a:xfrm>
          <a:prstGeom prst="rect">
            <a:avLst/>
          </a:prstGeom>
          <a:noFill/>
          <a:ln>
            <a:prstDash val="solid"/>
          </a:ln>
        </p:spPr>
        <p:txBody>
          <a:bodyPr wrap="none" lIns="0" tIns="0" rIns="0" bIns="0" anchor="t"/>
          <a:lstStyle/>
          <a:p>
            <a:pPr marL="0" indent="0" algn="l">
              <a:lnSpc>
                <a:spcPts val="2750"/>
              </a:lnSpc>
            </a:pPr>
            <a:r>
              <a:rPr sz="2200">
                <a:solidFill>
                  <a:srgbClr val="3A3630"/>
                </a:solidFill>
                <a:latin typeface="Lora"/>
                <a:ea typeface="Lora"/>
                <a:cs typeface="Lora"/>
              </a:rPr>
              <a:t>Бумажная рутина</a:t>
            </a:r>
            <a:endParaRPr sz="2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2" name="Shape 72"/>
          <p:cNvSpPr/>
          <p:nvPr/>
        </p:nvSpPr>
        <p:spPr>
          <a:xfrm>
            <a:off x="9873139" y="3861792"/>
            <a:ext cx="3680222" cy="1149072"/>
          </a:xfrm>
          <a:prstGeom prst="rect">
            <a:avLst/>
          </a:prstGeom>
          <a:noFill/>
          <a:ln>
            <a:prstDash val="solid"/>
          </a:ln>
        </p:spPr>
        <p:txBody>
          <a:bodyPr wrap="square" lIns="0" tIns="0" rIns="0" bIns="0" anchor="t"/>
          <a:lstStyle/>
          <a:p>
            <a:pPr marL="0" indent="0" algn="l">
              <a:lnSpc>
                <a:spcPts val="3000"/>
              </a:lnSpc>
            </a:pPr>
            <a:r>
              <a:rPr sz="1850">
                <a:solidFill>
                  <a:srgbClr val="3A3630"/>
                </a:solidFill>
                <a:latin typeface="Source Sans 3"/>
                <a:ea typeface="Source Sans 3"/>
                <a:cs typeface="Source Sans 3"/>
              </a:rPr>
              <a:t>Бесконечная бумажная работа и отсутствие мгновенной проверки — главные боли учителей.</a:t>
            </a:r>
            <a:endParaRPr sz="18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3" name="Shape 73"/>
          <p:cNvSpPr/>
          <p:nvPr/>
        </p:nvSpPr>
        <p:spPr>
          <a:xfrm>
            <a:off x="837723" y="5902404"/>
            <a:ext cx="12954952" cy="383023"/>
          </a:xfrm>
          <a:prstGeom prst="rect">
            <a:avLst/>
          </a:prstGeom>
          <a:noFill/>
          <a:ln>
            <a:prstDash val="solid"/>
          </a:ln>
        </p:spPr>
        <p:txBody>
          <a:bodyPr wrap="none" lIns="0" tIns="0" rIns="0" bIns="0" anchor="t"/>
          <a:lstStyle/>
          <a:p>
            <a:pPr marL="0" indent="0" algn="l">
              <a:lnSpc>
                <a:spcPts val="3000"/>
              </a:lnSpc>
            </a:pPr>
            <a:r>
              <a:rPr sz="1850">
                <a:solidFill>
                  <a:srgbClr val="3A3630"/>
                </a:solidFill>
                <a:latin typeface="Source Sans 3"/>
                <a:ea typeface="Source Sans 3"/>
                <a:cs typeface="Source Sans 3"/>
              </a:rPr>
              <a:t>Эти проблемы мешают педагогам сосредоточиться на главном — вдохновлять и обучать.</a:t>
            </a:r>
            <a:endParaRPr sz="18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757118" y="594836"/>
            <a:ext cx="8823960" cy="636151"/>
          </a:xfrm>
          <a:prstGeom prst="rect">
            <a:avLst/>
          </a:prstGeom>
          <a:noFill/>
          <a:ln>
            <a:prstDash val="solid"/>
          </a:ln>
        </p:spPr>
        <p:txBody>
          <a:bodyPr wrap="none" lIns="0" tIns="0" rIns="0" bIns="0" anchor="t"/>
          <a:lstStyle/>
          <a:p>
            <a:pPr marL="0" indent="0" algn="l">
              <a:lnSpc>
                <a:spcPts val="5000"/>
              </a:lnSpc>
            </a:pPr>
            <a:r>
              <a:rPr sz="4000">
                <a:solidFill>
                  <a:srgbClr val="38512F"/>
                </a:solidFill>
                <a:latin typeface="Lora"/>
                <a:ea typeface="Lora"/>
                <a:cs typeface="Lora"/>
              </a:rPr>
              <a:t>Решение: «Новая школа» от Билайн</a:t>
            </a:r>
            <a:endParaRPr sz="40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7" name="Picture 77"/>
          <p:cNvPicPr/>
          <p:nvPr/>
        </p:nvPicPr>
        <p:blipFill>
          <a:blip r:embed="rId2"/>
          <a:stretch/>
        </p:blipFill>
        <p:spPr>
          <a:xfrm>
            <a:off x="757118" y="1798796"/>
            <a:ext cx="6294239" cy="6294238"/>
          </a:xfrm>
          <a:prstGeom prst="rect">
            <a:avLst/>
          </a:prstGeom>
        </p:spPr>
      </p:pic>
      <p:sp>
        <p:nvSpPr>
          <p:cNvPr id="78" name="Shape 78"/>
          <p:cNvSpPr/>
          <p:nvPr/>
        </p:nvSpPr>
        <p:spPr>
          <a:xfrm>
            <a:off x="7586663" y="1750100"/>
            <a:ext cx="6294238" cy="1730572"/>
          </a:xfrm>
          <a:prstGeom prst="rect">
            <a:avLst/>
          </a:prstGeom>
          <a:noFill/>
          <a:ln>
            <a:prstDash val="solid"/>
          </a:ln>
        </p:spPr>
        <p:txBody>
          <a:bodyPr wrap="square" lIns="0" tIns="0" rIns="0" bIns="0" anchor="t"/>
          <a:lstStyle/>
          <a:p>
            <a:pPr marL="0" indent="0" algn="l">
              <a:lnSpc>
                <a:spcPts val="2700"/>
              </a:lnSpc>
            </a:pPr>
            <a:r>
              <a:rPr sz="1700">
                <a:solidFill>
                  <a:srgbClr val="3A3630"/>
                </a:solidFill>
                <a:latin typeface="Source Sans 3"/>
                <a:ea typeface="Source Sans 3"/>
                <a:cs typeface="Source Sans 3"/>
              </a:rPr>
              <a:t>Уникальный бесплатный российский проект — генератор тестов </a:t>
            </a:r>
            <a:r>
              <a:rPr sz="1700" b="1">
                <a:solidFill>
                  <a:srgbClr val="3A3630"/>
                </a:solidFill>
                <a:latin typeface="Source Sans 3"/>
                <a:ea typeface="Source Sans 3"/>
                <a:cs typeface="Source Sans 3"/>
              </a:rPr>
              <a:t>«Новая школа»</a:t>
            </a:r>
            <a:r>
              <a:rPr sz="1700">
                <a:solidFill>
                  <a:srgbClr val="3A3630"/>
                </a:solidFill>
                <a:latin typeface="Source Sans 3"/>
                <a:ea typeface="Source Sans 3"/>
                <a:cs typeface="Source Sans 3"/>
              </a:rPr>
              <a:t> от Билайн. Это доступный онлайн-инструмент, разработанный специально для учителей, чтобы облегчить их повседневную работу и помочь преодолеть вышеупомянутые вызовы.</a:t>
            </a:r>
            <a:endParaRPr sz="17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9" name="Shape 79"/>
          <p:cNvSpPr/>
          <p:nvPr/>
        </p:nvSpPr>
        <p:spPr>
          <a:xfrm>
            <a:off x="7586663" y="3675340"/>
            <a:ext cx="6294238" cy="346114"/>
          </a:xfrm>
          <a:prstGeom prst="rect">
            <a:avLst/>
          </a:prstGeom>
          <a:noFill/>
          <a:ln>
            <a:prstDash val="solid"/>
          </a:ln>
        </p:spPr>
        <p:txBody>
          <a:bodyPr wrap="none" lIns="0" tIns="0" rIns="0" bIns="0" anchor="t"/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sz="1700">
                <a:solidFill>
                  <a:srgbClr val="3A3630"/>
                </a:solidFill>
                <a:latin typeface="Source Sans 3"/>
                <a:ea typeface="Source Sans 3"/>
                <a:cs typeface="Source Sans 3"/>
              </a:rPr>
              <a:t>Создан Билайн</a:t>
            </a:r>
            <a:endParaRPr sz="1700"/>
          </a:p>
        </p:txBody>
      </p:sp>
      <p:sp>
        <p:nvSpPr>
          <p:cNvPr id="80" name="Shape 80"/>
          <p:cNvSpPr/>
          <p:nvPr/>
        </p:nvSpPr>
        <p:spPr>
          <a:xfrm>
            <a:off x="7586663" y="4097060"/>
            <a:ext cx="6294238" cy="346114"/>
          </a:xfrm>
          <a:prstGeom prst="rect">
            <a:avLst/>
          </a:prstGeom>
          <a:noFill/>
          <a:ln>
            <a:prstDash val="solid"/>
          </a:ln>
        </p:spPr>
        <p:txBody>
          <a:bodyPr wrap="none" lIns="0" tIns="0" rIns="0" bIns="0" anchor="t"/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sz="1700">
                <a:solidFill>
                  <a:srgbClr val="3A3630"/>
                </a:solidFill>
                <a:latin typeface="Source Sans 3"/>
                <a:ea typeface="Source Sans 3"/>
                <a:cs typeface="Source Sans 3"/>
              </a:rPr>
              <a:t>Доступный онлайн-инструмент</a:t>
            </a:r>
            <a:endParaRPr sz="1700"/>
          </a:p>
        </p:txBody>
      </p:sp>
      <p:sp>
        <p:nvSpPr>
          <p:cNvPr id="81" name="Shape 81"/>
          <p:cNvSpPr/>
          <p:nvPr/>
        </p:nvSpPr>
        <p:spPr>
          <a:xfrm>
            <a:off x="7586663" y="4518779"/>
            <a:ext cx="6294238" cy="346114"/>
          </a:xfrm>
          <a:prstGeom prst="rect">
            <a:avLst/>
          </a:prstGeom>
          <a:noFill/>
          <a:ln>
            <a:prstDash val="solid"/>
          </a:ln>
        </p:spPr>
        <p:txBody>
          <a:bodyPr wrap="none" lIns="0" tIns="0" rIns="0" bIns="0" anchor="t"/>
          <a:lstStyle>
            <a:defPPr/>
            <a:lvl1pPr marL="0" lvl="0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indent="0" algn="l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lnSpc>
                <a:spcPts val="2700"/>
              </a:lnSpc>
              <a:buSzPct val="100000"/>
              <a:buChar char="•"/>
            </a:pPr>
            <a:r>
              <a:rPr sz="1700">
                <a:solidFill>
                  <a:srgbClr val="3A3630"/>
                </a:solidFill>
                <a:latin typeface="Source Sans 3"/>
                <a:ea typeface="Source Sans 3"/>
                <a:cs typeface="Source Sans 3"/>
              </a:rPr>
              <a:t>Бесплатный российский проект</a:t>
            </a:r>
            <a:endParaRPr sz="17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/>
        </p:nvSpPr>
        <p:spPr>
          <a:xfrm>
            <a:off x="837723" y="798671"/>
            <a:ext cx="8878967" cy="704017"/>
          </a:xfrm>
          <a:prstGeom prst="rect">
            <a:avLst/>
          </a:prstGeom>
          <a:noFill/>
          <a:ln>
            <a:prstDash val="solid"/>
          </a:ln>
        </p:spPr>
        <p:txBody>
          <a:bodyPr wrap="none" lIns="0" tIns="0" rIns="0" bIns="0" anchor="t"/>
          <a:lstStyle/>
          <a:p>
            <a:pPr marL="0" indent="0" algn="l">
              <a:lnSpc>
                <a:spcPts val="5500"/>
              </a:lnSpc>
            </a:pPr>
            <a:r>
              <a:rPr sz="4400">
                <a:solidFill>
                  <a:srgbClr val="38512F"/>
                </a:solidFill>
                <a:latin typeface="Lora"/>
                <a:ea typeface="Lora"/>
                <a:cs typeface="Lora"/>
              </a:rPr>
              <a:t>Возможности генератора тестов</a:t>
            </a:r>
            <a:endParaRPr sz="44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5" name="Picture 85"/>
          <p:cNvPicPr/>
          <p:nvPr/>
        </p:nvPicPr>
        <p:blipFill>
          <a:blip r:embed="rId2"/>
          <a:stretch/>
        </p:blipFill>
        <p:spPr>
          <a:xfrm>
            <a:off x="837723" y="1981438"/>
            <a:ext cx="598407" cy="598408"/>
          </a:xfrm>
          <a:prstGeom prst="rect">
            <a:avLst/>
          </a:prstGeom>
        </p:spPr>
      </p:pic>
      <p:sp>
        <p:nvSpPr>
          <p:cNvPr id="86" name="Shape 86"/>
          <p:cNvSpPr/>
          <p:nvPr/>
        </p:nvSpPr>
        <p:spPr>
          <a:xfrm>
            <a:off x="837723" y="2879050"/>
            <a:ext cx="2816185" cy="351949"/>
          </a:xfrm>
          <a:prstGeom prst="rect">
            <a:avLst/>
          </a:prstGeom>
          <a:noFill/>
          <a:ln>
            <a:prstDash val="solid"/>
          </a:ln>
        </p:spPr>
        <p:txBody>
          <a:bodyPr wrap="none" lIns="0" tIns="0" rIns="0" bIns="0" anchor="t"/>
          <a:lstStyle/>
          <a:p>
            <a:pPr marL="0" indent="0" algn="l">
              <a:lnSpc>
                <a:spcPts val="2750"/>
              </a:lnSpc>
            </a:pPr>
            <a:r>
              <a:rPr sz="2200">
                <a:solidFill>
                  <a:srgbClr val="3A3630"/>
                </a:solidFill>
                <a:latin typeface="Lora"/>
                <a:ea typeface="Lora"/>
                <a:cs typeface="Lora"/>
              </a:rPr>
              <a:t>Любые предметы</a:t>
            </a:r>
            <a:endParaRPr sz="2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7" name="Shape 87"/>
          <p:cNvSpPr/>
          <p:nvPr/>
        </p:nvSpPr>
        <p:spPr>
          <a:xfrm>
            <a:off x="837723" y="3374587"/>
            <a:ext cx="6327814" cy="766047"/>
          </a:xfrm>
          <a:prstGeom prst="rect">
            <a:avLst/>
          </a:prstGeom>
          <a:noFill/>
          <a:ln>
            <a:prstDash val="solid"/>
          </a:ln>
        </p:spPr>
        <p:txBody>
          <a:bodyPr wrap="square" lIns="0" tIns="0" rIns="0" bIns="0" anchor="t"/>
          <a:lstStyle/>
          <a:p>
            <a:pPr marL="0" indent="0" algn="l">
              <a:lnSpc>
                <a:spcPts val="3000"/>
              </a:lnSpc>
            </a:pPr>
            <a:r>
              <a:rPr sz="1850">
                <a:solidFill>
                  <a:srgbClr val="3A3630"/>
                </a:solidFill>
                <a:latin typeface="Source Sans 3"/>
                <a:ea typeface="Source Sans 3"/>
                <a:cs typeface="Source Sans 3"/>
              </a:rPr>
              <a:t>Создавайте тесты по любым предметам и темам, от математики до литературы.</a:t>
            </a:r>
            <a:endParaRPr sz="18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9" name="Picture 89"/>
          <p:cNvPicPr/>
          <p:nvPr/>
        </p:nvPicPr>
        <p:blipFill>
          <a:blip r:embed="rId3"/>
          <a:stretch/>
        </p:blipFill>
        <p:spPr>
          <a:xfrm>
            <a:off x="7464743" y="1981438"/>
            <a:ext cx="598407" cy="598408"/>
          </a:xfrm>
          <a:prstGeom prst="rect">
            <a:avLst/>
          </a:prstGeom>
        </p:spPr>
      </p:pic>
      <p:sp>
        <p:nvSpPr>
          <p:cNvPr id="90" name="Shape 90"/>
          <p:cNvSpPr/>
          <p:nvPr/>
        </p:nvSpPr>
        <p:spPr>
          <a:xfrm>
            <a:off x="7464743" y="2879050"/>
            <a:ext cx="2816184" cy="351949"/>
          </a:xfrm>
          <a:prstGeom prst="rect">
            <a:avLst/>
          </a:prstGeom>
          <a:noFill/>
          <a:ln>
            <a:prstDash val="solid"/>
          </a:ln>
        </p:spPr>
        <p:txBody>
          <a:bodyPr wrap="none" lIns="0" tIns="0" rIns="0" bIns="0" anchor="t"/>
          <a:lstStyle/>
          <a:p>
            <a:pPr marL="0" indent="0" algn="l">
              <a:lnSpc>
                <a:spcPts val="2750"/>
              </a:lnSpc>
            </a:pPr>
            <a:r>
              <a:rPr sz="2200">
                <a:solidFill>
                  <a:srgbClr val="3A3630"/>
                </a:solidFill>
                <a:latin typeface="Lora"/>
                <a:ea typeface="Lora"/>
                <a:cs typeface="Lora"/>
              </a:rPr>
              <a:t>Разные форматы</a:t>
            </a:r>
            <a:endParaRPr sz="2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1" name="Shape 91"/>
          <p:cNvSpPr/>
          <p:nvPr/>
        </p:nvSpPr>
        <p:spPr>
          <a:xfrm>
            <a:off x="7464743" y="3374587"/>
            <a:ext cx="6327934" cy="766047"/>
          </a:xfrm>
          <a:prstGeom prst="rect">
            <a:avLst/>
          </a:prstGeom>
          <a:noFill/>
          <a:ln>
            <a:prstDash val="solid"/>
          </a:ln>
        </p:spPr>
        <p:txBody>
          <a:bodyPr wrap="square" lIns="0" tIns="0" rIns="0" bIns="0" anchor="t"/>
          <a:lstStyle/>
          <a:p>
            <a:pPr marL="0" indent="0" algn="l">
              <a:lnSpc>
                <a:spcPts val="3000"/>
              </a:lnSpc>
            </a:pPr>
            <a:r>
              <a:rPr sz="1850">
                <a:solidFill>
                  <a:srgbClr val="3A3630"/>
                </a:solidFill>
                <a:latin typeface="Source Sans 3"/>
                <a:ea typeface="Source Sans 3"/>
                <a:cs typeface="Source Sans 3"/>
              </a:rPr>
              <a:t>Поддержка выбора ответа, соответствия, пропусков, открытых вопросов.</a:t>
            </a:r>
            <a:endParaRPr sz="18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3" name="Picture 93"/>
          <p:cNvPicPr/>
          <p:nvPr/>
        </p:nvPicPr>
        <p:blipFill>
          <a:blip r:embed="rId4"/>
          <a:stretch/>
        </p:blipFill>
        <p:spPr>
          <a:xfrm>
            <a:off x="837723" y="4619387"/>
            <a:ext cx="598407" cy="598408"/>
          </a:xfrm>
          <a:prstGeom prst="rect">
            <a:avLst/>
          </a:prstGeom>
        </p:spPr>
      </p:pic>
      <p:sp>
        <p:nvSpPr>
          <p:cNvPr id="94" name="Shape 94"/>
          <p:cNvSpPr/>
          <p:nvPr/>
        </p:nvSpPr>
        <p:spPr>
          <a:xfrm>
            <a:off x="837723" y="5516999"/>
            <a:ext cx="3035617" cy="351949"/>
          </a:xfrm>
          <a:prstGeom prst="rect">
            <a:avLst/>
          </a:prstGeom>
          <a:noFill/>
          <a:ln>
            <a:prstDash val="solid"/>
          </a:ln>
        </p:spPr>
        <p:txBody>
          <a:bodyPr wrap="none" lIns="0" tIns="0" rIns="0" bIns="0" anchor="t"/>
          <a:lstStyle/>
          <a:p>
            <a:pPr marL="0" indent="0" algn="l">
              <a:lnSpc>
                <a:spcPts val="2750"/>
              </a:lnSpc>
            </a:pPr>
            <a:r>
              <a:rPr sz="2200">
                <a:solidFill>
                  <a:srgbClr val="3A3630"/>
                </a:solidFill>
                <a:latin typeface="Lora"/>
                <a:ea typeface="Lora"/>
                <a:cs typeface="Lora"/>
              </a:rPr>
              <a:t>Настройка сложности</a:t>
            </a:r>
            <a:endParaRPr sz="2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5" name="Shape 95"/>
          <p:cNvSpPr/>
          <p:nvPr/>
        </p:nvSpPr>
        <p:spPr>
          <a:xfrm>
            <a:off x="837723" y="6012537"/>
            <a:ext cx="6327814" cy="766047"/>
          </a:xfrm>
          <a:prstGeom prst="rect">
            <a:avLst/>
          </a:prstGeom>
          <a:noFill/>
          <a:ln>
            <a:prstDash val="solid"/>
          </a:ln>
        </p:spPr>
        <p:txBody>
          <a:bodyPr wrap="square" lIns="0" tIns="0" rIns="0" bIns="0" anchor="t"/>
          <a:lstStyle/>
          <a:p>
            <a:pPr marL="0" indent="0" algn="l">
              <a:lnSpc>
                <a:spcPts val="3000"/>
              </a:lnSpc>
            </a:pPr>
            <a:r>
              <a:rPr sz="1850">
                <a:solidFill>
                  <a:srgbClr val="3A3630"/>
                </a:solidFill>
                <a:latin typeface="Source Sans 3"/>
                <a:ea typeface="Source Sans 3"/>
                <a:cs typeface="Source Sans 3"/>
              </a:rPr>
              <a:t>Выбирайте базовый или профильный уровень для адаптации под конкретный класс.</a:t>
            </a:r>
            <a:endParaRPr sz="18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7" name="Picture 97"/>
          <p:cNvPicPr/>
          <p:nvPr/>
        </p:nvPicPr>
        <p:blipFill>
          <a:blip r:embed="rId5"/>
          <a:stretch/>
        </p:blipFill>
        <p:spPr>
          <a:xfrm>
            <a:off x="7464743" y="4619387"/>
            <a:ext cx="598407" cy="598408"/>
          </a:xfrm>
          <a:prstGeom prst="rect">
            <a:avLst/>
          </a:prstGeom>
        </p:spPr>
      </p:pic>
      <p:sp>
        <p:nvSpPr>
          <p:cNvPr id="98" name="Shape 98"/>
          <p:cNvSpPr/>
          <p:nvPr/>
        </p:nvSpPr>
        <p:spPr>
          <a:xfrm>
            <a:off x="7464743" y="5516999"/>
            <a:ext cx="2816184" cy="351949"/>
          </a:xfrm>
          <a:prstGeom prst="rect">
            <a:avLst/>
          </a:prstGeom>
          <a:noFill/>
          <a:ln>
            <a:prstDash val="solid"/>
          </a:ln>
        </p:spPr>
        <p:txBody>
          <a:bodyPr wrap="none" lIns="0" tIns="0" rIns="0" bIns="0" anchor="t"/>
          <a:lstStyle/>
          <a:p>
            <a:pPr marL="0" indent="0" algn="l">
              <a:lnSpc>
                <a:spcPts val="2750"/>
              </a:lnSpc>
            </a:pPr>
            <a:r>
              <a:rPr sz="2200">
                <a:solidFill>
                  <a:srgbClr val="3A3630"/>
                </a:solidFill>
                <a:latin typeface="Lora"/>
                <a:ea typeface="Lora"/>
                <a:cs typeface="Lora"/>
              </a:rPr>
              <a:t>Генерация текста</a:t>
            </a:r>
            <a:endParaRPr sz="2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9" name="Shape 99"/>
          <p:cNvSpPr/>
          <p:nvPr/>
        </p:nvSpPr>
        <p:spPr>
          <a:xfrm>
            <a:off x="7464743" y="6012537"/>
            <a:ext cx="6327934" cy="766047"/>
          </a:xfrm>
          <a:prstGeom prst="rect">
            <a:avLst/>
          </a:prstGeom>
          <a:noFill/>
          <a:ln>
            <a:prstDash val="solid"/>
          </a:ln>
        </p:spPr>
        <p:txBody>
          <a:bodyPr wrap="square" lIns="0" tIns="0" rIns="0" bIns="0" anchor="t"/>
          <a:lstStyle/>
          <a:p>
            <a:pPr marL="0" indent="0" algn="l">
              <a:lnSpc>
                <a:spcPts val="3000"/>
              </a:lnSpc>
            </a:pPr>
            <a:r>
              <a:rPr sz="1850">
                <a:solidFill>
                  <a:srgbClr val="3A3630"/>
                </a:solidFill>
                <a:latin typeface="Source Sans 3"/>
                <a:ea typeface="Source Sans 3"/>
                <a:cs typeface="Source Sans 3"/>
              </a:rPr>
              <a:t>Создавайте тесты на основе своих материалов или генерируйте новые задания.</a:t>
            </a:r>
            <a:endParaRPr sz="18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0" name="Shape 100"/>
          <p:cNvSpPr/>
          <p:nvPr/>
        </p:nvSpPr>
        <p:spPr>
          <a:xfrm>
            <a:off x="837723" y="7047786"/>
            <a:ext cx="12954952" cy="383023"/>
          </a:xfrm>
          <a:prstGeom prst="rect">
            <a:avLst/>
          </a:prstGeom>
          <a:noFill/>
          <a:ln>
            <a:prstDash val="solid"/>
          </a:ln>
        </p:spPr>
        <p:txBody>
          <a:bodyPr wrap="none" lIns="0" tIns="0" rIns="0" bIns="0" anchor="t"/>
          <a:lstStyle/>
          <a:p>
            <a:pPr marL="0" indent="0" algn="l">
              <a:lnSpc>
                <a:spcPts val="3000"/>
              </a:lnSpc>
            </a:pPr>
            <a:r>
              <a:rPr sz="1850">
                <a:solidFill>
                  <a:srgbClr val="3A3630"/>
                </a:solidFill>
                <a:latin typeface="Source Sans 3"/>
                <a:ea typeface="Source Sans 3"/>
                <a:cs typeface="Source Sans 3"/>
              </a:rPr>
              <a:t>«Новая школа» позволяет не просто создавать тесты, но и делать это с максимальной гибкостью и эффективностью.</a:t>
            </a:r>
            <a:endParaRPr sz="18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/>
        </p:nvSpPr>
        <p:spPr>
          <a:xfrm>
            <a:off x="837723" y="1480899"/>
            <a:ext cx="9716333" cy="704017"/>
          </a:xfrm>
          <a:prstGeom prst="rect">
            <a:avLst/>
          </a:prstGeom>
          <a:noFill/>
          <a:ln>
            <a:prstDash val="solid"/>
          </a:ln>
        </p:spPr>
        <p:txBody>
          <a:bodyPr wrap="none" lIns="0" tIns="0" rIns="0" bIns="0" anchor="t"/>
          <a:lstStyle/>
          <a:p>
            <a:pPr marL="0" indent="0" algn="l">
              <a:lnSpc>
                <a:spcPts val="5500"/>
              </a:lnSpc>
            </a:pPr>
            <a:r>
              <a:rPr sz="4400">
                <a:solidFill>
                  <a:srgbClr val="38512F"/>
                </a:solidFill>
                <a:latin typeface="Lora"/>
                <a:ea typeface="Lora"/>
                <a:cs typeface="Lora"/>
              </a:rPr>
              <a:t>Как «думает» ИИ? Принцип работы</a:t>
            </a:r>
            <a:endParaRPr sz="44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4" name="Picture 104"/>
          <p:cNvPicPr/>
          <p:nvPr/>
        </p:nvPicPr>
        <p:blipFill>
          <a:blip r:embed="rId2"/>
          <a:stretch/>
        </p:blipFill>
        <p:spPr>
          <a:xfrm>
            <a:off x="837723" y="2663666"/>
            <a:ext cx="4318278" cy="957500"/>
          </a:xfrm>
          <a:prstGeom prst="rect">
            <a:avLst/>
          </a:prstGeom>
        </p:spPr>
      </p:pic>
      <p:sp>
        <p:nvSpPr>
          <p:cNvPr id="105" name="Shape 105"/>
          <p:cNvSpPr/>
          <p:nvPr/>
        </p:nvSpPr>
        <p:spPr>
          <a:xfrm>
            <a:off x="1077039" y="3860483"/>
            <a:ext cx="2816185" cy="351949"/>
          </a:xfrm>
          <a:prstGeom prst="rect">
            <a:avLst/>
          </a:prstGeom>
          <a:noFill/>
          <a:ln>
            <a:prstDash val="solid"/>
          </a:ln>
        </p:spPr>
        <p:txBody>
          <a:bodyPr wrap="none" lIns="0" tIns="0" rIns="0" bIns="0" anchor="t"/>
          <a:lstStyle/>
          <a:p>
            <a:pPr marL="0" indent="0" algn="l">
              <a:lnSpc>
                <a:spcPts val="2750"/>
              </a:lnSpc>
            </a:pPr>
            <a:r>
              <a:rPr sz="2200">
                <a:solidFill>
                  <a:srgbClr val="3A3630"/>
                </a:solidFill>
                <a:latin typeface="Lora"/>
                <a:ea typeface="Lora"/>
                <a:cs typeface="Lora"/>
              </a:rPr>
              <a:t>Четкий запрос</a:t>
            </a:r>
            <a:endParaRPr sz="2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6" name="Shape 106"/>
          <p:cNvSpPr/>
          <p:nvPr/>
        </p:nvSpPr>
        <p:spPr>
          <a:xfrm>
            <a:off x="1077039" y="4356021"/>
            <a:ext cx="3839647" cy="766047"/>
          </a:xfrm>
          <a:prstGeom prst="rect">
            <a:avLst/>
          </a:prstGeom>
          <a:noFill/>
          <a:ln>
            <a:prstDash val="solid"/>
          </a:ln>
        </p:spPr>
        <p:txBody>
          <a:bodyPr wrap="square" lIns="0" tIns="0" rIns="0" bIns="0" anchor="t"/>
          <a:lstStyle/>
          <a:p>
            <a:pPr marL="0" indent="0" algn="l">
              <a:lnSpc>
                <a:spcPts val="3000"/>
              </a:lnSpc>
            </a:pPr>
            <a:r>
              <a:rPr sz="1850">
                <a:solidFill>
                  <a:srgbClr val="3A3630"/>
                </a:solidFill>
                <a:latin typeface="Source Sans 3"/>
                <a:ea typeface="Source Sans 3"/>
                <a:cs typeface="Source Sans 3"/>
              </a:rPr>
              <a:t>Вы вводите запрос (промпт) в генератор.</a:t>
            </a:r>
            <a:endParaRPr sz="18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8" name="Picture 108"/>
          <p:cNvPicPr/>
          <p:nvPr/>
        </p:nvPicPr>
        <p:blipFill>
          <a:blip r:embed="rId3"/>
          <a:stretch/>
        </p:blipFill>
        <p:spPr>
          <a:xfrm>
            <a:off x="5156002" y="2663666"/>
            <a:ext cx="4318278" cy="957500"/>
          </a:xfrm>
          <a:prstGeom prst="rect">
            <a:avLst/>
          </a:prstGeom>
        </p:spPr>
      </p:pic>
      <p:sp>
        <p:nvSpPr>
          <p:cNvPr id="109" name="Shape 109"/>
          <p:cNvSpPr/>
          <p:nvPr/>
        </p:nvSpPr>
        <p:spPr>
          <a:xfrm>
            <a:off x="5395317" y="3860483"/>
            <a:ext cx="2816184" cy="351949"/>
          </a:xfrm>
          <a:prstGeom prst="rect">
            <a:avLst/>
          </a:prstGeom>
          <a:noFill/>
          <a:ln>
            <a:prstDash val="solid"/>
          </a:ln>
        </p:spPr>
        <p:txBody>
          <a:bodyPr wrap="none" lIns="0" tIns="0" rIns="0" bIns="0" anchor="t"/>
          <a:lstStyle/>
          <a:p>
            <a:pPr marL="0" indent="0" algn="l">
              <a:lnSpc>
                <a:spcPts val="2750"/>
              </a:lnSpc>
            </a:pPr>
            <a:r>
              <a:rPr sz="2200">
                <a:solidFill>
                  <a:srgbClr val="3A3630"/>
                </a:solidFill>
                <a:latin typeface="Lora"/>
                <a:ea typeface="Lora"/>
                <a:cs typeface="Lora"/>
              </a:rPr>
              <a:t>Анализ данных</a:t>
            </a:r>
            <a:endParaRPr sz="2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0" name="Shape 110"/>
          <p:cNvSpPr/>
          <p:nvPr/>
        </p:nvSpPr>
        <p:spPr>
          <a:xfrm>
            <a:off x="5395317" y="4356021"/>
            <a:ext cx="3839647" cy="766047"/>
          </a:xfrm>
          <a:prstGeom prst="rect">
            <a:avLst/>
          </a:prstGeom>
          <a:noFill/>
          <a:ln>
            <a:prstDash val="solid"/>
          </a:ln>
        </p:spPr>
        <p:txBody>
          <a:bodyPr wrap="square" lIns="0" tIns="0" rIns="0" bIns="0" anchor="t"/>
          <a:lstStyle/>
          <a:p>
            <a:pPr marL="0" indent="0" algn="l">
              <a:lnSpc>
                <a:spcPts val="3000"/>
              </a:lnSpc>
            </a:pPr>
            <a:r>
              <a:rPr sz="1850">
                <a:solidFill>
                  <a:srgbClr val="3A3630"/>
                </a:solidFill>
                <a:latin typeface="Source Sans 3"/>
                <a:ea typeface="Source Sans 3"/>
                <a:cs typeface="Source Sans 3"/>
              </a:rPr>
              <a:t>ИИ анализирует огромный массив данных, используя свои алгоритмы.</a:t>
            </a:r>
            <a:endParaRPr sz="18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12" name="Picture 112"/>
          <p:cNvPicPr/>
          <p:nvPr/>
        </p:nvPicPr>
        <p:blipFill>
          <a:blip r:embed="rId4"/>
          <a:stretch/>
        </p:blipFill>
        <p:spPr>
          <a:xfrm>
            <a:off x="9474279" y="2663666"/>
            <a:ext cx="4318277" cy="957500"/>
          </a:xfrm>
          <a:prstGeom prst="rect">
            <a:avLst/>
          </a:prstGeom>
        </p:spPr>
      </p:pic>
      <p:sp>
        <p:nvSpPr>
          <p:cNvPr id="113" name="Shape 113"/>
          <p:cNvSpPr/>
          <p:nvPr/>
        </p:nvSpPr>
        <p:spPr>
          <a:xfrm>
            <a:off x="9713595" y="3860483"/>
            <a:ext cx="3839646" cy="703898"/>
          </a:xfrm>
          <a:prstGeom prst="rect">
            <a:avLst/>
          </a:prstGeom>
          <a:noFill/>
          <a:ln>
            <a:prstDash val="solid"/>
          </a:ln>
        </p:spPr>
        <p:txBody>
          <a:bodyPr wrap="square" lIns="0" tIns="0" rIns="0" bIns="0" anchor="t"/>
          <a:lstStyle/>
          <a:p>
            <a:pPr marL="0" indent="0" algn="l">
              <a:lnSpc>
                <a:spcPts val="2750"/>
              </a:lnSpc>
            </a:pPr>
            <a:r>
              <a:rPr sz="2200">
                <a:solidFill>
                  <a:srgbClr val="3A3630"/>
                </a:solidFill>
                <a:latin typeface="Lora"/>
                <a:ea typeface="Lora"/>
                <a:cs typeface="Lora"/>
              </a:rPr>
              <a:t>Структурированный результат</a:t>
            </a:r>
            <a:endParaRPr sz="2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4" name="Shape 114"/>
          <p:cNvSpPr/>
          <p:nvPr/>
        </p:nvSpPr>
        <p:spPr>
          <a:xfrm>
            <a:off x="9713595" y="4707969"/>
            <a:ext cx="3839646" cy="766048"/>
          </a:xfrm>
          <a:prstGeom prst="rect">
            <a:avLst/>
          </a:prstGeom>
          <a:noFill/>
          <a:ln>
            <a:prstDash val="solid"/>
          </a:ln>
        </p:spPr>
        <p:txBody>
          <a:bodyPr wrap="square" lIns="0" tIns="0" rIns="0" bIns="0" anchor="t"/>
          <a:lstStyle/>
          <a:p>
            <a:pPr marL="0" indent="0" algn="l">
              <a:lnSpc>
                <a:spcPts val="3000"/>
              </a:lnSpc>
            </a:pPr>
            <a:r>
              <a:rPr sz="1850">
                <a:solidFill>
                  <a:srgbClr val="3A3630"/>
                </a:solidFill>
                <a:latin typeface="Source Sans 3"/>
                <a:ea typeface="Source Sans 3"/>
                <a:cs typeface="Source Sans 3"/>
              </a:rPr>
              <a:t>Вы получаете адаптированный и структурированный результат.</a:t>
            </a:r>
            <a:endParaRPr sz="18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5" name="Shape 115"/>
          <p:cNvSpPr/>
          <p:nvPr/>
        </p:nvSpPr>
        <p:spPr>
          <a:xfrm>
            <a:off x="837723" y="5982533"/>
            <a:ext cx="12954952" cy="766048"/>
          </a:xfrm>
          <a:prstGeom prst="rect">
            <a:avLst/>
          </a:prstGeom>
          <a:noFill/>
          <a:ln>
            <a:prstDash val="solid"/>
          </a:ln>
        </p:spPr>
        <p:txBody>
          <a:bodyPr wrap="square" lIns="0" tIns="0" rIns="0" bIns="0" anchor="t"/>
          <a:lstStyle/>
          <a:p>
            <a:pPr marL="0" indent="0" algn="l">
              <a:lnSpc>
                <a:spcPts val="3000"/>
              </a:lnSpc>
            </a:pPr>
            <a:r>
              <a:rPr sz="1850">
                <a:solidFill>
                  <a:srgbClr val="3A3630"/>
                </a:solidFill>
                <a:latin typeface="Source Sans 3"/>
                <a:ea typeface="Source Sans 3"/>
                <a:cs typeface="Source Sans 3"/>
              </a:rPr>
              <a:t>Помните: </a:t>
            </a:r>
            <a:r>
              <a:rPr sz="1850" b="1">
                <a:solidFill>
                  <a:srgbClr val="3A3630"/>
                </a:solidFill>
                <a:latin typeface="Source Sans 3"/>
                <a:ea typeface="Source Sans 3"/>
                <a:cs typeface="Source Sans 3"/>
              </a:rPr>
              <a:t>качество результата на 90% зависит от точности и конкретики вашего запроса.</a:t>
            </a:r>
            <a:r>
              <a:rPr sz="1850">
                <a:solidFill>
                  <a:srgbClr val="3A3630"/>
                </a:solidFill>
                <a:latin typeface="Source Sans 3"/>
                <a:ea typeface="Source Sans 3"/>
                <a:cs typeface="Source Sans 3"/>
              </a:rPr>
              <a:t> Чем точнее вы сформулируете задачу, тем лучше будет тест.</a:t>
            </a:r>
            <a:endParaRPr sz="185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8"/>
          <p:cNvPicPr/>
          <p:nvPr/>
        </p:nvPicPr>
        <p:blipFill>
          <a:blip r:embed="rId2"/>
          <a:srcRect r="2325" b="20535"/>
          <a:stretch/>
        </p:blipFill>
        <p:spPr>
          <a:xfrm>
            <a:off x="80318" y="0"/>
            <a:ext cx="7661063" cy="4393096"/>
          </a:xfrm>
          <a:prstGeom prst="rect">
            <a:avLst/>
          </a:prstGeom>
        </p:spPr>
      </p:pic>
      <p:sp>
        <p:nvSpPr>
          <p:cNvPr id="119" name="Shape 119"/>
          <p:cNvSpPr txBox="1"/>
          <p:nvPr/>
        </p:nvSpPr>
        <p:spPr>
          <a:xfrm>
            <a:off x="8219661" y="550829"/>
            <a:ext cx="408498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indent="0" algn="l"/>
            <a:r>
              <a:rPr sz="1800" u="sng">
                <a:solidFill>
                  <a:srgbClr val="0000FF"/>
                </a:solidFill>
                <a:latin typeface="+mn-lt"/>
                <a:ea typeface="+mn-ea"/>
                <a:cs typeface="+mn-cs"/>
                <a:hlinkClick r:id="rId3"/>
              </a:rPr>
              <a:t>https://thenewschool.ru/generator-testov</a:t>
            </a:r>
            <a:r>
              <a:rPr sz="18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121" name="Picture 121"/>
          <p:cNvPicPr/>
          <p:nvPr/>
        </p:nvPicPr>
        <p:blipFill>
          <a:blip r:embed="rId4"/>
          <a:stretch/>
        </p:blipFill>
        <p:spPr>
          <a:xfrm>
            <a:off x="8388626" y="2494720"/>
            <a:ext cx="4263887" cy="426388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Picture 124"/>
          <p:cNvPicPr/>
          <p:nvPr/>
        </p:nvPicPr>
        <p:blipFill>
          <a:blip r:embed="rId2"/>
          <a:srcRect r="1632" b="17874"/>
          <a:stretch/>
        </p:blipFill>
        <p:spPr>
          <a:xfrm>
            <a:off x="343114" y="0"/>
            <a:ext cx="14108382" cy="8308823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roup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127"/>
          <p:cNvPicPr/>
          <p:nvPr/>
        </p:nvPicPr>
        <p:blipFill>
          <a:blip r:embed="rId2"/>
          <a:srcRect r="16152" b="17618"/>
          <a:stretch/>
        </p:blipFill>
        <p:spPr>
          <a:xfrm>
            <a:off x="110453" y="99601"/>
            <a:ext cx="14440433" cy="798912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</a:gradFill>
      </a:fillStyleLst>
      <a:lnStyleLst>
        <a:ln w="635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19050">
          <a:solidFill>
            <a:schemeClr val="phClr"/>
          </a:solidFill>
          <a:prstDash val="solid"/>
        </a:ln>
      </a:lnStyleLst>
      <a:effectStyleLst>
        <a:effectStyle>
          <a:effectLst>
            <a:outerShdw>
              <a:srgbClr val="000000">
                <a:alpha val="38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  <a:effectStyle>
          <a:effectLst>
            <a:outerShdw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Normal.dotm</Template>
  <TotalTime>0</TotalTime>
  <Words>501</Words>
  <Application>Microsoft Office PowerPoint</Application>
  <DocSecurity>0</DocSecurity>
  <PresentationFormat>Произвольный</PresentationFormat>
  <Paragraphs>58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0" baseType="lpstr">
      <vt:lpstr>Arial</vt:lpstr>
      <vt:lpstr>Calibri</vt:lpstr>
      <vt:lpstr>Lora</vt:lpstr>
      <vt:lpstr>Source Sans 3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user205</dc:creator>
  <cp:lastModifiedBy>user205</cp:lastModifiedBy>
  <cp:revision>1</cp:revision>
  <dcterms:created xsi:type="dcterms:W3CDTF">2025-08-25T10:59:39Z</dcterms:created>
  <dcterms:modified xsi:type="dcterms:W3CDTF">2025-08-29T09:35:11Z</dcterms:modified>
</cp:coreProperties>
</file>