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3" r:id="rId11"/>
    <p:sldId id="261" r:id="rId12"/>
    <p:sldId id="269" r:id="rId13"/>
    <p:sldId id="270" r:id="rId14"/>
    <p:sldId id="271" r:id="rId15"/>
    <p:sldId id="275" r:id="rId16"/>
    <p:sldId id="272" r:id="rId17"/>
    <p:sldId id="273" r:id="rId18"/>
    <p:sldId id="276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6%20&#1082;&#1072;&#1073;&#1080;&#1085;&#1077;&#1090;\Desktop\&#1084;&#1072;&#1089;&#1090;&#1077;&#1088;%20&#1082;&#1083;&#1072;&#1089;&#1089;%20&#1084;&#1086;&#1081;\&#1084;&#1072;&#1089;&#1090;&#1077;&#1088;%20&#1082;&#1083;&#1072;&#1089;&#1089;%20&#1084;&#1086;&#1081;\yashik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6%20&#1082;&#1072;&#1073;&#1080;&#1085;&#1077;&#1090;\Desktop\&#1084;&#1072;&#1089;&#1090;&#1077;&#1088;%20&#1082;&#1083;&#1072;&#1089;&#1089;%20&#1084;&#1086;&#1081;\&#1084;&#1072;&#1089;&#1090;&#1077;&#1088;%20&#1082;&#1083;&#1072;&#1089;&#1089;%20&#1084;&#1086;&#1081;\yashik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124744"/>
            <a:ext cx="6858000" cy="2808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«Читательская грамотность </a:t>
            </a:r>
            <a:br>
              <a:rPr lang="ru-RU" dirty="0" smtClean="0"/>
            </a:br>
            <a:r>
              <a:rPr lang="ru-RU" dirty="0" smtClean="0"/>
              <a:t>как основа успешности младших школьников. Приемы формирования читательской грамотности.»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Подготовила учитель начальных классов МБОУ «СОШ №2 Шайхуллина Венера Гумеровна.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28600"/>
            <a:ext cx="4978896" cy="536064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Предмет в черном ящике…</a:t>
            </a:r>
            <a:br>
              <a:rPr lang="ru-RU" sz="4000" b="1" dirty="0" smtClean="0"/>
            </a:br>
            <a:r>
              <a:rPr lang="ru-RU" sz="4000" b="1" dirty="0" smtClean="0"/>
              <a:t>Круглой формы;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Небольшого размера;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Красного цвета.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Приятно пахнет.</a:t>
            </a:r>
            <a:endParaRPr lang="ru-RU" sz="4000" dirty="0"/>
          </a:p>
        </p:txBody>
      </p:sp>
      <p:pic>
        <p:nvPicPr>
          <p:cNvPr id="3" name="Picture 16" descr="https://regnum.ru/uploads/pictures/news/2018/07/25/regnum_picture_1532505844364265_normal.jpg"/>
          <p:cNvPicPr>
            <a:picLocks noChangeAspect="1" noChangeArrowheads="1"/>
          </p:cNvPicPr>
          <p:nvPr/>
        </p:nvPicPr>
        <p:blipFill>
          <a:blip r:embed="rId2" cstate="print"/>
          <a:srcRect l="26824" t="17073" r="26680" b="17073"/>
          <a:stretch>
            <a:fillRect/>
          </a:stretch>
        </p:blipFill>
        <p:spPr bwMode="auto">
          <a:xfrm>
            <a:off x="179512" y="1484784"/>
            <a:ext cx="3259028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arriermanagement.com/assets/blackbox.jpg"/>
          <p:cNvPicPr>
            <a:picLocks noChangeAspect="1" noChangeArrowheads="1"/>
          </p:cNvPicPr>
          <p:nvPr/>
        </p:nvPicPr>
        <p:blipFill>
          <a:blip r:embed="rId3" cstate="print"/>
          <a:srcRect l="31583" t="8000" r="30065" b="10000"/>
          <a:stretch>
            <a:fillRect/>
          </a:stretch>
        </p:blipFill>
        <p:spPr bwMode="auto">
          <a:xfrm>
            <a:off x="1331640" y="258530"/>
            <a:ext cx="6336704" cy="5618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3" y="2924944"/>
            <a:ext cx="3528392" cy="25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yashi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1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 класс. Внимательно рассмотри афишу и ответь на вопросы. </a:t>
            </a:r>
            <a:endParaRPr lang="ru-RU" dirty="0"/>
          </a:p>
        </p:txBody>
      </p:sp>
      <p:pic>
        <p:nvPicPr>
          <p:cNvPr id="4" name="Содержимое 3" descr="C:\Users\USER\Desktop\6477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19200"/>
            <a:ext cx="403244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203848" y="6093296"/>
            <a:ext cx="2952328" cy="764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Екатеринбург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 класс.</a:t>
            </a:r>
            <a:r>
              <a:rPr lang="ru-RU" dirty="0" smtClean="0"/>
              <a:t> Прочитай. Вставь пропущенные слова в тексте, где это необходимо. Используй слова для справок.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i="1" dirty="0" smtClean="0"/>
          </a:p>
          <a:p>
            <a:pPr>
              <a:buNone/>
            </a:pPr>
            <a:r>
              <a:rPr lang="ru-RU" sz="3200" i="1" dirty="0" smtClean="0"/>
              <a:t>Было время, когда </a:t>
            </a:r>
            <a:r>
              <a:rPr lang="ru-RU" sz="3200" i="1" u="sng" dirty="0" smtClean="0"/>
              <a:t>___________</a:t>
            </a:r>
            <a:r>
              <a:rPr lang="ru-RU" sz="3200" i="1" dirty="0" smtClean="0"/>
              <a:t> елку украшали этими фруктами, обернутыми в </a:t>
            </a:r>
            <a:r>
              <a:rPr lang="ru-RU" sz="3200" i="1" u="sng" dirty="0" smtClean="0"/>
              <a:t>______</a:t>
            </a:r>
            <a:r>
              <a:rPr lang="ru-RU" sz="3200" i="1" dirty="0" smtClean="0"/>
              <a:t> и </a:t>
            </a:r>
            <a:r>
              <a:rPr lang="ru-RU" sz="3200" i="1" u="sng" dirty="0" smtClean="0"/>
              <a:t>_____ </a:t>
            </a:r>
            <a:r>
              <a:rPr lang="ru-RU" sz="3200" i="1" dirty="0" smtClean="0"/>
              <a:t>фольгу. Яблоки висели на </a:t>
            </a:r>
            <a:r>
              <a:rPr lang="ru-RU" sz="3200" i="1" u="sng" dirty="0" smtClean="0"/>
              <a:t>___________ </a:t>
            </a:r>
            <a:r>
              <a:rPr lang="ru-RU" sz="3200" i="1" u="sng" dirty="0" err="1" smtClean="0"/>
              <a:t>_______</a:t>
            </a:r>
            <a:r>
              <a:rPr lang="ru-RU" sz="3200" i="1" dirty="0" err="1" smtClean="0"/>
              <a:t>ветках</a:t>
            </a:r>
            <a:r>
              <a:rPr lang="ru-RU" sz="3200" i="1" dirty="0" smtClean="0"/>
              <a:t>, словно </a:t>
            </a:r>
            <a:r>
              <a:rPr lang="ru-RU" sz="3200" i="1" u="sng" dirty="0" smtClean="0"/>
              <a:t>_____</a:t>
            </a:r>
            <a:r>
              <a:rPr lang="ru-RU" sz="3200" i="1" dirty="0" smtClean="0"/>
              <a:t> шарики. В конце праздника ребятишки срывали их с веток и лакомились ими.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612774"/>
            <a:ext cx="2592289" cy="221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 класс.  Собери текст по плану.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План текста.</a:t>
            </a:r>
          </a:p>
          <a:p>
            <a:r>
              <a:rPr lang="ru-RU" sz="3200" b="1" dirty="0" smtClean="0"/>
              <a:t>1.Место рождения яблока</a:t>
            </a:r>
          </a:p>
          <a:p>
            <a:endParaRPr lang="ru-RU" sz="3200" dirty="0" smtClean="0"/>
          </a:p>
          <a:p>
            <a:r>
              <a:rPr lang="ru-RU" sz="3200" b="1" dirty="0" smtClean="0"/>
              <a:t>2.Разнообразие видов яблонь и использование плодов.</a:t>
            </a:r>
          </a:p>
          <a:p>
            <a:endParaRPr lang="ru-RU" sz="3200" dirty="0" smtClean="0"/>
          </a:p>
          <a:p>
            <a:r>
              <a:rPr lang="ru-RU" sz="3200" b="1" dirty="0" smtClean="0"/>
              <a:t>3.Традиция дарения яблок.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5122" name="Picture 2" descr="C:\Users\USER\Desktop\яблоки-1140x760-1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05064"/>
            <a:ext cx="3060816" cy="2473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4 класс</a:t>
            </a:r>
            <a:endParaRPr lang="ru-RU" sz="3600" b="1" dirty="0"/>
          </a:p>
        </p:txBody>
      </p:sp>
      <p:pic>
        <p:nvPicPr>
          <p:cNvPr id="4" name="Picture 4" descr="https://cdn1.ozone.ru/s3/multimedia-v/60089412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086" y="1353695"/>
            <a:ext cx="3971106" cy="5099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 каждому заданию вы должны дать ответ. При выполнении заданий не забывайте пользоваться прочитанным текстом.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4937760"/>
          </a:xfrm>
        </p:spPr>
        <p:txBody>
          <a:bodyPr/>
          <a:lstStyle/>
          <a:p>
            <a:pPr lvl="0" algn="ctr">
              <a:buNone/>
            </a:pPr>
            <a:r>
              <a:rPr lang="ru-RU" sz="3600" b="1" dirty="0" smtClean="0"/>
              <a:t>К какому семейству относятся яблоки? </a:t>
            </a:r>
          </a:p>
          <a:p>
            <a:pPr lvl="0"/>
            <a:r>
              <a:rPr lang="ru-RU" sz="3600" dirty="0" smtClean="0"/>
              <a:t>1)</a:t>
            </a:r>
            <a:r>
              <a:rPr lang="ru-RU" sz="3600" dirty="0" err="1" smtClean="0"/>
              <a:t>Виноградовые</a:t>
            </a:r>
            <a:r>
              <a:rPr lang="ru-RU" sz="3600" dirty="0" smtClean="0"/>
              <a:t>	2) Цитрусовые		3) Розовые</a:t>
            </a:r>
          </a:p>
          <a:p>
            <a:pPr lvl="0"/>
            <a:r>
              <a:rPr lang="ru-RU" sz="3600" dirty="0" smtClean="0"/>
              <a:t>Что в переводе с латинского означает  </a:t>
            </a:r>
            <a:r>
              <a:rPr lang="ru-RU" sz="3600" b="1" dirty="0" err="1" smtClean="0"/>
              <a:t>Malus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domestica</a:t>
            </a:r>
            <a:r>
              <a:rPr lang="ru-RU" sz="3600" b="1" dirty="0" smtClean="0"/>
              <a:t>? __________________________________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>Дополни таблицу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883920"/>
          <a:ext cx="8640960" cy="576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014"/>
                <a:gridCol w="5236946"/>
              </a:tblGrid>
              <a:tr h="11743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Информация о яблоках</a:t>
                      </a:r>
                      <a:endParaRPr lang="ru-RU" sz="2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Характеристика</a:t>
                      </a:r>
                      <a:endParaRPr lang="ru-RU" sz="3200" dirty="0"/>
                    </a:p>
                  </a:txBody>
                  <a:tcPr/>
                </a:tc>
              </a:tr>
              <a:tr h="822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Листья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овальную форму с зубчатыми краями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22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Цветки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116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Плоды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2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Сорта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Летние, осенние, зимние.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22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Польза яблок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105835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Корни учения горьки, зато плоды его сладки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—  Аристотель</a:t>
            </a:r>
          </a:p>
        </p:txBody>
      </p:sp>
    </p:spTree>
    <p:extLst>
      <p:ext uri="{BB962C8B-B14F-4D97-AF65-F5344CB8AC3E}">
        <p14:creationId xmlns:p14="http://schemas.microsoft.com/office/powerpoint/2010/main" val="5562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«Скажи мне и я забуду,</a:t>
            </a:r>
          </a:p>
          <a:p>
            <a:pPr algn="ctr"/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Покажи мне и я запомню,</a:t>
            </a:r>
          </a:p>
          <a:p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b="1" u="sng" dirty="0" smtClean="0">
                <a:solidFill>
                  <a:srgbClr val="0070C0"/>
                </a:solidFill>
              </a:rPr>
              <a:t>Вовлеки</a:t>
            </a:r>
            <a:r>
              <a:rPr lang="ru-RU" sz="3600" b="1" dirty="0" smtClean="0">
                <a:solidFill>
                  <a:srgbClr val="0070C0"/>
                </a:solidFill>
              </a:rPr>
              <a:t> меня и я научусь»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Читательская грамотность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3200" b="1" dirty="0" smtClean="0"/>
              <a:t>способность человека понимать и использовать тексты;</a:t>
            </a:r>
            <a:endParaRPr lang="ru-RU" sz="3200" dirty="0" smtClean="0"/>
          </a:p>
          <a:p>
            <a:pPr lvl="0"/>
            <a:r>
              <a:rPr lang="ru-RU" sz="3200" b="1" dirty="0" smtClean="0"/>
              <a:t>размышлять о содержании;</a:t>
            </a:r>
            <a:endParaRPr lang="ru-RU" sz="3200" dirty="0" smtClean="0"/>
          </a:p>
          <a:p>
            <a:pPr lvl="0"/>
            <a:r>
              <a:rPr lang="ru-RU" sz="3200" b="1" dirty="0" smtClean="0"/>
              <a:t> заниматься чтением для того, чтобы достигать своих целей;</a:t>
            </a:r>
            <a:endParaRPr lang="ru-RU" sz="3200" dirty="0" smtClean="0"/>
          </a:p>
          <a:p>
            <a:pPr lvl="0"/>
            <a:r>
              <a:rPr lang="ru-RU" sz="3200" b="1" dirty="0" smtClean="0"/>
              <a:t>расширять свои знания и возможности;</a:t>
            </a:r>
            <a:endParaRPr lang="ru-RU" sz="3200" dirty="0" smtClean="0"/>
          </a:p>
          <a:p>
            <a:pPr lvl="0"/>
            <a:r>
              <a:rPr lang="ru-RU" sz="3200" b="1" dirty="0" smtClean="0"/>
              <a:t>участвовать в социальной жизни. 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67744" y="62068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чтение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980728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Пони-</a:t>
            </a:r>
          </a:p>
          <a:p>
            <a:pPr algn="ctr"/>
            <a:r>
              <a:rPr lang="ru-RU" sz="2400" b="1" dirty="0" smtClean="0"/>
              <a:t>мание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 rot="19986034">
            <a:off x="5248214" y="356674"/>
            <a:ext cx="137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оценка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 rot="19977865">
            <a:off x="5533488" y="1531827"/>
            <a:ext cx="167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Интерпре-</a:t>
            </a:r>
          </a:p>
          <a:p>
            <a:pPr algn="ctr"/>
            <a:r>
              <a:rPr lang="ru-RU" sz="2400" b="1" dirty="0" err="1" smtClean="0"/>
              <a:t>тация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2204864"/>
            <a:ext cx="1666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тексты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 rot="19509898">
            <a:off x="699282" y="2612087"/>
            <a:ext cx="261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художественные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 rot="987547">
            <a:off x="5608085" y="285916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информационные</a:t>
            </a:r>
            <a:endParaRPr lang="ru-RU" sz="2000" b="1" i="1" dirty="0"/>
          </a:p>
        </p:txBody>
      </p:sp>
      <p:sp>
        <p:nvSpPr>
          <p:cNvPr id="12" name="TextBox 11"/>
          <p:cNvSpPr txBox="1"/>
          <p:nvPr/>
        </p:nvSpPr>
        <p:spPr>
          <a:xfrm rot="19834228">
            <a:off x="2329220" y="4241787"/>
            <a:ext cx="135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учебные</a:t>
            </a:r>
            <a:endParaRPr lang="ru-RU" sz="2400" b="1" i="1" dirty="0"/>
          </a:p>
        </p:txBody>
      </p:sp>
      <p:sp>
        <p:nvSpPr>
          <p:cNvPr id="13" name="TextBox 12"/>
          <p:cNvSpPr txBox="1"/>
          <p:nvPr/>
        </p:nvSpPr>
        <p:spPr>
          <a:xfrm rot="1317555">
            <a:off x="5092145" y="3814681"/>
            <a:ext cx="2761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Тексты задач</a:t>
            </a:r>
          </a:p>
          <a:p>
            <a:r>
              <a:rPr lang="ru-RU" sz="2400" b="1" i="1" dirty="0" smtClean="0"/>
              <a:t>инструкции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Особенности формирования читательской грамотности: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1) Формирование навыка чтения;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2) Овладение техникой чтения;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3) Формирование читательских интересов.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https://regnum.ru/uploads/pictures/news/2018/07/25/regnum_picture_1532505844364265_normal.jpg"/>
          <p:cNvPicPr>
            <a:picLocks noChangeAspect="1" noChangeArrowheads="1"/>
          </p:cNvPicPr>
          <p:nvPr/>
        </p:nvPicPr>
        <p:blipFill>
          <a:blip r:embed="rId3" cstate="print"/>
          <a:srcRect l="26824" t="17073" r="26680" b="17073"/>
          <a:stretch>
            <a:fillRect/>
          </a:stretch>
        </p:blipFill>
        <p:spPr bwMode="auto">
          <a:xfrm>
            <a:off x="2411760" y="875485"/>
            <a:ext cx="4608512" cy="4785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yashi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b="1" dirty="0" smtClean="0">
                <a:solidFill>
                  <a:schemeClr val="tx2"/>
                </a:solidFill>
              </a:rPr>
              <a:t>1 Класс – конверт №1.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None/>
            </a:pPr>
            <a:r>
              <a:rPr lang="ru-RU" sz="2400" b="1" dirty="0" smtClean="0"/>
              <a:t>1. </a:t>
            </a:r>
            <a:r>
              <a:rPr lang="ru-RU" sz="3200" b="1" dirty="0" smtClean="0"/>
              <a:t>Прочитай слова без лишнего слога. </a:t>
            </a:r>
            <a:endParaRPr lang="ru-RU" sz="3200" dirty="0" smtClean="0"/>
          </a:p>
          <a:p>
            <a:pPr>
              <a:buNone/>
            </a:pPr>
            <a:r>
              <a:rPr lang="ru-RU" sz="3200" b="1" dirty="0" err="1" smtClean="0"/>
              <a:t>Крупог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квабудрат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треугольмюник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оровал</a:t>
            </a:r>
            <a:r>
              <a:rPr lang="ru-RU" sz="3200" b="1" dirty="0" smtClean="0"/>
              <a:t>. 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b="1" dirty="0" smtClean="0"/>
              <a:t>    2. </a:t>
            </a:r>
            <a:r>
              <a:rPr lang="ru-RU" sz="3200" b="1" dirty="0" smtClean="0">
                <a:solidFill>
                  <a:schemeClr val="tx2"/>
                </a:solidFill>
              </a:rPr>
              <a:t>Прочитай только первые слоги. Какое слово получилось?</a:t>
            </a:r>
            <a:endParaRPr lang="ru-RU" sz="3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                </a:t>
            </a:r>
            <a:r>
              <a:rPr lang="ru-RU" sz="3600" b="1" dirty="0" smtClean="0"/>
              <a:t>Хорёк роща водник</a:t>
            </a:r>
            <a:endParaRPr lang="ru-RU" sz="36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564904"/>
            <a:ext cx="2448272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2 класс – конверт №1. 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/>
              <a:t>    Задание: Если отбросить буквы, которых нет в русском алфавите, то получится загадка. Прочитайте загадку и отгадайте её. </a:t>
            </a:r>
            <a:endParaRPr lang="ru-RU" sz="3200" dirty="0" smtClean="0"/>
          </a:p>
          <a:p>
            <a:pPr>
              <a:buNone/>
            </a:pPr>
            <a:r>
              <a:rPr lang="ru-RU" sz="3600" dirty="0" smtClean="0"/>
              <a:t>   L R </a:t>
            </a:r>
            <a:r>
              <a:rPr lang="ru-RU" sz="3600" b="1" dirty="0" smtClean="0"/>
              <a:t>Ч</a:t>
            </a:r>
            <a:r>
              <a:rPr lang="ru-RU" sz="3600" dirty="0" smtClean="0"/>
              <a:t> F S Q </a:t>
            </a:r>
            <a:r>
              <a:rPr lang="ru-RU" sz="3600" b="1" dirty="0" smtClean="0"/>
              <a:t>У</a:t>
            </a:r>
            <a:r>
              <a:rPr lang="ru-RU" sz="3600" dirty="0" smtClean="0"/>
              <a:t> W G </a:t>
            </a:r>
            <a:r>
              <a:rPr lang="ru-RU" sz="3600" b="1" dirty="0" smtClean="0"/>
              <a:t>Т </a:t>
            </a:r>
            <a:r>
              <a:rPr lang="ru-RU" sz="3600" dirty="0" smtClean="0"/>
              <a:t>Z </a:t>
            </a:r>
            <a:r>
              <a:rPr lang="ru-RU" sz="3600" b="1" dirty="0" smtClean="0"/>
              <a:t>Ь</a:t>
            </a:r>
            <a:r>
              <a:rPr lang="ru-RU" sz="3600" dirty="0" smtClean="0"/>
              <a:t> </a:t>
            </a:r>
            <a:r>
              <a:rPr lang="ru-RU" sz="3600" dirty="0" err="1" smtClean="0"/>
              <a:t>h</a:t>
            </a:r>
            <a:r>
              <a:rPr lang="ru-RU" sz="3600" dirty="0" smtClean="0"/>
              <a:t> </a:t>
            </a:r>
            <a:r>
              <a:rPr lang="ru-RU" sz="3600" b="1" dirty="0" smtClean="0"/>
              <a:t>Б</a:t>
            </a:r>
            <a:r>
              <a:rPr lang="ru-RU" sz="3600" dirty="0" smtClean="0"/>
              <a:t> U </a:t>
            </a:r>
            <a:r>
              <a:rPr lang="ru-RU" sz="3600" b="1" dirty="0" smtClean="0"/>
              <a:t>O</a:t>
            </a:r>
            <a:r>
              <a:rPr lang="ru-RU" sz="3600" dirty="0" smtClean="0"/>
              <a:t> L </a:t>
            </a:r>
            <a:r>
              <a:rPr lang="ru-RU" sz="3600" b="1" dirty="0" smtClean="0"/>
              <a:t>Л </a:t>
            </a:r>
            <a:r>
              <a:rPr lang="ru-RU" sz="3600" dirty="0" err="1" smtClean="0"/>
              <a:t>t</a:t>
            </a:r>
            <a:r>
              <a:rPr lang="ru-RU" sz="3600" dirty="0" smtClean="0"/>
              <a:t> </a:t>
            </a:r>
            <a:r>
              <a:rPr lang="ru-RU" sz="3600" b="1" dirty="0" smtClean="0"/>
              <a:t>Ь</a:t>
            </a:r>
            <a:r>
              <a:rPr lang="ru-RU" sz="3600" dirty="0" smtClean="0"/>
              <a:t> V F </a:t>
            </a:r>
            <a:r>
              <a:rPr lang="ru-RU" sz="3600" b="1" dirty="0" smtClean="0"/>
              <a:t>Ш</a:t>
            </a:r>
            <a:r>
              <a:rPr lang="ru-RU" sz="3600" dirty="0" smtClean="0"/>
              <a:t> S R </a:t>
            </a:r>
            <a:r>
              <a:rPr lang="ru-RU" sz="3600" b="1" dirty="0" smtClean="0"/>
              <a:t>Е</a:t>
            </a:r>
            <a:r>
              <a:rPr lang="ru-RU" sz="3600" dirty="0" smtClean="0"/>
              <a:t> G Z </a:t>
            </a:r>
            <a:r>
              <a:rPr lang="ru-RU" sz="3600" b="1" dirty="0" smtClean="0"/>
              <a:t>Н</a:t>
            </a:r>
            <a:r>
              <a:rPr lang="ru-RU" sz="3600" dirty="0" smtClean="0"/>
              <a:t> L </a:t>
            </a:r>
            <a:r>
              <a:rPr lang="ru-RU" sz="3600" b="1" dirty="0" smtClean="0"/>
              <a:t>О</a:t>
            </a:r>
            <a:r>
              <a:rPr lang="ru-RU" sz="3600" dirty="0" smtClean="0"/>
              <a:t> Y </a:t>
            </a:r>
            <a:r>
              <a:rPr lang="ru-RU" sz="3600" b="1" dirty="0" smtClean="0"/>
              <a:t>Г</a:t>
            </a:r>
            <a:r>
              <a:rPr lang="ru-RU" sz="3600" dirty="0" smtClean="0"/>
              <a:t> W J </a:t>
            </a:r>
            <a:r>
              <a:rPr lang="ru-RU" sz="3600" b="1" dirty="0" smtClean="0"/>
              <a:t>О</a:t>
            </a:r>
            <a:r>
              <a:rPr lang="ru-RU" sz="3600" dirty="0" smtClean="0"/>
              <a:t> S </a:t>
            </a:r>
            <a:r>
              <a:rPr lang="ru-RU" sz="3600" b="1" dirty="0" smtClean="0"/>
              <a:t>Т </a:t>
            </a:r>
            <a:r>
              <a:rPr lang="ru-RU" sz="3600" dirty="0" smtClean="0"/>
              <a:t>N F </a:t>
            </a:r>
            <a:r>
              <a:rPr lang="ru-RU" sz="3600" b="1" dirty="0" smtClean="0"/>
              <a:t>К</a:t>
            </a:r>
            <a:r>
              <a:rPr lang="ru-RU" sz="3600" dirty="0" smtClean="0"/>
              <a:t> G S </a:t>
            </a:r>
            <a:r>
              <a:rPr lang="ru-RU" sz="3600" b="1" dirty="0" smtClean="0"/>
              <a:t>А</a:t>
            </a:r>
            <a:r>
              <a:rPr lang="ru-RU" sz="3600" dirty="0" smtClean="0"/>
              <a:t> Z N Y </a:t>
            </a:r>
            <a:r>
              <a:rPr lang="ru-RU" sz="3600" b="1" dirty="0" smtClean="0"/>
              <a:t>Д</a:t>
            </a:r>
            <a:r>
              <a:rPr lang="ru-RU" sz="3600" dirty="0" smtClean="0"/>
              <a:t> W </a:t>
            </a:r>
            <a:r>
              <a:rPr lang="ru-RU" sz="3600" b="1" dirty="0" smtClean="0"/>
              <a:t>Е</a:t>
            </a:r>
            <a:r>
              <a:rPr lang="ru-RU" sz="3600" dirty="0" smtClean="0"/>
              <a:t> R L </a:t>
            </a:r>
            <a:r>
              <a:rPr lang="ru-RU" sz="3600" b="1" dirty="0" smtClean="0"/>
              <a:t>В</a:t>
            </a:r>
            <a:r>
              <a:rPr lang="ru-RU" sz="3600" dirty="0" smtClean="0"/>
              <a:t> J </a:t>
            </a:r>
            <a:r>
              <a:rPr lang="ru-RU" sz="3600" dirty="0" err="1" smtClean="0"/>
              <a:t>f</a:t>
            </a:r>
            <a:r>
              <a:rPr lang="ru-RU" sz="3600" dirty="0" smtClean="0"/>
              <a:t> </a:t>
            </a:r>
            <a:r>
              <a:rPr lang="ru-RU" sz="3600" b="1" dirty="0" smtClean="0"/>
              <a:t>O</a:t>
            </a:r>
            <a:r>
              <a:rPr lang="ru-RU" sz="3600" dirty="0" smtClean="0"/>
              <a:t> S Y </a:t>
            </a:r>
            <a:r>
              <a:rPr lang="ru-RU" sz="3600" b="1" dirty="0" smtClean="0"/>
              <a:t>Ч</a:t>
            </a:r>
            <a:r>
              <a:rPr lang="ru-RU" sz="3600" dirty="0" smtClean="0"/>
              <a:t> Q </a:t>
            </a:r>
            <a:r>
              <a:rPr lang="ru-RU" sz="3600" b="1" dirty="0" smtClean="0"/>
              <a:t>К </a:t>
            </a:r>
            <a:r>
              <a:rPr lang="ru-RU" sz="3600" dirty="0" smtClean="0"/>
              <a:t>W </a:t>
            </a:r>
            <a:r>
              <a:rPr lang="ru-RU" sz="3600" b="1" dirty="0" smtClean="0"/>
              <a:t>А Б</a:t>
            </a:r>
            <a:r>
              <a:rPr lang="ru-RU" sz="3600" dirty="0" smtClean="0"/>
              <a:t> Z U </a:t>
            </a:r>
            <a:r>
              <a:rPr lang="ru-RU" sz="3600" b="1" dirty="0" smtClean="0"/>
              <a:t>Ы</a:t>
            </a:r>
            <a:r>
              <a:rPr lang="ru-RU" sz="3600" dirty="0" smtClean="0"/>
              <a:t> L G </a:t>
            </a:r>
            <a:r>
              <a:rPr lang="ru-RU" sz="3600" b="1" dirty="0" smtClean="0"/>
              <a:t>Л</a:t>
            </a:r>
            <a:r>
              <a:rPr lang="ru-RU" sz="3600" dirty="0" smtClean="0"/>
              <a:t> R </a:t>
            </a:r>
            <a:r>
              <a:rPr lang="ru-RU" sz="3600" dirty="0" err="1" smtClean="0"/>
              <a:t>t</a:t>
            </a:r>
            <a:r>
              <a:rPr lang="ru-RU" sz="3600" dirty="0" smtClean="0"/>
              <a:t> S J U </a:t>
            </a:r>
            <a:r>
              <a:rPr lang="ru-RU" sz="3600" b="1" dirty="0" smtClean="0"/>
              <a:t>А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3 класс – конверт №1. 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600" dirty="0" smtClean="0"/>
              <a:t> </a:t>
            </a:r>
            <a:r>
              <a:rPr lang="ru-RU" sz="3600" b="1" dirty="0" smtClean="0"/>
              <a:t>Переставь буквы, чтобы получилось слово</a:t>
            </a:r>
            <a:r>
              <a:rPr lang="ru-RU" sz="3600" dirty="0" smtClean="0"/>
              <a:t>. </a:t>
            </a:r>
            <a:r>
              <a:rPr lang="ru-RU" sz="3600" b="1" dirty="0" smtClean="0"/>
              <a:t>Прочитай загадку и отгадай её.       </a:t>
            </a:r>
            <a:r>
              <a:rPr lang="ru-RU" b="1" dirty="0" smtClean="0"/>
              <a:t>                               </a:t>
            </a:r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У </a:t>
            </a:r>
            <a:r>
              <a:rPr lang="ru-RU" sz="4000" dirty="0" err="1" smtClean="0"/>
              <a:t>абрзуа</a:t>
            </a:r>
            <a:r>
              <a:rPr lang="ru-RU" sz="4000" dirty="0" smtClean="0"/>
              <a:t> и </a:t>
            </a:r>
            <a:r>
              <a:rPr lang="ru-RU" sz="4000" dirty="0" err="1" smtClean="0"/>
              <a:t>кулбинки</a:t>
            </a: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   </a:t>
            </a:r>
            <a:r>
              <a:rPr lang="ru-RU" sz="4000" dirty="0" err="1" smtClean="0"/>
              <a:t>Пмоиодра</a:t>
            </a:r>
            <a:r>
              <a:rPr lang="ru-RU" sz="4000" dirty="0" smtClean="0"/>
              <a:t> и </a:t>
            </a:r>
            <a:r>
              <a:rPr lang="ru-RU" sz="4000" dirty="0" err="1" smtClean="0"/>
              <a:t>бурсинки</a:t>
            </a: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          </a:t>
            </a:r>
            <a:r>
              <a:rPr lang="ru-RU" sz="4000" dirty="0" err="1" smtClean="0"/>
              <a:t>Вукс</a:t>
            </a:r>
            <a:r>
              <a:rPr lang="ru-RU" sz="4000" dirty="0" smtClean="0"/>
              <a:t>, </a:t>
            </a:r>
            <a:r>
              <a:rPr lang="ru-RU" sz="4000" dirty="0" err="1" smtClean="0"/>
              <a:t>кноенчо</a:t>
            </a:r>
            <a:r>
              <a:rPr lang="ru-RU" sz="4000" dirty="0" smtClean="0"/>
              <a:t>, </a:t>
            </a:r>
            <a:r>
              <a:rPr lang="ru-RU" sz="4000" dirty="0" err="1" smtClean="0"/>
              <a:t>оечнь</a:t>
            </a:r>
            <a:r>
              <a:rPr lang="ru-RU" sz="4000" dirty="0" smtClean="0"/>
              <a:t> </a:t>
            </a:r>
            <a:r>
              <a:rPr lang="ru-RU" sz="4000" dirty="0" err="1" smtClean="0"/>
              <a:t>рзанйы</a:t>
            </a:r>
            <a:r>
              <a:rPr lang="ru-RU" sz="4000" dirty="0" smtClean="0"/>
              <a:t>,</a:t>
            </a:r>
          </a:p>
          <a:p>
            <a:pPr algn="ctr">
              <a:buNone/>
            </a:pPr>
            <a:r>
              <a:rPr lang="ru-RU" sz="4000" dirty="0" smtClean="0"/>
              <a:t>Ну, а </a:t>
            </a:r>
            <a:r>
              <a:rPr lang="ru-RU" sz="4000" dirty="0" err="1" smtClean="0"/>
              <a:t>цевт</a:t>
            </a:r>
            <a:r>
              <a:rPr lang="ru-RU" sz="4000" dirty="0" smtClean="0"/>
              <a:t> </a:t>
            </a:r>
            <a:r>
              <a:rPr lang="ru-RU" sz="4000" dirty="0" err="1" smtClean="0"/>
              <a:t>пхооижй</a:t>
            </a:r>
            <a:r>
              <a:rPr lang="ru-RU" sz="4000" dirty="0" smtClean="0"/>
              <a:t> - ….…</a:t>
            </a:r>
          </a:p>
          <a:p>
            <a:pPr algn="ctr">
              <a:buNone/>
            </a:pPr>
            <a:r>
              <a:rPr lang="ru-RU" sz="4000" dirty="0" smtClean="0"/>
              <a:t>                                              </a:t>
            </a:r>
            <a:r>
              <a:rPr lang="ru-RU" sz="4000" b="1" dirty="0" smtClean="0">
                <a:solidFill>
                  <a:srgbClr val="FF0000"/>
                </a:solidFill>
              </a:rPr>
              <a:t>красный</a:t>
            </a:r>
            <a:endParaRPr lang="ru-RU" sz="40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4 класс – конверт №1. 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3200" b="1" dirty="0" smtClean="0"/>
              <a:t>Прочитать текст, видя только верхушки букв.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. </a:t>
            </a:r>
            <a:endParaRPr lang="ru-RU" sz="3200" dirty="0" smtClean="0"/>
          </a:p>
          <a:p>
            <a:pPr>
              <a:buNone/>
            </a:pPr>
            <a:endParaRPr lang="ru-RU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3" y="2324169"/>
            <a:ext cx="8047037" cy="14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95" y="4797152"/>
            <a:ext cx="768920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903" y="3933056"/>
            <a:ext cx="8100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Прочитайте текст, видя только нижнюю часть букв.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760</TotalTime>
  <Words>427</Words>
  <Application>Microsoft Office PowerPoint</Application>
  <PresentationFormat>Экран (4:3)</PresentationFormat>
  <Paragraphs>81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Начальная</vt:lpstr>
      <vt:lpstr>«Читательская грамотность  как основа успешности младших школьников. Приемы формирования читательской грамотности.» </vt:lpstr>
      <vt:lpstr>Читательская грамотность</vt:lpstr>
      <vt:lpstr>Презентация PowerPoint</vt:lpstr>
      <vt:lpstr>Особенности формирования читательской грамотности:</vt:lpstr>
      <vt:lpstr>Презентация PowerPoint</vt:lpstr>
      <vt:lpstr>1 Класс – конверт №1.</vt:lpstr>
      <vt:lpstr>2 класс – конверт №1.  </vt:lpstr>
      <vt:lpstr>3 класс – конверт №1.  </vt:lpstr>
      <vt:lpstr>4 класс – конверт №1.  </vt:lpstr>
      <vt:lpstr>Предмет в черном ящике… Круглой формы;  Небольшого размера;  Красного цвета.  Приятно пахнет.</vt:lpstr>
      <vt:lpstr>Презентация PowerPoint</vt:lpstr>
      <vt:lpstr>1 класс. Внимательно рассмотри афишу и ответь на вопросы. </vt:lpstr>
      <vt:lpstr>2 класс. Прочитай. Вставь пропущенные слова в тексте, где это необходимо. Используй слова для справок. </vt:lpstr>
      <vt:lpstr>3 класс.  Собери текст по плану.  </vt:lpstr>
      <vt:lpstr>4 класс</vt:lpstr>
      <vt:lpstr>    К каждому заданию вы должны дать ответ. При выполнении заданий не забывайте пользоваться прочитанным текстом. </vt:lpstr>
      <vt:lpstr>Дополни таблицу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«Читательская грамотность  как основа успешности младших школьников. Приемы её формировния.» </dc:title>
  <dc:creator>USER</dc:creator>
  <cp:lastModifiedBy>16 кабинет</cp:lastModifiedBy>
  <cp:revision>47</cp:revision>
  <dcterms:created xsi:type="dcterms:W3CDTF">2025-02-20T08:51:19Z</dcterms:created>
  <dcterms:modified xsi:type="dcterms:W3CDTF">2025-02-26T06:41:54Z</dcterms:modified>
</cp:coreProperties>
</file>