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  <p:sldId id="356" r:id="rId3"/>
    <p:sldId id="364" r:id="rId4"/>
    <p:sldId id="342" r:id="rId5"/>
    <p:sldId id="355" r:id="rId6"/>
    <p:sldId id="366" r:id="rId7"/>
    <p:sldId id="358" r:id="rId8"/>
    <p:sldId id="362" r:id="rId9"/>
    <p:sldId id="361" r:id="rId10"/>
    <p:sldId id="363" r:id="rId11"/>
    <p:sldId id="328" r:id="rId12"/>
    <p:sldId id="329" r:id="rId13"/>
    <p:sldId id="330" r:id="rId14"/>
    <p:sldId id="359" r:id="rId15"/>
    <p:sldId id="346" r:id="rId16"/>
    <p:sldId id="347" r:id="rId17"/>
    <p:sldId id="348" r:id="rId18"/>
    <p:sldId id="331" r:id="rId19"/>
    <p:sldId id="33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7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A5"/>
    <a:srgbClr val="00043B"/>
    <a:srgbClr val="F4F7FA"/>
    <a:srgbClr val="C1D9F7"/>
    <a:srgbClr val="3B3D70"/>
    <a:srgbClr val="284C7A"/>
    <a:srgbClr val="7CDCDA"/>
    <a:srgbClr val="D1F2F2"/>
    <a:srgbClr val="5B9BD5"/>
    <a:srgbClr val="2AC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52" d="100"/>
          <a:sy n="152" d="100"/>
        </p:scale>
        <p:origin x="366" y="132"/>
      </p:cViewPr>
      <p:guideLst>
        <p:guide orient="horz" pos="2867"/>
        <p:guide pos="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8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3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0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7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5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4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3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7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9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72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99AA-E25D-46E4-8B47-5296B60A3F0D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86EFE-5586-4E7B-BA8A-CB5F6969F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8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24" y="189187"/>
            <a:ext cx="8210682" cy="29765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ли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ушкин ловить рыбу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Баратынским и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позировать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Аникушину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многоаспектность творческих заданий по литературе.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Татьяна </a:t>
            </a:r>
            <a:r>
              <a:rPr lang="ru-RU" sz="2700" dirty="0" err="1">
                <a:latin typeface="Arial" panose="020B0604020202020204" pitchFamily="34" charset="0"/>
                <a:cs typeface="Arial" panose="020B0604020202020204" pitchFamily="34" charset="0"/>
              </a:rPr>
              <a:t>Делеровна</a:t>
            </a:r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 Кочубей, </a:t>
            </a:r>
            <a:b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почетный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работник воспитания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просвещения РФ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член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регионального экспертного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совета     ВСОШ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06" y="277475"/>
            <a:ext cx="3455802" cy="2528788"/>
          </a:xfrm>
        </p:spPr>
      </p:pic>
    </p:spTree>
    <p:extLst>
      <p:ext uri="{BB962C8B-B14F-4D97-AF65-F5344CB8AC3E}">
        <p14:creationId xmlns:p14="http://schemas.microsoft.com/office/powerpoint/2010/main" val="17447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614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БОЛДИНА ОСЕНЬ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7655" y="699989"/>
            <a:ext cx="4357195" cy="39327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покоя нужно немного: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Баратынского Женю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отправиться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рыбалочку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Медитировать на сентябрь.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поспорить в тени желтеющей,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двух рыбаков гениальнее?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сойтись в обоюдном мнении,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Что, конечно, Пушкин весомее,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Жени реже клюет…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потом, после сна и полдника,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Отгоняя мысли печальные,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позировать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Аникушину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потомков ему позировать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 будущим сожалеть.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85" y="699989"/>
            <a:ext cx="2960393" cy="3832225"/>
          </a:xfrm>
        </p:spPr>
      </p:pic>
    </p:spTree>
    <p:extLst>
      <p:ext uri="{BB962C8B-B14F-4D97-AF65-F5344CB8AC3E}">
        <p14:creationId xmlns:p14="http://schemas.microsoft.com/office/powerpoint/2010/main" val="20577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511709"/>
          </a:xfrm>
        </p:spPr>
        <p:txBody>
          <a:bodyPr/>
          <a:lstStyle/>
          <a:p>
            <a:pPr marL="171450" indent="-171450" algn="ctr">
              <a:spcBef>
                <a:spcPts val="750"/>
              </a:spcBef>
            </a:pPr>
            <a:r>
              <a:rPr lang="ru-RU" sz="2100" b="1" dirty="0">
                <a:solidFill>
                  <a:srgbClr val="0070C0"/>
                </a:solidFill>
                <a:latin typeface="+mn-lt"/>
                <a:ea typeface="+mn-ea"/>
                <a:cs typeface="Arial" panose="020B0604020202020204" pitchFamily="34" charset="0"/>
              </a:rPr>
              <a:t>Творческое задание – 30 баллов</a:t>
            </a:r>
            <a:endParaRPr lang="ru-RU" sz="2100" dirty="0">
              <a:solidFill>
                <a:srgbClr val="0070C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29842" y="960121"/>
            <a:ext cx="3868340" cy="3007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1 вариант</a:t>
            </a:r>
            <a:endParaRPr lang="ru-RU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5863" y="1435439"/>
            <a:ext cx="4473287" cy="352725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6 июня 2024 года исполнилось 225 лет со дня рождения </a:t>
            </a:r>
            <a:r>
              <a:rPr lang="ru-RU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Сергеевича Пушкина.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Подберите для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тематической (6 баллов) 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литературной гостиной старшеклассников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поэтических текста (9 баллов),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которые наиболее полно, на Ваш взгляд, отражают своеобразие личности Пушкина. Каждое стихотворение сопроводите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коротким пояснением, объясняющим выбор именно этого произведения. (12 баллов)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балла за речь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960120"/>
            <a:ext cx="3887391" cy="30075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cs typeface="Arial" panose="020B0604020202020204" pitchFamily="34" charset="0"/>
              </a:rPr>
              <a:t>2 вариант</a:t>
            </a:r>
            <a:endParaRPr lang="ru-RU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9180" y="1458883"/>
            <a:ext cx="4158442" cy="33978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 октября 2024 года исполнилось 210 лет со дня рождения </a:t>
            </a:r>
            <a:r>
              <a:rPr lang="ru-RU" sz="18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Михаила Юрьевича Лермонтова.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Подберите для тематической литературной гостиной старшеклассников 3 поэтических текста, которые наиболее полно, на Ваш взгляд, отражают своеобразие личности Лермонтова. Каждое стихотворение сопроводите коротким пояснением, объясняющим выбор именно этого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5092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194" y="273844"/>
            <a:ext cx="7181156" cy="636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Макет выполнения творческого задания</a:t>
            </a:r>
            <a:endParaRPr lang="ru-RU" sz="27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910243"/>
            <a:ext cx="7886700" cy="40649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500" dirty="0"/>
              <a:t>Поэтическая гостиная к 225 –</a:t>
            </a:r>
            <a:r>
              <a:rPr lang="ru-RU" sz="1500" dirty="0" err="1"/>
              <a:t>летию</a:t>
            </a:r>
            <a:r>
              <a:rPr lang="ru-RU" sz="1500" dirty="0"/>
              <a:t> А. С. </a:t>
            </a:r>
            <a:r>
              <a:rPr lang="ru-RU" sz="1500" dirty="0" smtClean="0"/>
              <a:t>Пушкина «</a:t>
            </a:r>
            <a:r>
              <a:rPr lang="ru-RU" sz="1500" dirty="0"/>
              <a:t>Душе настало пробужденье…»</a:t>
            </a:r>
          </a:p>
          <a:p>
            <a:pPr marL="0" indent="0" algn="just">
              <a:buNone/>
            </a:pP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44516"/>
              </p:ext>
            </p:extLst>
          </p:nvPr>
        </p:nvGraphicFramePr>
        <p:xfrm>
          <a:off x="460352" y="1242324"/>
          <a:ext cx="8211901" cy="376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07">
                  <a:extLst>
                    <a:ext uri="{9D8B030D-6E8A-4147-A177-3AD203B41FA5}">
                      <a16:colId xmlns:a16="http://schemas.microsoft.com/office/drawing/2014/main" val="3760286036"/>
                    </a:ext>
                  </a:extLst>
                </a:gridCol>
                <a:gridCol w="1267192">
                  <a:extLst>
                    <a:ext uri="{9D8B030D-6E8A-4147-A177-3AD203B41FA5}">
                      <a16:colId xmlns:a16="http://schemas.microsoft.com/office/drawing/2014/main" val="264615933"/>
                    </a:ext>
                  </a:extLst>
                </a:gridCol>
                <a:gridCol w="2770430">
                  <a:extLst>
                    <a:ext uri="{9D8B030D-6E8A-4147-A177-3AD203B41FA5}">
                      <a16:colId xmlns:a16="http://schemas.microsoft.com/office/drawing/2014/main" val="3874947868"/>
                    </a:ext>
                  </a:extLst>
                </a:gridCol>
                <a:gridCol w="2422572">
                  <a:extLst>
                    <a:ext uri="{9D8B030D-6E8A-4147-A177-3AD203B41FA5}">
                      <a16:colId xmlns:a16="http://schemas.microsoft.com/office/drawing/2014/main" val="4269342399"/>
                    </a:ext>
                  </a:extLst>
                </a:gridCol>
              </a:tblGrid>
              <a:tr h="4955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Произведение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Где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когда написано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Историко-литературный комментарий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Известные строчки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5496297"/>
                  </a:ext>
                </a:extLst>
              </a:tr>
              <a:tr h="10558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«Желание» - элегия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1816 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Написано в лицейский период и посвящено Е. К. Бакуниной -  сестре лицейского друга. В элегии выражено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романтическое чувство первой любви.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«Пускай умру, но пусть умру любя!»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38488777"/>
                  </a:ext>
                </a:extLst>
              </a:tr>
              <a:tr h="13915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«Талисман» - элегия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1824-1825 (точная дата не известна),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Михайловская</a:t>
                      </a:r>
                      <a:r>
                        <a:rPr lang="ru-RU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ссылка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Адресовано Е.К. Воронцовой – жене Новороссийского генерал-губернатора,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которым поэт познакомился в южной ссылке (отправлен Александром 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ru-RU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«возмутительные стихи»). Элегия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написана в ответ на подарок – перстня с сердоликом. Перед смертью Пушкин передал его В.А. Жуковскому.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«Храни меня, мой талисман, Храни меня во дни гонений…»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2735292"/>
                  </a:ext>
                </a:extLst>
              </a:tr>
              <a:tr h="7898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 К***» - послание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Михайловская ссылка</a:t>
                      </a:r>
                    </a:p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Посвящено А.П. Керн. Пушкин был знаком ранее. Но именно встреча в </a:t>
                      </a:r>
                      <a:r>
                        <a:rPr lang="ru-RU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Тригорском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 Осиповых вдохновила поэта.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«Я помню чудное мгновенье:</a:t>
                      </a:r>
                    </a:p>
                    <a:p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Передо мной явилась ты,…»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428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4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735" y="273844"/>
            <a:ext cx="6526162" cy="511709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Пример </a:t>
            </a:r>
            <a:r>
              <a:rPr lang="ru-RU" sz="21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выполнения творческого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3" y="735676"/>
            <a:ext cx="8784474" cy="39296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700" i="1" dirty="0">
                <a:solidFill>
                  <a:schemeClr val="accent2">
                    <a:lumMod val="75000"/>
                  </a:schemeClr>
                </a:solidFill>
              </a:rPr>
              <a:t>Комментарий (пример). </a:t>
            </a:r>
            <a:r>
              <a:rPr lang="ru-RU" sz="1700" i="1" dirty="0"/>
              <a:t>Стихотворения отражают процесс взросления души поэта: пылкая романтическая влюблённость («Желание») уступает место осознанию спасительной силы искренних чувств («Талисман») и благодарности Женщине, подарившей возможность эти чувства испытать («К***»). Такой путь обретения истины проходит каждый человек. Вот почему приведённые в таблице цитаты «озвучивают» мысли и чувства читателя </a:t>
            </a:r>
            <a:r>
              <a:rPr lang="en-US" sz="1700" i="1" dirty="0"/>
              <a:t>XXI </a:t>
            </a:r>
            <a:r>
              <a:rPr lang="ru-RU" sz="1700" i="1" dirty="0"/>
              <a:t>века. </a:t>
            </a:r>
          </a:p>
          <a:p>
            <a:pPr marL="0" indent="0" algn="just">
              <a:buNone/>
            </a:pPr>
            <a:endParaRPr lang="ru-RU" sz="1700" i="1" dirty="0"/>
          </a:p>
          <a:p>
            <a:pPr marL="0" indent="0">
              <a:buNone/>
            </a:pPr>
            <a:r>
              <a:rPr lang="ru-RU" sz="1700" i="1" u="sng" dirty="0">
                <a:solidFill>
                  <a:srgbClr val="0070C0"/>
                </a:solidFill>
              </a:rPr>
              <a:t>Оценивание выполненного задания</a:t>
            </a:r>
            <a:r>
              <a:rPr lang="ru-RU" sz="1700" i="1" dirty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1700" i="1" dirty="0"/>
              <a:t>1. Верно указаны названия </a:t>
            </a:r>
            <a:r>
              <a:rPr lang="ru-RU" sz="1700" i="1" dirty="0">
                <a:solidFill>
                  <a:srgbClr val="0070C0"/>
                </a:solidFill>
              </a:rPr>
              <a:t>(по 1 баллу), </a:t>
            </a:r>
            <a:r>
              <a:rPr lang="ru-RU" sz="1700" i="1" dirty="0"/>
              <a:t>точно использованы цитаты </a:t>
            </a:r>
            <a:r>
              <a:rPr lang="ru-RU" sz="1700" i="1" dirty="0">
                <a:solidFill>
                  <a:srgbClr val="0070C0"/>
                </a:solidFill>
              </a:rPr>
              <a:t>(по 2 балла) </a:t>
            </a:r>
            <a:r>
              <a:rPr lang="ru-RU" sz="1700" i="1" dirty="0"/>
              <a:t>–   </a:t>
            </a:r>
            <a:r>
              <a:rPr lang="ru-RU" sz="1700" i="1" dirty="0">
                <a:solidFill>
                  <a:srgbClr val="0070C0"/>
                </a:solidFill>
              </a:rPr>
              <a:t>9 баллов</a:t>
            </a:r>
            <a:r>
              <a:rPr lang="ru-RU" sz="1700" i="1" dirty="0"/>
              <a:t>. </a:t>
            </a:r>
          </a:p>
          <a:p>
            <a:pPr marL="0" indent="0">
              <a:buNone/>
            </a:pPr>
            <a:r>
              <a:rPr lang="ru-RU" sz="1700" i="1" dirty="0"/>
              <a:t> 2. Знание творческой биографии (указать не менее трёх фактов) – </a:t>
            </a:r>
            <a:r>
              <a:rPr lang="ru-RU" sz="1700" i="1" dirty="0">
                <a:solidFill>
                  <a:srgbClr val="0070C0"/>
                </a:solidFill>
              </a:rPr>
              <a:t>6 баллов </a:t>
            </a:r>
          </a:p>
          <a:p>
            <a:pPr marL="0" indent="0">
              <a:buNone/>
            </a:pPr>
            <a:r>
              <a:rPr lang="ru-RU" sz="1700" i="1" dirty="0"/>
              <a:t> 3. Знание исторической эпохи (краткий исторический комментарий к каждому выбранному стихотворению) -  </a:t>
            </a:r>
            <a:r>
              <a:rPr lang="ru-RU" sz="1700" i="1" dirty="0">
                <a:solidFill>
                  <a:srgbClr val="0070C0"/>
                </a:solidFill>
              </a:rPr>
              <a:t>4</a:t>
            </a:r>
            <a:r>
              <a:rPr lang="ru-RU" sz="1700" i="1" dirty="0" smtClean="0">
                <a:solidFill>
                  <a:srgbClr val="0070C0"/>
                </a:solidFill>
              </a:rPr>
              <a:t> </a:t>
            </a:r>
            <a:r>
              <a:rPr lang="ru-RU" sz="1700" i="1" dirty="0">
                <a:solidFill>
                  <a:srgbClr val="0070C0"/>
                </a:solidFill>
              </a:rPr>
              <a:t>балла из 6 ( </a:t>
            </a:r>
            <a:r>
              <a:rPr lang="ru-RU" sz="1700" i="1" dirty="0" smtClean="0">
                <a:solidFill>
                  <a:srgbClr val="0070C0"/>
                </a:solidFill>
              </a:rPr>
              <a:t>полный исторический </a:t>
            </a:r>
            <a:r>
              <a:rPr lang="ru-RU" sz="1700" i="1" dirty="0">
                <a:solidFill>
                  <a:srgbClr val="0070C0"/>
                </a:solidFill>
              </a:rPr>
              <a:t>комментарий дан только к «Талисману»)</a:t>
            </a:r>
          </a:p>
          <a:p>
            <a:pPr marL="0" indent="0">
              <a:buNone/>
            </a:pPr>
            <a:r>
              <a:rPr lang="ru-RU" sz="1700" i="1" dirty="0"/>
              <a:t>4. Убедительность и оригинальность подачи материала - </a:t>
            </a:r>
            <a:r>
              <a:rPr lang="ru-RU" sz="1700" i="1" dirty="0">
                <a:solidFill>
                  <a:srgbClr val="0070C0"/>
                </a:solidFill>
              </a:rPr>
              <a:t>6 баллов</a:t>
            </a:r>
            <a:r>
              <a:rPr lang="ru-RU" sz="1700" i="1" dirty="0"/>
              <a:t>. (</a:t>
            </a:r>
            <a:r>
              <a:rPr lang="ru-RU" sz="1700" i="1" dirty="0">
                <a:solidFill>
                  <a:srgbClr val="0070C0"/>
                </a:solidFill>
              </a:rPr>
              <a:t>ТРИ стихотворения объединены одной темой  и относятся к важным периодам творчества автора. В комментарии подчёркнута актуальность произведения для современного читателя. Ошибок в понимании авторской идеи нет).</a:t>
            </a:r>
          </a:p>
          <a:p>
            <a:pPr marL="0" indent="0">
              <a:buNone/>
            </a:pPr>
            <a:r>
              <a:rPr lang="ru-RU" sz="1700" i="1" dirty="0"/>
              <a:t>5. Точность и выразительность речи, разнообразие синтаксических конструкций - </a:t>
            </a:r>
            <a:r>
              <a:rPr lang="ru-RU" sz="1700" i="1" dirty="0">
                <a:solidFill>
                  <a:srgbClr val="0070C0"/>
                </a:solidFill>
              </a:rPr>
              <a:t>3 балла</a:t>
            </a:r>
            <a:r>
              <a:rPr lang="ru-RU" sz="1700" i="1" dirty="0"/>
              <a:t>.</a:t>
            </a:r>
          </a:p>
          <a:p>
            <a:pPr marL="0" indent="0">
              <a:buNone/>
            </a:pPr>
            <a:endParaRPr lang="ru-RU" sz="1350" i="1" dirty="0"/>
          </a:p>
        </p:txBody>
      </p:sp>
    </p:spTree>
    <p:extLst>
      <p:ext uri="{BB962C8B-B14F-4D97-AF65-F5344CB8AC3E}">
        <p14:creationId xmlns:p14="http://schemas.microsoft.com/office/powerpoint/2010/main" val="12197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8CF2AA73-7B7D-45A3-9305-2723E3FB3509}"/>
              </a:ext>
            </a:extLst>
          </p:cNvPr>
          <p:cNvSpPr txBox="1"/>
          <p:nvPr/>
        </p:nvSpPr>
        <p:spPr>
          <a:xfrm>
            <a:off x="373859" y="284950"/>
            <a:ext cx="83375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0070C0"/>
                </a:solidFill>
              </a:rPr>
              <a:t>Особенности оценивания творческого задания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27D92-D58A-4574-BE47-DB9EE4F078A2}"/>
              </a:ext>
            </a:extLst>
          </p:cNvPr>
          <p:cNvSpPr txBox="1"/>
          <p:nvPr/>
        </p:nvSpPr>
        <p:spPr>
          <a:xfrm>
            <a:off x="562608" y="1224549"/>
            <a:ext cx="81487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84C7A"/>
                </a:solidFill>
              </a:rPr>
              <a:t>Критерии оценивания творческого задания зависят от параметров самого задания и меняются каждый год. Оно предполагает создание участниками собственных текстов в определённом формате.</a:t>
            </a: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5E58A50E-0D22-4A43-A63A-66CF3BFEC7D5}"/>
              </a:ext>
            </a:extLst>
          </p:cNvPr>
          <p:cNvSpPr/>
          <p:nvPr/>
        </p:nvSpPr>
        <p:spPr>
          <a:xfrm>
            <a:off x="2675336" y="4104786"/>
            <a:ext cx="309356" cy="385134"/>
          </a:xfrm>
          <a:custGeom>
            <a:avLst/>
            <a:gdLst>
              <a:gd name="connsiteX0" fmla="*/ 257501 w 732798"/>
              <a:gd name="connsiteY0" fmla="*/ 556260 h 912302"/>
              <a:gd name="connsiteX1" fmla="*/ 161299 w 732798"/>
              <a:gd name="connsiteY1" fmla="*/ 670560 h 912302"/>
              <a:gd name="connsiteX2" fmla="*/ 53666 w 732798"/>
              <a:gd name="connsiteY2" fmla="*/ 695325 h 912302"/>
              <a:gd name="connsiteX3" fmla="*/ 53666 w 732798"/>
              <a:gd name="connsiteY3" fmla="*/ 695325 h 912302"/>
              <a:gd name="connsiteX4" fmla="*/ 23186 w 732798"/>
              <a:gd name="connsiteY4" fmla="*/ 551498 h 912302"/>
              <a:gd name="connsiteX5" fmla="*/ 510866 w 732798"/>
              <a:gd name="connsiteY5" fmla="*/ 0 h 912302"/>
              <a:gd name="connsiteX6" fmla="*/ 732799 w 732798"/>
              <a:gd name="connsiteY6" fmla="*/ 100965 h 912302"/>
              <a:gd name="connsiteX7" fmla="*/ 639454 w 732798"/>
              <a:gd name="connsiteY7" fmla="*/ 832485 h 912302"/>
              <a:gd name="connsiteX8" fmla="*/ 510866 w 732798"/>
              <a:gd name="connsiteY8" fmla="*/ 903923 h 912302"/>
              <a:gd name="connsiteX9" fmla="*/ 503246 w 732798"/>
              <a:gd name="connsiteY9" fmla="*/ 900113 h 912302"/>
              <a:gd name="connsiteX10" fmla="*/ 450859 w 732798"/>
              <a:gd name="connsiteY10" fmla="*/ 804863 h 912302"/>
              <a:gd name="connsiteX11" fmla="*/ 471813 w 732798"/>
              <a:gd name="connsiteY11" fmla="*/ 653415 h 912302"/>
              <a:gd name="connsiteX12" fmla="*/ 257501 w 732798"/>
              <a:gd name="connsiteY12" fmla="*/ 556260 h 912302"/>
              <a:gd name="connsiteX13" fmla="*/ 505151 w 732798"/>
              <a:gd name="connsiteY13" fmla="*/ 516255 h 912302"/>
              <a:gd name="connsiteX14" fmla="*/ 530868 w 732798"/>
              <a:gd name="connsiteY14" fmla="*/ 336232 h 912302"/>
              <a:gd name="connsiteX15" fmla="*/ 558491 w 732798"/>
              <a:gd name="connsiteY15" fmla="*/ 174307 h 912302"/>
              <a:gd name="connsiteX16" fmla="*/ 556586 w 732798"/>
              <a:gd name="connsiteY16" fmla="*/ 173355 h 912302"/>
              <a:gd name="connsiteX17" fmla="*/ 456574 w 732798"/>
              <a:gd name="connsiteY17" fmla="*/ 301943 h 912302"/>
              <a:gd name="connsiteX18" fmla="*/ 339416 w 732798"/>
              <a:gd name="connsiteY18" fmla="*/ 440055 h 912302"/>
              <a:gd name="connsiteX19" fmla="*/ 505151 w 732798"/>
              <a:gd name="connsiteY19" fmla="*/ 516255 h 91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2798" h="912302">
                <a:moveTo>
                  <a:pt x="257501" y="556260"/>
                </a:moveTo>
                <a:lnTo>
                  <a:pt x="161299" y="670560"/>
                </a:lnTo>
                <a:cubicBezTo>
                  <a:pt x="134629" y="701993"/>
                  <a:pt x="90813" y="711518"/>
                  <a:pt x="53666" y="695325"/>
                </a:cubicBezTo>
                <a:lnTo>
                  <a:pt x="53666" y="695325"/>
                </a:lnTo>
                <a:cubicBezTo>
                  <a:pt x="-2532" y="669607"/>
                  <a:pt x="-17771" y="598170"/>
                  <a:pt x="23186" y="551498"/>
                </a:cubicBezTo>
                <a:lnTo>
                  <a:pt x="510866" y="0"/>
                </a:lnTo>
                <a:lnTo>
                  <a:pt x="732799" y="100965"/>
                </a:lnTo>
                <a:lnTo>
                  <a:pt x="639454" y="832485"/>
                </a:lnTo>
                <a:cubicBezTo>
                  <a:pt x="631834" y="893445"/>
                  <a:pt x="567063" y="929640"/>
                  <a:pt x="510866" y="903923"/>
                </a:cubicBezTo>
                <a:lnTo>
                  <a:pt x="503246" y="900113"/>
                </a:lnTo>
                <a:cubicBezTo>
                  <a:pt x="467051" y="882968"/>
                  <a:pt x="445143" y="844868"/>
                  <a:pt x="450859" y="804863"/>
                </a:cubicBezTo>
                <a:lnTo>
                  <a:pt x="471813" y="653415"/>
                </a:lnTo>
                <a:lnTo>
                  <a:pt x="257501" y="556260"/>
                </a:lnTo>
                <a:close/>
                <a:moveTo>
                  <a:pt x="505151" y="516255"/>
                </a:moveTo>
                <a:lnTo>
                  <a:pt x="530868" y="336232"/>
                </a:lnTo>
                <a:cubicBezTo>
                  <a:pt x="537536" y="285750"/>
                  <a:pt x="549918" y="223838"/>
                  <a:pt x="558491" y="174307"/>
                </a:cubicBezTo>
                <a:lnTo>
                  <a:pt x="556586" y="173355"/>
                </a:lnTo>
                <a:cubicBezTo>
                  <a:pt x="525154" y="212407"/>
                  <a:pt x="488006" y="263843"/>
                  <a:pt x="456574" y="301943"/>
                </a:cubicBezTo>
                <a:lnTo>
                  <a:pt x="339416" y="440055"/>
                </a:lnTo>
                <a:lnTo>
                  <a:pt x="505151" y="516255"/>
                </a:lnTo>
                <a:close/>
              </a:path>
            </a:pathLst>
          </a:custGeom>
          <a:solidFill>
            <a:schemeClr val="bg1">
              <a:alpha val="52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13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92BC18-64C7-4C83-8E02-09305B5EDA01}"/>
              </a:ext>
            </a:extLst>
          </p:cNvPr>
          <p:cNvSpPr txBox="1"/>
          <p:nvPr/>
        </p:nvSpPr>
        <p:spPr>
          <a:xfrm>
            <a:off x="3058510" y="2181596"/>
            <a:ext cx="5907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/>
              <a:t>Так или иначе в этом задании всегда оценивается </a:t>
            </a:r>
            <a:r>
              <a:rPr lang="ru-RU" sz="1600" dirty="0">
                <a:solidFill>
                  <a:srgbClr val="0070C0"/>
                </a:solidFill>
              </a:rPr>
              <a:t>соответствие</a:t>
            </a:r>
            <a:r>
              <a:rPr lang="ru-RU" sz="1600" dirty="0"/>
              <a:t> текста </a:t>
            </a:r>
            <a:r>
              <a:rPr lang="ru-RU" sz="1600" dirty="0">
                <a:solidFill>
                  <a:srgbClr val="0070C0"/>
                </a:solidFill>
              </a:rPr>
              <a:t>заданному формату</a:t>
            </a:r>
            <a:r>
              <a:rPr lang="ru-RU" sz="1600" dirty="0"/>
              <a:t>, </a:t>
            </a:r>
            <a:r>
              <a:rPr lang="ru-RU" sz="1600" dirty="0">
                <a:solidFill>
                  <a:srgbClr val="0070C0"/>
                </a:solidFill>
              </a:rPr>
              <a:t>стилистическая оправданность </a:t>
            </a:r>
            <a:r>
              <a:rPr lang="ru-RU" sz="1600" dirty="0"/>
              <a:t>выбранных языковых средств, общая речевая грамотность, </a:t>
            </a:r>
            <a:r>
              <a:rPr lang="ru-RU" sz="1600" dirty="0">
                <a:solidFill>
                  <a:srgbClr val="0070C0"/>
                </a:solidFill>
              </a:rPr>
              <a:t>историко-литературная эрудиция.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При оценивании творческого задания важно прежде всего понять, насколько школьник умеет представить имеющиеся</a:t>
            </a:r>
            <a:br>
              <a:rPr lang="ru-RU" sz="1600" dirty="0"/>
            </a:br>
            <a:r>
              <a:rPr lang="ru-RU" sz="1600" dirty="0"/>
              <a:t>у него знания именно в предложенном формате (жанре, стиле, учитывая прагматическую задачу текста).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2" y="2239500"/>
            <a:ext cx="2762118" cy="21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506" y="132430"/>
            <a:ext cx="7886700" cy="817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задания для 11 класса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-2024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Автор – теоретик»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05" y="949873"/>
            <a:ext cx="8500767" cy="41936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b="1" u="sng" dirty="0">
                <a:solidFill>
                  <a:srgbClr val="0070C0"/>
                </a:solidFill>
              </a:rPr>
              <a:t>Цель задания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/>
              <a:t>– проверить творческие способности участника, его способность видеть и понимать целостную структуру текста и переводить его на язык других видов искусства</a:t>
            </a:r>
            <a:r>
              <a:rPr lang="ru-RU" sz="2000" i="1" dirty="0"/>
              <a:t>.</a:t>
            </a:r>
            <a:endParaRPr lang="ru-RU" sz="2000" i="1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000" i="1" dirty="0" smtClean="0"/>
              <a:t>Подготовьте </a:t>
            </a:r>
            <a:r>
              <a:rPr lang="ru-RU" sz="2000" i="1" dirty="0"/>
              <a:t>для комментариев, которые будут сопровождать публикацию </a:t>
            </a:r>
            <a:r>
              <a:rPr lang="ru-RU" sz="2000" i="1" dirty="0" smtClean="0"/>
              <a:t>стихотворения </a:t>
            </a:r>
            <a:r>
              <a:rPr lang="ru-RU" sz="2000" i="1" u="sng" dirty="0">
                <a:solidFill>
                  <a:srgbClr val="0070C0"/>
                </a:solidFill>
              </a:rPr>
              <a:t>«С мокрой травы в лесу стряхиваю </a:t>
            </a:r>
            <a:r>
              <a:rPr lang="ru-RU" sz="2000" i="1" u="sng" dirty="0" smtClean="0">
                <a:solidFill>
                  <a:srgbClr val="0070C0"/>
                </a:solidFill>
              </a:rPr>
              <a:t>росу» </a:t>
            </a:r>
            <a:r>
              <a:rPr lang="ru-RU" sz="2000" i="1" u="sng" dirty="0">
                <a:solidFill>
                  <a:srgbClr val="0070C0"/>
                </a:solidFill>
              </a:rPr>
              <a:t>Ю. </a:t>
            </a:r>
            <a:r>
              <a:rPr lang="ru-RU" sz="2000" i="1" u="sng" dirty="0" err="1">
                <a:solidFill>
                  <a:srgbClr val="0070C0"/>
                </a:solidFill>
              </a:rPr>
              <a:t>Левитанского</a:t>
            </a:r>
            <a:r>
              <a:rPr lang="ru-RU" sz="2000" i="1" u="sng" dirty="0">
                <a:solidFill>
                  <a:srgbClr val="0070C0"/>
                </a:solidFill>
              </a:rPr>
              <a:t> </a:t>
            </a:r>
            <a:r>
              <a:rPr lang="ru-RU" sz="2000" i="1" dirty="0"/>
              <a:t>в альманахе, заметку </a:t>
            </a:r>
            <a:r>
              <a:rPr lang="ru-RU" sz="2000" b="1" i="1" u="sng" dirty="0"/>
              <a:t>о лейтмотивной структуре </a:t>
            </a:r>
            <a:r>
              <a:rPr lang="ru-RU" sz="2000" i="1" dirty="0"/>
              <a:t>произведения. Объясните, что такое лейтмотив и какова роль лейтмотивов в «Элегии». Как разные лейтмотивы в стихотворении связаны друг с другом? </a:t>
            </a:r>
            <a:endParaRPr lang="ru-RU" sz="2000" i="1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ru-RU" sz="2000" i="1" dirty="0"/>
          </a:p>
          <a:p>
            <a:pPr marL="0" indent="0" algn="just">
              <a:lnSpc>
                <a:spcPct val="110000"/>
              </a:lnSpc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45704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53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 задания для 11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класса - 2024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«Поэтический альманах»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i="1" dirty="0" smtClean="0"/>
              <a:t>Если </a:t>
            </a:r>
            <a:r>
              <a:rPr lang="ru-RU" sz="2000" i="1" dirty="0"/>
              <a:t>бы вы были редактором поэтического альманаха, в какую подборку вы бы включили стихотворение </a:t>
            </a: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</a:rPr>
              <a:t>Ю. </a:t>
            </a:r>
            <a:r>
              <a:rPr lang="ru-RU" sz="2000" i="1" u="sng" dirty="0" err="1">
                <a:solidFill>
                  <a:schemeClr val="accent2">
                    <a:lumMod val="75000"/>
                  </a:schemeClr>
                </a:solidFill>
              </a:rPr>
              <a:t>Левитанского</a:t>
            </a: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</a:rPr>
              <a:t> «С мокрой травы в лесу стряхиваю </a:t>
            </a: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</a:rPr>
              <a:t>росу»?</a:t>
            </a:r>
            <a:r>
              <a:rPr lang="ru-RU" sz="2000" i="1" dirty="0" smtClean="0"/>
              <a:t> </a:t>
            </a:r>
            <a:r>
              <a:rPr lang="ru-RU" sz="2000" i="1" dirty="0"/>
              <a:t>Опишите литературную традицию (тематическую, жанровую, структурную – на ваш выбор), которую она иллюстрирует, приведите собственные примеры произведений для этой подборки</a:t>
            </a:r>
          </a:p>
        </p:txBody>
      </p:sp>
    </p:spTree>
    <p:extLst>
      <p:ext uri="{BB962C8B-B14F-4D97-AF65-F5344CB8AC3E}">
        <p14:creationId xmlns:p14="http://schemas.microsoft.com/office/powerpoint/2010/main" val="31340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83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 задания для 11 класса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– 2024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Опыт режиссуры»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000" i="1" dirty="0" smtClean="0"/>
              <a:t>Представьте</a:t>
            </a:r>
            <a:r>
              <a:rPr lang="ru-RU" sz="2000" i="1" dirty="0"/>
              <a:t>, что вы – режиссер мультипликационного фильма по </a:t>
            </a: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</a:rPr>
              <a:t>«С мокрой травы в лесу стряхиваю </a:t>
            </a:r>
            <a:r>
              <a:rPr lang="ru-RU" sz="2000" i="1" u="sng" dirty="0" smtClean="0">
                <a:solidFill>
                  <a:schemeClr val="accent2">
                    <a:lumMod val="75000"/>
                  </a:schemeClr>
                </a:solidFill>
              </a:rPr>
              <a:t>росу» </a:t>
            </a:r>
            <a:r>
              <a:rPr lang="ru-RU" sz="2000" i="1" u="sng" dirty="0">
                <a:solidFill>
                  <a:schemeClr val="accent2">
                    <a:lumMod val="75000"/>
                  </a:schemeClr>
                </a:solidFill>
              </a:rPr>
              <a:t>Ю. </a:t>
            </a:r>
            <a:r>
              <a:rPr lang="ru-RU" sz="2000" i="1" u="sng" dirty="0" err="1">
                <a:solidFill>
                  <a:schemeClr val="accent2">
                    <a:lumMod val="75000"/>
                  </a:schemeClr>
                </a:solidFill>
              </a:rPr>
              <a:t>Левитанского</a:t>
            </a:r>
            <a:r>
              <a:rPr lang="ru-RU" sz="2000" i="1" dirty="0"/>
              <a:t>. Напишите рекомендации художнику (об использовании цвета и распределении планов, о предпочтительной технике анимации – рисованной или кукольной) и звукорежиссеру (об акустическом оформлении фильма). Обосновывайте свои рекомендации, опираясь на поэтику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3709135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C0DD6-499B-BF4A-9ED5-1E1227DC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C6B91C-CE79-2445-BB0B-E67ABDB4C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37" y="174567"/>
            <a:ext cx="8493887" cy="4806835"/>
          </a:xfrm>
        </p:spPr>
        <p:txBody>
          <a:bodyPr>
            <a:noAutofit/>
          </a:bodyPr>
          <a:lstStyle/>
          <a:p>
            <a:pPr algn="just"/>
            <a:endParaRPr lang="ru-RU" sz="1500" b="1" u="sng" dirty="0"/>
          </a:p>
          <a:p>
            <a:pPr algn="just"/>
            <a:r>
              <a:rPr lang="ru-RU" sz="1500" b="1" u="sng" dirty="0"/>
              <a:t>Словари и справочники</a:t>
            </a:r>
            <a:endParaRPr lang="ru-RU" sz="1500" dirty="0"/>
          </a:p>
          <a:p>
            <a:pPr marL="342900" indent="-342900" algn="just">
              <a:buAutoNum type="arabicPeriod"/>
            </a:pPr>
            <a:r>
              <a:rPr lang="ru-RU" sz="1500" dirty="0" err="1"/>
              <a:t>Белокурова</a:t>
            </a:r>
            <a:r>
              <a:rPr lang="ru-RU" sz="1500" dirty="0"/>
              <a:t> С. П. Словарь литературоведческих терминов, СПб.,2006.</a:t>
            </a:r>
          </a:p>
          <a:p>
            <a:pPr algn="just"/>
            <a:r>
              <a:rPr lang="ru-RU" sz="1500" dirty="0"/>
              <a:t>2. Литература в школе от А до Я. 5–11 классы. Энциклопедический </a:t>
            </a:r>
            <a:r>
              <a:rPr lang="ru-RU" sz="1500" dirty="0" err="1"/>
              <a:t>словарь-справочни,М.:Дрофа</a:t>
            </a:r>
            <a:r>
              <a:rPr lang="ru-RU" sz="1500" dirty="0"/>
              <a:t>, 2006.</a:t>
            </a:r>
          </a:p>
          <a:p>
            <a:pPr algn="just"/>
            <a:r>
              <a:rPr lang="ru-RU" sz="1500" dirty="0"/>
              <a:t>3. Энциклопедический словарь для юношества. Составители: В.И. </a:t>
            </a:r>
            <a:r>
              <a:rPr lang="ru-RU" sz="1500" dirty="0" err="1"/>
              <a:t>Новиков,Е</a:t>
            </a:r>
            <a:r>
              <a:rPr lang="ru-RU" sz="1500" dirty="0"/>
              <a:t>. А. </a:t>
            </a:r>
            <a:r>
              <a:rPr lang="ru-RU" sz="1500" dirty="0" err="1"/>
              <a:t>Шкловский,М</a:t>
            </a:r>
            <a:r>
              <a:rPr lang="ru-RU" sz="1500" dirty="0"/>
              <a:t>., 2001.</a:t>
            </a:r>
          </a:p>
          <a:p>
            <a:pPr algn="just"/>
            <a:endParaRPr lang="ru-RU" sz="1500" b="1" u="sng" dirty="0"/>
          </a:p>
          <a:p>
            <a:pPr algn="just"/>
            <a:r>
              <a:rPr lang="ru-RU" sz="1500" b="1" u="sng" dirty="0"/>
              <a:t>Литература</a:t>
            </a:r>
            <a:endParaRPr lang="ru-RU" sz="1500" dirty="0"/>
          </a:p>
          <a:p>
            <a:pPr marL="385763" indent="-385763" algn="just">
              <a:buFont typeface="+mj-lt"/>
              <a:buAutoNum type="arabicPeriod"/>
            </a:pPr>
            <a:r>
              <a:rPr lang="ru-RU" sz="1500" dirty="0"/>
              <a:t>М. Л. </a:t>
            </a:r>
            <a:r>
              <a:rPr lang="ru-RU" sz="1500" dirty="0" err="1"/>
              <a:t>Гаспаров</a:t>
            </a:r>
            <a:r>
              <a:rPr lang="ru-RU" sz="1500" dirty="0"/>
              <a:t> О русской поэзии: анализы, интерпретации, характеристики. СПб.: Азбука, 2001.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500" dirty="0"/>
              <a:t>Г. Г. </a:t>
            </a:r>
            <a:r>
              <a:rPr lang="ru-RU" sz="1500" dirty="0" err="1"/>
              <a:t>Граник</a:t>
            </a:r>
            <a:r>
              <a:rPr lang="ru-RU" sz="1500" dirty="0"/>
              <a:t>, Л.А. Шаповал и др. Литература. Учимся понимать художественный текст. Задачник-практикум. 8–11-е классы. М.: НПО «Образование от А до Я», 1999.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500" dirty="0"/>
              <a:t>Каганович С. Л. Ассоциативный анализ поэтического текста. Великий Новгород, 2016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500" dirty="0"/>
              <a:t>Ю. М. Лотман  О поэтах и поэзии. СПб.: Искусство-СПБ, 1996.</a:t>
            </a:r>
          </a:p>
          <a:p>
            <a:pPr marL="385763" indent="-385763" algn="just">
              <a:buFont typeface="+mj-lt"/>
              <a:buAutoNum type="arabicPeriod"/>
            </a:pPr>
            <a:r>
              <a:rPr lang="ru-RU" sz="1500" dirty="0"/>
              <a:t>Е.Г. Эткинд Е.Г. Проза о стихах. СПб.: Знание, 2001</a:t>
            </a:r>
          </a:p>
          <a:p>
            <a:endParaRPr lang="x-none" dirty="0">
              <a:solidFill>
                <a:srgbClr val="8CD598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26FA5-B934-4044-B773-462B36C0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76" y="2646055"/>
            <a:ext cx="393655" cy="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C0DD6-499B-BF4A-9ED5-1E1227DCD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988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C6B91C-CE79-2445-BB0B-E67ABDB4C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205740"/>
            <a:ext cx="7969306" cy="4769428"/>
          </a:xfrm>
        </p:spPr>
        <p:txBody>
          <a:bodyPr>
            <a:noAutofit/>
          </a:bodyPr>
          <a:lstStyle/>
          <a:p>
            <a:pPr algn="l">
              <a:spcAft>
                <a:spcPts val="900"/>
              </a:spcAft>
            </a:pPr>
            <a:r>
              <a:rPr lang="ru-RU" sz="1950" b="1" u="sng" dirty="0">
                <a:solidFill>
                  <a:prstClr val="black"/>
                </a:solidFill>
              </a:rPr>
              <a:t>Интернет - ресурсы</a:t>
            </a:r>
          </a:p>
          <a:p>
            <a:pPr algn="l">
              <a:spcAft>
                <a:spcPts val="900"/>
              </a:spcAft>
            </a:pPr>
            <a:r>
              <a:rPr lang="ru-RU" sz="1950" dirty="0">
                <a:solidFill>
                  <a:prstClr val="black"/>
                </a:solidFill>
              </a:rPr>
              <a:t>www.slovesnik.org – сайт Гильдии словесников (раздел Олимпиады →Всероссийская олимпиада школьников по литературе)</a:t>
            </a:r>
          </a:p>
          <a:p>
            <a:pPr algn="l">
              <a:spcAft>
                <a:spcPts val="900"/>
              </a:spcAft>
            </a:pPr>
            <a:r>
              <a:rPr lang="ru-RU" sz="1950" dirty="0">
                <a:solidFill>
                  <a:prstClr val="black"/>
                </a:solidFill>
              </a:rPr>
              <a:t>2. http://www.feb-web.ru ˗ Фундаментальная электронная библиотека «Русская литература и фольклор» (здесь даны ссылки на персональные сайты писателей и другие полезные сетевые ресурсы)</a:t>
            </a:r>
          </a:p>
          <a:p>
            <a:pPr algn="l">
              <a:spcAft>
                <a:spcPts val="900"/>
              </a:spcAft>
            </a:pPr>
            <a:r>
              <a:rPr lang="ru-RU" sz="1950" dirty="0">
                <a:solidFill>
                  <a:prstClr val="black"/>
                </a:solidFill>
              </a:rPr>
              <a:t>4. Арзамас: https://arzamas.academy/courses#literature</a:t>
            </a:r>
          </a:p>
          <a:p>
            <a:pPr algn="l">
              <a:spcAft>
                <a:spcPts val="900"/>
              </a:spcAft>
            </a:pPr>
            <a:r>
              <a:rPr lang="ru-RU" sz="1950" dirty="0">
                <a:solidFill>
                  <a:prstClr val="black"/>
                </a:solidFill>
              </a:rPr>
              <a:t>5. Горький: https://gorky.media/</a:t>
            </a:r>
          </a:p>
          <a:p>
            <a:pPr algn="l">
              <a:spcAft>
                <a:spcPts val="900"/>
              </a:spcAft>
            </a:pPr>
            <a:r>
              <a:rPr lang="ru-RU" sz="1950" dirty="0">
                <a:solidFill>
                  <a:prstClr val="black"/>
                </a:solidFill>
              </a:rPr>
              <a:t>6. Полка: https://polka.academy/</a:t>
            </a:r>
          </a:p>
          <a:p>
            <a:endParaRPr lang="x-none" dirty="0">
              <a:solidFill>
                <a:srgbClr val="8CD59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F26FA5-B934-4044-B773-462B36C07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276" y="2646055"/>
            <a:ext cx="393655" cy="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552" y="198406"/>
            <a:ext cx="8526340" cy="62587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Творческое задание</a:t>
            </a:r>
            <a:b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3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044" y="824279"/>
            <a:ext cx="8691197" cy="38084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ребует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нестандартной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(с точки зрения школьного обучения) филологической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выступить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роли… Задание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одновременно ориентировано на проверку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литературной 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эрудиции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олимпиады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умения концептуально,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аргументированно представлять свои творческие </a:t>
            </a:r>
            <a:r>
              <a:rPr lang="ru-RU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</a:t>
            </a:r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баллов -30 баллов</a:t>
            </a:r>
            <a:endParaRPr lang="ru-RU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27944"/>
          </a:xfrm>
        </p:spPr>
        <p:txBody>
          <a:bodyPr/>
          <a:lstStyle/>
          <a:p>
            <a:r>
              <a:rPr lang="ru-RU" sz="2400" b="1" dirty="0">
                <a:solidFill>
                  <a:srgbClr val="ED7D31">
                    <a:lumMod val="75000"/>
                  </a:srgbClr>
                </a:solidFill>
                <a:latin typeface="Calibri"/>
              </a:rPr>
              <a:t>Пример </a:t>
            </a:r>
            <a:r>
              <a:rPr lang="ru-RU" sz="2400" dirty="0">
                <a:solidFill>
                  <a:srgbClr val="ED7D31">
                    <a:lumMod val="75000"/>
                  </a:srgbClr>
                </a:solidFill>
                <a:latin typeface="Calibri"/>
              </a:rPr>
              <a:t> </a:t>
            </a:r>
            <a:r>
              <a:rPr lang="ru-RU" sz="2400" dirty="0" smtClean="0">
                <a:solidFill>
                  <a:srgbClr val="ED7D31">
                    <a:lumMod val="75000"/>
                  </a:srgbClr>
                </a:solidFill>
                <a:latin typeface="Calibri"/>
              </a:rPr>
              <a:t>   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О каком русском поэте </a:t>
            </a:r>
            <a:r>
              <a:rPr lang="ru-RU" sz="2400" b="1" dirty="0">
                <a:solidFill>
                  <a:srgbClr val="0070C0"/>
                </a:solidFill>
                <a:latin typeface="Calibri"/>
              </a:rPr>
              <a:t>идёт </a:t>
            </a:r>
            <a:r>
              <a:rPr lang="ru-RU" sz="2400" b="1" dirty="0" smtClean="0">
                <a:solidFill>
                  <a:srgbClr val="0070C0"/>
                </a:solidFill>
                <a:latin typeface="Calibri"/>
              </a:rPr>
              <a:t>речь?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492" y="1090974"/>
            <a:ext cx="8319858" cy="354174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6000"/>
              </a:lnSpc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1836 году гусарский офицер поселился в Петербурге на Садовой улице, оттуда ездил на службу в полк, расположенный в Царском Селе.   Но вскоре размеренная жизнь в столице была прервана. В 1837 он (автор дерзкого, по мнению императора, стихотворения) был арестован и переведён в армейский кавалерийский полк на Кавказ, где познакомился со ссыльными декабристами и с лечившимся там В.Г. Белинским.  Именно В. Г. Белинский предрёк офицеру блестящую поэтическую славу.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2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186" y="113512"/>
            <a:ext cx="8689953" cy="121079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Пример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О 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творчестве какого русского поэта идёт речь в приведённом отрывке из книги Юрия </a:t>
            </a:r>
            <a:r>
              <a:rPr lang="ru-RU" sz="2400" b="1" dirty="0" err="1" smtClean="0">
                <a:solidFill>
                  <a:srgbClr val="0070C0"/>
                </a:solidFill>
                <a:latin typeface="+mn-lt"/>
              </a:rPr>
              <a:t>Айхенвальда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</a:rPr>
              <a:t> «</a:t>
            </a:r>
            <a:r>
              <a:rPr lang="ru-RU" sz="2400" b="1" dirty="0">
                <a:solidFill>
                  <a:srgbClr val="0070C0"/>
                </a:solidFill>
                <a:latin typeface="+mn-lt"/>
              </a:rPr>
              <a:t>Силуэты русских писателей»? </a:t>
            </a: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1 балл)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186" y="1721593"/>
            <a:ext cx="8326164" cy="2911129"/>
          </a:xfrm>
        </p:spPr>
        <p:txBody>
          <a:bodyPr>
            <a:normAutofit/>
          </a:bodyPr>
          <a:lstStyle/>
          <a:p>
            <a:pPr marL="2857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«Он поведёт нас, например, под изодранные шатры цыган и научит нас, что и там…горят роковые страсти; он противопоставит грандиозной объективности государственного дела субъективное горе бесхитростной души и около памятника Петра Великого заметит…маленькую фигурку бедного чиновника…»</a:t>
            </a:r>
            <a:endParaRPr lang="ru-RU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C4F4-90F4-4943-9D64-C9151FF7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73844"/>
            <a:ext cx="8639002" cy="716230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Определите</a:t>
            </a:r>
            <a:r>
              <a:rPr lang="ru-RU" altLang="ru-RU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какой персонаж сказки А.С. Пушкина вдохновил композитора и художника. </a:t>
            </a:r>
            <a:endParaRPr lang="ru-RU" altLang="ru-RU" sz="24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419883"/>
              </p:ext>
            </p:extLst>
          </p:nvPr>
        </p:nvGraphicFramePr>
        <p:xfrm>
          <a:off x="182881" y="1365365"/>
          <a:ext cx="5453148" cy="28741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57100">
                  <a:extLst>
                    <a:ext uri="{9D8B030D-6E8A-4147-A177-3AD203B41FA5}">
                      <a16:colId xmlns:a16="http://schemas.microsoft.com/office/drawing/2014/main" val="2761193723"/>
                    </a:ext>
                  </a:extLst>
                </a:gridCol>
                <a:gridCol w="2496048">
                  <a:extLst>
                    <a:ext uri="{9D8B030D-6E8A-4147-A177-3AD203B41FA5}">
                      <a16:colId xmlns:a16="http://schemas.microsoft.com/office/drawing/2014/main" val="4166513242"/>
                    </a:ext>
                  </a:extLst>
                </a:gridCol>
              </a:tblGrid>
              <a:tr h="2874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1831 году А.С. Пушкин написал «Сказку о царе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Салтане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», а композитор Римский – Корсаков, вдохновившись сказкой, написал одноимённую оперу, уже потом Михаил Врубель посвятил персонажу этой оперы картину.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Поющая белка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Царь </a:t>
                      </a:r>
                      <a:r>
                        <a:rPr lang="ru-RU" sz="16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Салтан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 Царь </a:t>
                      </a:r>
                      <a:r>
                        <a:rPr lang="ru-RU" sz="1600" i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Гвидон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600" b="1" i="1" u="sng" dirty="0">
                          <a:solidFill>
                            <a:srgbClr val="C637A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 Царевна -Лебедь</a:t>
                      </a:r>
                      <a:endParaRPr lang="ru-RU" sz="1600" b="1" u="sng" dirty="0">
                        <a:solidFill>
                          <a:srgbClr val="C637A3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5) «Тридцать витязей прекрасных».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38060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34" y="2106273"/>
            <a:ext cx="3510049" cy="22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76" y="0"/>
            <a:ext cx="403764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43" y="4331044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>
                <a:latin typeface="Monotype Corsiva" panose="03010101010201010101" pitchFamily="66" charset="0"/>
              </a:defRPr>
            </a:lvl1pPr>
          </a:lstStyle>
          <a:p>
            <a:r>
              <a:rPr lang="ru-RU" sz="2400" dirty="0"/>
              <a:t>Груз </a:t>
            </a:r>
            <a:r>
              <a:rPr lang="ru-RU" sz="2400" dirty="0"/>
              <a:t>убитых</a:t>
            </a:r>
          </a:p>
        </p:txBody>
      </p:sp>
    </p:spTree>
    <p:extLst>
      <p:ext uri="{BB962C8B-B14F-4D97-AF65-F5344CB8AC3E}">
        <p14:creationId xmlns:p14="http://schemas.microsoft.com/office/powerpoint/2010/main" val="3016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DC4F4-90F4-4943-9D64-C9151FF7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37" y="276946"/>
            <a:ext cx="8625888" cy="83903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Определите</a:t>
            </a:r>
            <a:r>
              <a:rPr lang="ru-RU" sz="24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, какому народному герою деятели искусства посвятили свои произведения.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631499"/>
              </p:ext>
            </p:extLst>
          </p:nvPr>
        </p:nvGraphicFramePr>
        <p:xfrm>
          <a:off x="411482" y="1327959"/>
          <a:ext cx="6266791" cy="28341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67452">
                  <a:extLst>
                    <a:ext uri="{9D8B030D-6E8A-4147-A177-3AD203B41FA5}">
                      <a16:colId xmlns:a16="http://schemas.microsoft.com/office/drawing/2014/main" val="2509156699"/>
                    </a:ext>
                  </a:extLst>
                </a:gridCol>
                <a:gridCol w="2099339">
                  <a:extLst>
                    <a:ext uri="{9D8B030D-6E8A-4147-A177-3AD203B41FA5}">
                      <a16:colId xmlns:a16="http://schemas.microsoft.com/office/drawing/2014/main" val="1184260238"/>
                    </a:ext>
                  </a:extLst>
                </a:gridCol>
              </a:tblGrid>
              <a:tr h="2834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Этот житель села </a:t>
                      </a:r>
                      <a:r>
                        <a:rPr lang="ru-RU" sz="18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Домнино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Костромской губернии в одиночку противостоял отряду </a:t>
                      </a:r>
                      <a:r>
                        <a:rPr lang="ru-RU" sz="1800" dirty="0" err="1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польско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шведских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солдат. В 1822 году поэт-декабрист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К. Рылеев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посвятит этому народному герою одну из своих дум, а композитор 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М. Глинка </a:t>
                      </a:r>
                      <a:r>
                        <a:rPr lang="ru-RU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 1836 расскажет о подвиге в первой национальной опере. 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Илья Муромец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2) Кузьма Минин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ru-RU" sz="1800" i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Иван Сусанин</a:t>
                      </a:r>
                      <a:endParaRPr lang="ru-RU" sz="180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4) Емельян Пугачев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5) Степан Разин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4846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18" y="2897172"/>
            <a:ext cx="3532907" cy="218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55" y="273844"/>
            <a:ext cx="8753015" cy="45767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Классики в современности: диалоги о…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655" y="895481"/>
            <a:ext cx="8898058" cy="373724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Кибиров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«Исторический романс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- Н.А. Некрасов «Тройка»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Ю.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Левитанский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«В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Ленинграде, когда была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метель» – А.С. Пушкин («Пиковая дама», «Метель»)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А. Вознесенский «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E.W.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» – А.С. Пушкин (биография)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Э. Багрицкий «Памятник Пушкину» - А. С. Пушкин (дуэль + памятник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Аникушина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К. Арбенин «Пушкин мой» – А. С. Пушкин (биография+ эпоха+ пушкиноведение)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К. Арбенин «Я читатель романов» – И. А. Гончаров («Обломов»)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Антокольский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«ДОСТОЕВСКИЙ» - Ф.М. Достоевский (творческая биография)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en-US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144019"/>
            <a:ext cx="7886700" cy="500633"/>
          </a:xfrm>
        </p:spPr>
        <p:txBody>
          <a:bodyPr>
            <a:noAutofit/>
          </a:bodyPr>
          <a:lstStyle/>
          <a:p>
            <a:pPr marL="171450" indent="-171450" algn="ctr">
              <a:spcBef>
                <a:spcPts val="750"/>
              </a:spcBef>
            </a:pPr>
            <a:r>
              <a:rPr lang="ru-RU" sz="1500" b="1" i="1" dirty="0">
                <a:solidFill>
                  <a:srgbClr val="3C3C3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Юрий </a:t>
            </a:r>
            <a:r>
              <a:rPr lang="ru-RU" sz="1500" b="1" i="1" dirty="0" err="1">
                <a:solidFill>
                  <a:srgbClr val="3C3C3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Левитанский</a:t>
            </a:r>
            <a:r>
              <a:rPr lang="ru-RU" sz="1500" b="1" i="1" dirty="0">
                <a:solidFill>
                  <a:srgbClr val="3C3C3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500" b="1" i="1" dirty="0">
                <a:solidFill>
                  <a:srgbClr val="3C3C3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3C3C3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Ялтинский домик (1976)</a:t>
            </a:r>
            <a:endParaRPr lang="ru-RU" sz="1800" b="1" dirty="0">
              <a:solidFill>
                <a:srgbClr val="3C3C3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8650" y="912115"/>
            <a:ext cx="3403854" cy="3720608"/>
          </a:xfrm>
        </p:spPr>
        <p:txBody>
          <a:bodyPr>
            <a:normAutofit fontScale="55000" lnSpcReduction="20000"/>
          </a:bodyPr>
          <a:lstStyle/>
          <a:p>
            <a:pPr marL="0" indent="0" fontAlgn="t">
              <a:lnSpc>
                <a:spcPct val="120000"/>
              </a:lnSpc>
              <a:buNone/>
            </a:pP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доктор в старинном пенсне и с бородкой,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вежливый доктор с улыбкой застенчиво-кроткой,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мне ни странно и как ни печально, увы —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мой доктор, я старше сегодня, чем вы.</a:t>
            </a:r>
          </a:p>
          <a:p>
            <a:pPr marL="0" indent="0" fontAlgn="t">
              <a:lnSpc>
                <a:spcPct val="120000"/>
              </a:lnSpc>
              <a:buNone/>
            </a:pPr>
            <a:endParaRPr lang="ru-RU" b="0" i="0" dirty="0" smtClean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20000"/>
              </a:lnSpc>
              <a:buNone/>
            </a:pP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 проходят, и, как говорится, —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сик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транзи</a:t>
            </a: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глория </a:t>
            </a:r>
            <a:r>
              <a:rPr lang="ru-RU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мунди</a:t>
            </a: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— и все-таки это нас дразнит.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Годы куда-то уносятся, чайки летят.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Ружья на стенах висят, да стрелять не хотят.</a:t>
            </a:r>
          </a:p>
          <a:p>
            <a:pPr marL="0" indent="0" fontAlgn="t">
              <a:lnSpc>
                <a:spcPct val="120000"/>
              </a:lnSpc>
              <a:buNone/>
            </a:pPr>
            <a:endParaRPr lang="ru-RU" b="0" i="0" dirty="0" smtClean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20000"/>
              </a:lnSpc>
              <a:buNone/>
            </a:pP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Грустная желтая лампа в окне мезонина.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Чай на веранде, вечерних теней мешанина.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Белые бабочки вьются над желтым огнем.</a:t>
            </a:r>
            <a:b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3C3C3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 заколочен, и все позабыли о нем.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14850" y="740665"/>
            <a:ext cx="4000500" cy="4293107"/>
          </a:xfrm>
        </p:spPr>
        <p:txBody>
          <a:bodyPr>
            <a:normAutofit fontScale="55000" lnSpcReduction="20000"/>
          </a:bodyPr>
          <a:lstStyle/>
          <a:p>
            <a:pPr marL="0" indent="0" fontAlgn="t">
              <a:lnSpc>
                <a:spcPct val="120000"/>
              </a:lnSpc>
              <a:buNone/>
            </a:pP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заколочен, и нас в этом доме забыли.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 еще будем когда-то, но мы уже были.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 на полке пылятся — забыли прочесть.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 уже были когда-то, но мы еще есть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t">
              <a:lnSpc>
                <a:spcPct val="120000"/>
              </a:lnSpc>
              <a:buNone/>
            </a:pPr>
            <a:endParaRPr lang="ru-RU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20000"/>
              </a:lnSpc>
              <a:buNone/>
            </a:pP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грозою, в погоде видна перемена.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ружье еще выстрелит — о, непременно!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Съедутся гости, покинутый дом оживет.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 медный качнется, струна запоет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fontAlgn="t">
              <a:lnSpc>
                <a:spcPct val="120000"/>
              </a:lnSpc>
              <a:buNone/>
            </a:pPr>
            <a:endParaRPr lang="ru-RU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20000"/>
              </a:lnSpc>
              <a:buNone/>
            </a:pP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 в саду запустелом ночная прохлада.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 старомодны, как запах вишневого сада.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 гостей, ни хозяев, покинутый дом.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 уже были, но мы еще будем потом</a:t>
            </a:r>
            <a:r>
              <a:rPr lang="ru-RU" dirty="0" smtClean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t">
              <a:lnSpc>
                <a:spcPct val="120000"/>
              </a:lnSpc>
              <a:buNone/>
            </a:pPr>
            <a:endParaRPr lang="ru-RU" dirty="0">
              <a:solidFill>
                <a:srgbClr val="3C3C3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lnSpc>
                <a:spcPct val="120000"/>
              </a:lnSpc>
              <a:buNone/>
            </a:pP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ружья на выцветших старых обоях.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Двое идут по аллее — мне жаль их обоих.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Тихий, спросонья, гудок парохода в порту.</a:t>
            </a:r>
            <a:b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Зелень крыжовника, вкус кисловатый во рту.</a:t>
            </a:r>
          </a:p>
        </p:txBody>
      </p:sp>
    </p:spTree>
    <p:extLst>
      <p:ext uri="{BB962C8B-B14F-4D97-AF65-F5344CB8AC3E}">
        <p14:creationId xmlns:p14="http://schemas.microsoft.com/office/powerpoint/2010/main" val="40076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1693</TotalTime>
  <Words>1490</Words>
  <Application>Microsoft Office PowerPoint</Application>
  <PresentationFormat>Экран (16:9)</PresentationFormat>
  <Paragraphs>114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Тема Office</vt:lpstr>
      <vt:lpstr>        Мог ли Пушкин ловить рыбу  с Баратынским и  позировать Аникушину:  многоаспектность творческих заданий по литературе.                                              Татьяна Делеровна Кочубей,                                 почетный работник воспитания и просвещения РФ                                          член регионального экспертного совета     ВСОШ</vt:lpstr>
      <vt:lpstr> Творческое задание  </vt:lpstr>
      <vt:lpstr>Пример      О каком русском поэте идёт речь?</vt:lpstr>
      <vt:lpstr>Пример  О творчестве какого русского поэта идёт речь в приведённом отрывке из книги Юрия Айхенвальда «Силуэты русских писателей»?  (1 балл)</vt:lpstr>
      <vt:lpstr>Определите, какой персонаж сказки А.С. Пушкина вдохновил композитора и художника. </vt:lpstr>
      <vt:lpstr>Презентация PowerPoint</vt:lpstr>
      <vt:lpstr>Определите, какому народному герою деятели искусства посвятили свои произведения. </vt:lpstr>
      <vt:lpstr>Классики в современности: диалоги о…</vt:lpstr>
      <vt:lpstr>                                                                                                               Юрий Левитанский Ялтинский домик (1976)</vt:lpstr>
      <vt:lpstr>БОЛДИНА ОСЕНЬ</vt:lpstr>
      <vt:lpstr>Творческое задание – 30 баллов</vt:lpstr>
      <vt:lpstr> Макет выполнения творческого задания</vt:lpstr>
      <vt:lpstr>Пример выполнения творческого задания</vt:lpstr>
      <vt:lpstr>Презентация PowerPoint</vt:lpstr>
      <vt:lpstr> Пример задания для 11 класса -2024 «Автор – теоретик»</vt:lpstr>
      <vt:lpstr>Пример задания для 11 класса - 2024  «Поэтический альманах»</vt:lpstr>
      <vt:lpstr>Пример задания для 11 класса – 2024 «Опыт режиссуры»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Калюжная</dc:creator>
  <cp:lastModifiedBy>Татьяна</cp:lastModifiedBy>
  <cp:revision>193</cp:revision>
  <dcterms:created xsi:type="dcterms:W3CDTF">2021-01-25T13:12:37Z</dcterms:created>
  <dcterms:modified xsi:type="dcterms:W3CDTF">2024-10-24T19:46:50Z</dcterms:modified>
</cp:coreProperties>
</file>